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5"/>
  </p:notesMasterIdLst>
  <p:handoutMasterIdLst>
    <p:handoutMasterId r:id="rId186"/>
  </p:handoutMasterIdLst>
  <p:sldIdLst>
    <p:sldId id="405"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499" r:id="rId17"/>
    <p:sldId id="500" r:id="rId18"/>
    <p:sldId id="498" r:id="rId19"/>
    <p:sldId id="488" r:id="rId20"/>
    <p:sldId id="502" r:id="rId21"/>
    <p:sldId id="495" r:id="rId22"/>
    <p:sldId id="496" r:id="rId23"/>
    <p:sldId id="503" r:id="rId24"/>
    <p:sldId id="504" r:id="rId25"/>
    <p:sldId id="505" r:id="rId26"/>
    <p:sldId id="506" r:id="rId27"/>
    <p:sldId id="292" r:id="rId28"/>
    <p:sldId id="412" r:id="rId29"/>
    <p:sldId id="413" r:id="rId30"/>
    <p:sldId id="294" r:id="rId31"/>
    <p:sldId id="295" r:id="rId32"/>
    <p:sldId id="411" r:id="rId33"/>
    <p:sldId id="296" r:id="rId34"/>
    <p:sldId id="482" r:id="rId35"/>
    <p:sldId id="483" r:id="rId36"/>
    <p:sldId id="507" r:id="rId37"/>
    <p:sldId id="298" r:id="rId38"/>
    <p:sldId id="299" r:id="rId39"/>
    <p:sldId id="300" r:id="rId40"/>
    <p:sldId id="301" r:id="rId41"/>
    <p:sldId id="302" r:id="rId42"/>
    <p:sldId id="303" r:id="rId43"/>
    <p:sldId id="304" r:id="rId44"/>
    <p:sldId id="484" r:id="rId45"/>
    <p:sldId id="485" r:id="rId46"/>
    <p:sldId id="508" r:id="rId47"/>
    <p:sldId id="509" r:id="rId48"/>
    <p:sldId id="510" r:id="rId49"/>
    <p:sldId id="511" r:id="rId50"/>
    <p:sldId id="309" r:id="rId51"/>
    <p:sldId id="310" r:id="rId52"/>
    <p:sldId id="311" r:id="rId53"/>
    <p:sldId id="312" r:id="rId54"/>
    <p:sldId id="313" r:id="rId55"/>
    <p:sldId id="415" r:id="rId56"/>
    <p:sldId id="315" r:id="rId57"/>
    <p:sldId id="314" r:id="rId58"/>
    <p:sldId id="450" r:id="rId59"/>
    <p:sldId id="451" r:id="rId60"/>
    <p:sldId id="452" r:id="rId61"/>
    <p:sldId id="453" r:id="rId62"/>
    <p:sldId id="454" r:id="rId63"/>
    <p:sldId id="455" r:id="rId64"/>
    <p:sldId id="456" r:id="rId65"/>
    <p:sldId id="316" r:id="rId66"/>
    <p:sldId id="317" r:id="rId67"/>
    <p:sldId id="318" r:id="rId68"/>
    <p:sldId id="319" r:id="rId69"/>
    <p:sldId id="320" r:id="rId70"/>
    <p:sldId id="416" r:id="rId71"/>
    <p:sldId id="321" r:id="rId72"/>
    <p:sldId id="417" r:id="rId73"/>
    <p:sldId id="324" r:id="rId74"/>
    <p:sldId id="419" r:id="rId75"/>
    <p:sldId id="420" r:id="rId76"/>
    <p:sldId id="418" r:id="rId77"/>
    <p:sldId id="421" r:id="rId78"/>
    <p:sldId id="326" r:id="rId79"/>
    <p:sldId id="327" r:id="rId80"/>
    <p:sldId id="328" r:id="rId81"/>
    <p:sldId id="426" r:id="rId82"/>
    <p:sldId id="427" r:id="rId83"/>
    <p:sldId id="424" r:id="rId84"/>
    <p:sldId id="425" r:id="rId85"/>
    <p:sldId id="429" r:id="rId86"/>
    <p:sldId id="331" r:id="rId87"/>
    <p:sldId id="332" r:id="rId88"/>
    <p:sldId id="333" r:id="rId89"/>
    <p:sldId id="334" r:id="rId90"/>
    <p:sldId id="430" r:id="rId91"/>
    <p:sldId id="431" r:id="rId92"/>
    <p:sldId id="335" r:id="rId93"/>
    <p:sldId id="432" r:id="rId94"/>
    <p:sldId id="336" r:id="rId95"/>
    <p:sldId id="337" r:id="rId96"/>
    <p:sldId id="433" r:id="rId97"/>
    <p:sldId id="338" r:id="rId98"/>
    <p:sldId id="339" r:id="rId99"/>
    <p:sldId id="340" r:id="rId100"/>
    <p:sldId id="341" r:id="rId101"/>
    <p:sldId id="406" r:id="rId102"/>
    <p:sldId id="344" r:id="rId103"/>
    <p:sldId id="434" r:id="rId104"/>
    <p:sldId id="435" r:id="rId105"/>
    <p:sldId id="436" r:id="rId106"/>
    <p:sldId id="437" r:id="rId107"/>
    <p:sldId id="438" r:id="rId108"/>
    <p:sldId id="439" r:id="rId109"/>
    <p:sldId id="441" r:id="rId110"/>
    <p:sldId id="349" r:id="rId111"/>
    <p:sldId id="350" r:id="rId112"/>
    <p:sldId id="351" r:id="rId113"/>
    <p:sldId id="442" r:id="rId114"/>
    <p:sldId id="443" r:id="rId115"/>
    <p:sldId id="444" r:id="rId116"/>
    <p:sldId id="445" r:id="rId117"/>
    <p:sldId id="446" r:id="rId118"/>
    <p:sldId id="447" r:id="rId119"/>
    <p:sldId id="490"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448" r:id="rId134"/>
    <p:sldId id="449" r:id="rId135"/>
    <p:sldId id="366" r:id="rId136"/>
    <p:sldId id="367" r:id="rId137"/>
    <p:sldId id="414" r:id="rId138"/>
    <p:sldId id="369" r:id="rId139"/>
    <p:sldId id="370" r:id="rId140"/>
    <p:sldId id="371" r:id="rId141"/>
    <p:sldId id="372" r:id="rId142"/>
    <p:sldId id="458" r:id="rId143"/>
    <p:sldId id="459" r:id="rId144"/>
    <p:sldId id="457" r:id="rId145"/>
    <p:sldId id="462" r:id="rId146"/>
    <p:sldId id="463" r:id="rId147"/>
    <p:sldId id="461" r:id="rId148"/>
    <p:sldId id="374" r:id="rId149"/>
    <p:sldId id="375" r:id="rId150"/>
    <p:sldId id="464" r:id="rId151"/>
    <p:sldId id="465" r:id="rId152"/>
    <p:sldId id="377" r:id="rId153"/>
    <p:sldId id="466" r:id="rId154"/>
    <p:sldId id="378" r:id="rId155"/>
    <p:sldId id="379" r:id="rId156"/>
    <p:sldId id="380" r:id="rId157"/>
    <p:sldId id="381" r:id="rId158"/>
    <p:sldId id="382" r:id="rId159"/>
    <p:sldId id="383" r:id="rId160"/>
    <p:sldId id="384" r:id="rId161"/>
    <p:sldId id="385" r:id="rId162"/>
    <p:sldId id="386" r:id="rId163"/>
    <p:sldId id="387" r:id="rId164"/>
    <p:sldId id="388" r:id="rId165"/>
    <p:sldId id="389" r:id="rId166"/>
    <p:sldId id="467" r:id="rId167"/>
    <p:sldId id="390" r:id="rId168"/>
    <p:sldId id="468" r:id="rId169"/>
    <p:sldId id="469" r:id="rId170"/>
    <p:sldId id="501" r:id="rId171"/>
    <p:sldId id="391" r:id="rId172"/>
    <p:sldId id="487" r:id="rId173"/>
    <p:sldId id="474" r:id="rId174"/>
    <p:sldId id="475" r:id="rId175"/>
    <p:sldId id="491" r:id="rId176"/>
    <p:sldId id="492" r:id="rId177"/>
    <p:sldId id="493" r:id="rId178"/>
    <p:sldId id="494" r:id="rId179"/>
    <p:sldId id="477" r:id="rId180"/>
    <p:sldId id="478" r:id="rId181"/>
    <p:sldId id="479" r:id="rId182"/>
    <p:sldId id="403" r:id="rId183"/>
    <p:sldId id="404" r:id="rId184"/>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2571">
          <p15:clr>
            <a:srgbClr val="A4A3A4"/>
          </p15:clr>
        </p15:guide>
        <p15:guide id="3" pos="415">
          <p15:clr>
            <a:srgbClr val="A4A3A4"/>
          </p15:clr>
        </p15:guide>
        <p15:guide id="4" pos="178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34A"/>
    <a:srgbClr val="75787B"/>
    <a:srgbClr val="E3E3E4"/>
    <a:srgbClr val="DBEDD4"/>
    <a:srgbClr val="F1F1F1"/>
    <a:srgbClr val="DEF1D3"/>
    <a:srgbClr val="8A8B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8737" autoAdjust="0"/>
  </p:normalViewPr>
  <p:slideViewPr>
    <p:cSldViewPr snapToGrid="0" snapToObjects="1">
      <p:cViewPr varScale="1">
        <p:scale>
          <a:sx n="26" d="100"/>
          <a:sy n="26" d="100"/>
        </p:scale>
        <p:origin x="3264" y="54"/>
      </p:cViewPr>
      <p:guideLst>
        <p:guide orient="horz" pos="2160"/>
        <p:guide orient="horz" pos="2571"/>
        <p:guide pos="415"/>
        <p:guide pos="1784"/>
      </p:guideLst>
    </p:cSldViewPr>
  </p:slideViewPr>
  <p:outlineViewPr>
    <p:cViewPr>
      <p:scale>
        <a:sx n="33" d="100"/>
        <a:sy n="33" d="100"/>
      </p:scale>
      <p:origin x="0" y="46080"/>
    </p:cViewPr>
  </p:outlineViewPr>
  <p:notesTextViewPr>
    <p:cViewPr>
      <p:scale>
        <a:sx n="100" d="100"/>
        <a:sy n="100" d="100"/>
      </p:scale>
      <p:origin x="0" y="0"/>
    </p:cViewPr>
  </p:notesTextViewPr>
  <p:sorterViewPr>
    <p:cViewPr>
      <p:scale>
        <a:sx n="100" d="100"/>
        <a:sy n="100" d="100"/>
      </p:scale>
      <p:origin x="0" y="26574"/>
    </p:cViewPr>
  </p:sorterViewPr>
  <p:notesViewPr>
    <p:cSldViewPr snapToGrid="0" snapToObjects="1">
      <p:cViewPr varScale="1">
        <p:scale>
          <a:sx n="66" d="100"/>
          <a:sy n="66" d="100"/>
        </p:scale>
        <p:origin x="-274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13026\Documents\Copy%20of%20cfpb_excel_charts_templat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outEnd"/>
          <c:showLegendKey val="0"/>
          <c:showVal val="1"/>
          <c:showCatName val="0"/>
          <c:showSerName val="0"/>
          <c:showPercent val="0"/>
          <c:showBubbleSize val="0"/>
          <c:showLeaderLines val="0"/>
        </c:dLbls>
        <c:firstSliceAng val="0"/>
      </c:pieChart>
      <c:spPr>
        <a:ln w="12700">
          <a:solidFill>
            <a:srgbClr val="FFFFFF"/>
          </a:solidFill>
        </a:ln>
      </c:spPr>
    </c:plotArea>
    <c:legend>
      <c:legendPos val="r"/>
      <c:overlay val="0"/>
      <c:txPr>
        <a:bodyPr/>
        <a:lstStyle/>
        <a:p>
          <a:pPr>
            <a:defRPr sz="1800"/>
          </a:pPr>
          <a:endParaRPr lang="en-US"/>
        </a:p>
      </c:txPr>
    </c:legend>
    <c:plotVisOnly val="1"/>
    <c:dispBlanksAs val="gap"/>
    <c:showDLblsOverMax val="0"/>
  </c:chart>
  <c:spPr>
    <a:ln>
      <a:noFill/>
    </a:ln>
  </c:spPr>
  <c:txPr>
    <a:bodyPr/>
    <a:lstStyle/>
    <a:p>
      <a:pPr>
        <a:defRPr>
          <a:latin typeface="Arial" pitchFamily="34" charset="0"/>
          <a:cs typeface="Arial" pitchFamily="34" charset="0"/>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42B54D"/>
        </a:solidFill>
      </dgm:spPr>
      <dgm:t>
        <a:bodyPr/>
        <a:lstStyle/>
        <a:p>
          <a:r>
            <a:rPr lang="en-US" sz="1800" b="0" i="0" dirty="0" smtClean="0">
              <a:latin typeface="Arial"/>
              <a:cs typeface="Arial"/>
            </a:rPr>
            <a:t>Skills and Access</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42B54D"/>
        </a:solidFill>
      </dgm:spPr>
      <dgm:t>
        <a:bodyPr/>
        <a:lstStyle/>
        <a:p>
          <a:r>
            <a:rPr lang="en-US" sz="1400" b="0" dirty="0" smtClean="0">
              <a:latin typeface="Arial"/>
              <a:cs typeface="Arial"/>
            </a:rPr>
            <a:t>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42B54D"/>
        </a:solidFill>
      </dgm:spPr>
      <dgm:t>
        <a:bodyPr/>
        <a:lstStyle/>
        <a:p>
          <a:r>
            <a:rPr lang="en-US" sz="1800" b="0" dirty="0" smtClean="0">
              <a:latin typeface="Arial"/>
              <a:cs typeface="Arial"/>
            </a:rPr>
            <a:t>Financial literacy</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19358E68-E6AA-40DF-987D-831BF9A3F328}" srcId="{CE998C12-2FBB-4F7A-9F9B-EDF3C00DB4D3}" destId="{254A14C6-A6AF-4F92-9292-FD028AF3737C}" srcOrd="1" destOrd="0" parTransId="{DA18F270-5594-47DB-A9EF-5BFFCE95FE07}" sibTransId="{856EB86D-8BF4-4C0F-9863-03A550FDAF7A}"/>
    <dgm:cxn modelId="{0B77D812-9B6E-4E94-BD62-4D0C487C4A55}" type="presOf" srcId="{CE998C12-2FBB-4F7A-9F9B-EDF3C00DB4D3}" destId="{167278C8-35B2-4BE6-8A20-66FA69C28141}" srcOrd="0" destOrd="0" presId="urn:microsoft.com/office/officeart/2005/8/layout/equation1"/>
    <dgm:cxn modelId="{46AFC2E1-0A1B-440A-948E-A9D3AFC0CEDB}" type="presOf" srcId="{32055F16-AECB-4F4C-9D01-0C2E44AB53B7}" destId="{B038EE9B-D981-40FB-B786-A1BE11114661}" srcOrd="0" destOrd="0" presId="urn:microsoft.com/office/officeart/2005/8/layout/equation1"/>
    <dgm:cxn modelId="{A5FD2134-CC38-4CDD-85A9-2E5A6F845C21}" type="presOf" srcId="{7E982CCF-0D9F-422E-BA76-87E46A480F43}" destId="{B3010C1D-96BF-46E2-800E-EAFF056355B7}" srcOrd="0" destOrd="0" presId="urn:microsoft.com/office/officeart/2005/8/layout/equation1"/>
    <dgm:cxn modelId="{151ECC37-F89B-4B02-9C70-4E8D08D2A96A}" type="presOf" srcId="{856EB86D-8BF4-4C0F-9863-03A550FDAF7A}" destId="{64F09F2D-5368-4221-8664-42515F353403}" srcOrd="0" destOrd="0" presId="urn:microsoft.com/office/officeart/2005/8/layout/equation1"/>
    <dgm:cxn modelId="{AC3B1FF2-2CA5-4E80-98C3-16B899478572}" type="presOf" srcId="{254A14C6-A6AF-4F92-9292-FD028AF3737C}" destId="{DFB04FFC-DE9B-4269-877C-AC906D56C9DE}"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91EAA550-27E3-45A9-BD3B-7A158ABDCDD9}" type="presOf" srcId="{C9BDD3D1-92DA-4EDE-950A-F45F74F58271}" destId="{97FDB00C-7DB5-4FA5-B450-CF8F1E49E9DF}" srcOrd="0" destOrd="0" presId="urn:microsoft.com/office/officeart/2005/8/layout/equation1"/>
    <dgm:cxn modelId="{383D96C5-13AE-4AE3-805E-C5E50C1C7692}" type="presParOf" srcId="{167278C8-35B2-4BE6-8A20-66FA69C28141}" destId="{B038EE9B-D981-40FB-B786-A1BE11114661}" srcOrd="0" destOrd="0" presId="urn:microsoft.com/office/officeart/2005/8/layout/equation1"/>
    <dgm:cxn modelId="{2BA84C51-9618-4A1A-AC2D-BCEC333CD676}" type="presParOf" srcId="{167278C8-35B2-4BE6-8A20-66FA69C28141}" destId="{92074FD1-F1B7-43F8-B629-A6834B99BE13}" srcOrd="1" destOrd="0" presId="urn:microsoft.com/office/officeart/2005/8/layout/equation1"/>
    <dgm:cxn modelId="{743B90CB-6F65-4022-B805-DFE090080578}" type="presParOf" srcId="{167278C8-35B2-4BE6-8A20-66FA69C28141}" destId="{97FDB00C-7DB5-4FA5-B450-CF8F1E49E9DF}" srcOrd="2" destOrd="0" presId="urn:microsoft.com/office/officeart/2005/8/layout/equation1"/>
    <dgm:cxn modelId="{31935DFA-88F7-4474-B53B-8D49CC32FD5B}" type="presParOf" srcId="{167278C8-35B2-4BE6-8A20-66FA69C28141}" destId="{85A720C8-D645-48D1-BFFD-325E54302795}" srcOrd="3" destOrd="0" presId="urn:microsoft.com/office/officeart/2005/8/layout/equation1"/>
    <dgm:cxn modelId="{42DAC79B-27A2-4C00-B1A2-72CB1E91FD10}" type="presParOf" srcId="{167278C8-35B2-4BE6-8A20-66FA69C28141}" destId="{DFB04FFC-DE9B-4269-877C-AC906D56C9DE}" srcOrd="4" destOrd="0" presId="urn:microsoft.com/office/officeart/2005/8/layout/equation1"/>
    <dgm:cxn modelId="{53CA19C3-FD15-4DED-8446-E94AB8AF88DF}" type="presParOf" srcId="{167278C8-35B2-4BE6-8A20-66FA69C28141}" destId="{2A8B21D4-A3DB-412A-BD7E-84666062188D}" srcOrd="5" destOrd="0" presId="urn:microsoft.com/office/officeart/2005/8/layout/equation1"/>
    <dgm:cxn modelId="{0D9EFCD4-0C72-4EDC-BA3D-9B611C80466C}" type="presParOf" srcId="{167278C8-35B2-4BE6-8A20-66FA69C28141}" destId="{64F09F2D-5368-4221-8664-42515F353403}" srcOrd="6" destOrd="0" presId="urn:microsoft.com/office/officeart/2005/8/layout/equation1"/>
    <dgm:cxn modelId="{CA6BF681-0CED-4C82-A143-E832F1D8282E}" type="presParOf" srcId="{167278C8-35B2-4BE6-8A20-66FA69C28141}" destId="{3247F51A-645C-4AEC-9263-EC8B8CFA3489}" srcOrd="7" destOrd="0" presId="urn:microsoft.com/office/officeart/2005/8/layout/equation1"/>
    <dgm:cxn modelId="{F2F96BFC-FEF6-4DF7-A8E2-05EF62FA0BCF}"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2CB34A"/>
        </a:solidFill>
      </dgm:spPr>
      <dgm:t>
        <a:bodyPr/>
        <a:lstStyle/>
        <a:p>
          <a:r>
            <a:rPr lang="en-US" sz="1800" b="0" i="0" dirty="0" smtClean="0">
              <a:latin typeface="Arial"/>
              <a:cs typeface="Arial"/>
            </a:rPr>
            <a:t>Trust</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custT="1"/>
      <dgm:spPr>
        <a:solidFill>
          <a:srgbClr val="FFFFFF"/>
        </a:solidFill>
      </dgm:spPr>
      <dgm:t>
        <a:bodyPr/>
        <a:lstStyle/>
        <a:p>
          <a:pPr algn="ctr"/>
          <a:r>
            <a:rPr lang="en-US" sz="3800" dirty="0" smtClean="0"/>
            <a:t>=</a:t>
          </a:r>
          <a:r>
            <a:rPr lang="en-US" sz="5400" b="0" i="0" dirty="0" smtClean="0">
              <a:solidFill>
                <a:schemeClr val="tx1"/>
              </a:solidFill>
              <a:latin typeface="ＭＳ ゴシック"/>
              <a:ea typeface="ＭＳ ゴシック"/>
              <a:cs typeface="ＭＳ ゴシック"/>
            </a:rPr>
            <a:t>=</a:t>
          </a:r>
          <a:endParaRPr lang="en-US" sz="3800" dirty="0">
            <a:solidFill>
              <a:schemeClr val="tx1"/>
            </a:solidFill>
          </a:endParaRPr>
        </a:p>
      </dgm:t>
    </dgm:pt>
    <dgm:pt modelId="{7E982CCF-0D9F-422E-BA76-87E46A480F43}">
      <dgm:prSet phldrT="[Text]" custT="1"/>
      <dgm:spPr>
        <a:solidFill>
          <a:srgbClr val="2CB34A"/>
        </a:solidFill>
      </dgm:spPr>
      <dgm:t>
        <a:bodyPr/>
        <a:lstStyle/>
        <a:p>
          <a:pPr>
            <a:lnSpc>
              <a:spcPct val="120000"/>
            </a:lnSpc>
          </a:pPr>
          <a:r>
            <a:rPr lang="en-US" sz="1400" b="0" dirty="0" smtClean="0">
              <a:latin typeface="Arial"/>
              <a:cs typeface="Arial"/>
            </a:rPr>
            <a:t>Opportunities for providing 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2CB34A"/>
        </a:solidFill>
      </dgm:spPr>
      <dgm:t>
        <a:bodyPr/>
        <a:lstStyle/>
        <a:p>
          <a:r>
            <a:rPr lang="en-US" sz="1800" b="0" dirty="0" smtClean="0">
              <a:latin typeface="Arial"/>
              <a:cs typeface="Arial"/>
            </a:rPr>
            <a:t>Access</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ScaleX="69763" custScaleY="36417" custLinFactX="-24920" custLinFactNeighborX="-100000" custLinFactNeighborY="-25923"/>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09EE78F2-0476-41C3-AFD2-F423EED57DAE}" type="presOf" srcId="{CE998C12-2FBB-4F7A-9F9B-EDF3C00DB4D3}" destId="{167278C8-35B2-4BE6-8A20-66FA69C28141}" srcOrd="0" destOrd="0" presId="urn:microsoft.com/office/officeart/2005/8/layout/equation1"/>
    <dgm:cxn modelId="{19358E68-E6AA-40DF-987D-831BF9A3F328}" srcId="{CE998C12-2FBB-4F7A-9F9B-EDF3C00DB4D3}" destId="{254A14C6-A6AF-4F92-9292-FD028AF3737C}" srcOrd="1" destOrd="0" parTransId="{DA18F270-5594-47DB-A9EF-5BFFCE95FE07}" sibTransId="{856EB86D-8BF4-4C0F-9863-03A550FDAF7A}"/>
    <dgm:cxn modelId="{7B630845-9D2D-40BE-BACC-89CED08D43EC}" type="presOf" srcId="{254A14C6-A6AF-4F92-9292-FD028AF3737C}" destId="{DFB04FFC-DE9B-4269-877C-AC906D56C9DE}" srcOrd="0" destOrd="0" presId="urn:microsoft.com/office/officeart/2005/8/layout/equation1"/>
    <dgm:cxn modelId="{2584B65E-4224-46F2-A7ED-CC245F713ABC}" type="presOf" srcId="{32055F16-AECB-4F4C-9D01-0C2E44AB53B7}" destId="{B038EE9B-D981-40FB-B786-A1BE11114661}" srcOrd="0" destOrd="0" presId="urn:microsoft.com/office/officeart/2005/8/layout/equation1"/>
    <dgm:cxn modelId="{C9FC8779-2999-4CF9-8611-C38573BC8B32}" type="presOf" srcId="{856EB86D-8BF4-4C0F-9863-03A550FDAF7A}" destId="{64F09F2D-5368-4221-8664-42515F353403}" srcOrd="0" destOrd="0" presId="urn:microsoft.com/office/officeart/2005/8/layout/equation1"/>
    <dgm:cxn modelId="{5290DE7F-12F9-40EE-88FC-5CF6FAD268F2}" type="presOf" srcId="{C9BDD3D1-92DA-4EDE-950A-F45F74F58271}" destId="{97FDB00C-7DB5-4FA5-B450-CF8F1E49E9DF}" srcOrd="0" destOrd="0" presId="urn:microsoft.com/office/officeart/2005/8/layout/equation1"/>
    <dgm:cxn modelId="{EBA715BC-655B-498B-955D-DDAD41F14C70}" type="presOf" srcId="{7E982CCF-0D9F-422E-BA76-87E46A480F43}" destId="{B3010C1D-96BF-46E2-800E-EAFF056355B7}"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D6D98148-9A36-4441-A1B3-C4247F957A69}" type="presParOf" srcId="{167278C8-35B2-4BE6-8A20-66FA69C28141}" destId="{B038EE9B-D981-40FB-B786-A1BE11114661}" srcOrd="0" destOrd="0" presId="urn:microsoft.com/office/officeart/2005/8/layout/equation1"/>
    <dgm:cxn modelId="{CB6AE9E5-2DC5-40CD-BDC7-C31A19A27A23}" type="presParOf" srcId="{167278C8-35B2-4BE6-8A20-66FA69C28141}" destId="{92074FD1-F1B7-43F8-B629-A6834B99BE13}" srcOrd="1" destOrd="0" presId="urn:microsoft.com/office/officeart/2005/8/layout/equation1"/>
    <dgm:cxn modelId="{744EF044-90EF-4C75-8736-3CA14F7B9CEC}" type="presParOf" srcId="{167278C8-35B2-4BE6-8A20-66FA69C28141}" destId="{97FDB00C-7DB5-4FA5-B450-CF8F1E49E9DF}" srcOrd="2" destOrd="0" presId="urn:microsoft.com/office/officeart/2005/8/layout/equation1"/>
    <dgm:cxn modelId="{CEC24132-E888-42A0-8ADD-646F7C547375}" type="presParOf" srcId="{167278C8-35B2-4BE6-8A20-66FA69C28141}" destId="{85A720C8-D645-48D1-BFFD-325E54302795}" srcOrd="3" destOrd="0" presId="urn:microsoft.com/office/officeart/2005/8/layout/equation1"/>
    <dgm:cxn modelId="{CC4DC0E3-D07D-48F3-8047-6A985F6F578A}" type="presParOf" srcId="{167278C8-35B2-4BE6-8A20-66FA69C28141}" destId="{DFB04FFC-DE9B-4269-877C-AC906D56C9DE}" srcOrd="4" destOrd="0" presId="urn:microsoft.com/office/officeart/2005/8/layout/equation1"/>
    <dgm:cxn modelId="{C059A856-9FB9-43F4-A9EE-D7915194736F}" type="presParOf" srcId="{167278C8-35B2-4BE6-8A20-66FA69C28141}" destId="{2A8B21D4-A3DB-412A-BD7E-84666062188D}" srcOrd="5" destOrd="0" presId="urn:microsoft.com/office/officeart/2005/8/layout/equation1"/>
    <dgm:cxn modelId="{51D9A351-95C5-4C8E-BBFC-05D7E5CC1DCA}" type="presParOf" srcId="{167278C8-35B2-4BE6-8A20-66FA69C28141}" destId="{64F09F2D-5368-4221-8664-42515F353403}" srcOrd="6" destOrd="0" presId="urn:microsoft.com/office/officeart/2005/8/layout/equation1"/>
    <dgm:cxn modelId="{CD25EB98-D865-4E5D-AD8C-7FD9299CBAB4}" type="presParOf" srcId="{167278C8-35B2-4BE6-8A20-66FA69C28141}" destId="{3247F51A-645C-4AEC-9263-EC8B8CFA3489}" srcOrd="7" destOrd="0" presId="urn:microsoft.com/office/officeart/2005/8/layout/equation1"/>
    <dgm:cxn modelId="{06D4BE83-73CA-4A57-82FE-8B5914A7DAA1}"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674141D-B7F6-5B4E-A8BB-9F2BAA9DA7BE}">
      <dgm:prSet phldrT="[Text]"/>
      <dgm:spPr>
        <a:noFill/>
        <a:ln w="12700" cmpd="sng">
          <a:solidFill>
            <a:srgbClr val="75787B"/>
          </a:solidFill>
        </a:ln>
      </dgm:spPr>
      <dgm:t>
        <a:bodyPr/>
        <a:lstStyle/>
        <a:p>
          <a:r>
            <a:rPr lang="en-US" dirty="0" smtClean="0">
              <a:solidFill>
                <a:srgbClr val="3B3C3E"/>
              </a:solidFill>
            </a:rPr>
            <a:t>Increase comfort with tools</a:t>
          </a:r>
          <a:endParaRPr lang="en-US" dirty="0">
            <a:solidFill>
              <a:srgbClr val="3B3C3E"/>
            </a:solidFill>
          </a:endParaRPr>
        </a:p>
      </dgm:t>
    </dgm:pt>
    <dgm:pt modelId="{99208181-65FE-2745-B4DE-EA3E950D7A71}" type="parTrans" cxnId="{A669E386-3E84-3B4F-B8CC-9D9709BA1E83}">
      <dgm:prSet/>
      <dgm:spPr/>
      <dgm:t>
        <a:bodyPr/>
        <a:lstStyle/>
        <a:p>
          <a:endParaRPr lang="en-US"/>
        </a:p>
      </dgm:t>
    </dgm:pt>
    <dgm:pt modelId="{7A31B659-C7D2-1A4C-A097-0CF9160E1E4B}" type="sibTrans" cxnId="{A669E386-3E84-3B4F-B8CC-9D9709BA1E83}">
      <dgm:prSet/>
      <dgm:spPr>
        <a:noFill/>
      </dgm:spPr>
      <dgm:t>
        <a:bodyPr/>
        <a:lstStyle/>
        <a:p>
          <a:endParaRPr lang="en-US" dirty="0"/>
        </a:p>
      </dgm:t>
    </dgm:pt>
    <dgm:pt modelId="{4A19161A-85CB-594A-A8D3-47DD2B91F5F9}">
      <dgm:prSet phldrT="[Text]"/>
      <dgm:spPr>
        <a:noFill/>
        <a:ln w="12700" cmpd="sng">
          <a:solidFill>
            <a:srgbClr val="75787B"/>
          </a:solidFill>
        </a:ln>
      </dgm:spPr>
      <dgm:t>
        <a:bodyPr/>
        <a:lstStyle/>
        <a:p>
          <a:r>
            <a:rPr lang="en-US" dirty="0" smtClean="0">
              <a:solidFill>
                <a:srgbClr val="3B3C3E"/>
              </a:solidFill>
            </a:rPr>
            <a:t>Introduce FE in case management</a:t>
          </a:r>
          <a:endParaRPr lang="en-US" dirty="0">
            <a:solidFill>
              <a:srgbClr val="3B3C3E"/>
            </a:solidFill>
          </a:endParaRPr>
        </a:p>
      </dgm:t>
    </dgm:pt>
    <dgm:pt modelId="{0EA1CB86-44BF-0942-9C8B-83BE29369424}" type="parTrans" cxnId="{CF88434B-2748-D041-AF55-D4BCCD365FAC}">
      <dgm:prSet/>
      <dgm:spPr/>
      <dgm:t>
        <a:bodyPr/>
        <a:lstStyle/>
        <a:p>
          <a:endParaRPr lang="en-US"/>
        </a:p>
      </dgm:t>
    </dgm:pt>
    <dgm:pt modelId="{6BD5B367-145E-3C43-B828-1419AF86DAB7}" type="sibTrans" cxnId="{CF88434B-2748-D041-AF55-D4BCCD365FAC}">
      <dgm:prSet/>
      <dgm:spPr>
        <a:noFill/>
      </dgm:spPr>
      <dgm:t>
        <a:bodyPr/>
        <a:lstStyle/>
        <a:p>
          <a:endParaRPr lang="en-US" dirty="0"/>
        </a:p>
      </dgm:t>
    </dgm:pt>
    <dgm:pt modelId="{20E75F07-E2B5-C14D-BA02-64E9B55B11E8}">
      <dgm:prSet/>
      <dgm:spPr>
        <a:noFill/>
        <a:ln w="12700" cmpd="sng">
          <a:solidFill>
            <a:srgbClr val="75787B"/>
          </a:solidFill>
        </a:ln>
      </dgm:spPr>
      <dgm:t>
        <a:bodyPr/>
        <a:lstStyle/>
        <a:p>
          <a:r>
            <a:rPr lang="en-US" dirty="0" smtClean="0">
              <a:solidFill>
                <a:srgbClr val="3B3C3E"/>
              </a:solidFill>
            </a:rPr>
            <a:t>Capture outputs and outcomes</a:t>
          </a:r>
          <a:endParaRPr lang="en-US" dirty="0">
            <a:solidFill>
              <a:srgbClr val="3B3C3E"/>
            </a:solidFill>
          </a:endParaRPr>
        </a:p>
      </dgm:t>
    </dgm:pt>
    <dgm:pt modelId="{EBA5A74A-A08B-DA47-BCD9-7CB563B49095}" type="parTrans" cxnId="{3B5A5276-2631-6A4B-A3B1-EA9F773E141D}">
      <dgm:prSet/>
      <dgm:spPr/>
      <dgm:t>
        <a:bodyPr/>
        <a:lstStyle/>
        <a:p>
          <a:endParaRPr lang="en-US"/>
        </a:p>
      </dgm:t>
    </dgm:pt>
    <dgm:pt modelId="{E395A835-1DA9-8B49-ADBD-91B3286ABD87}" type="sibTrans" cxnId="{3B5A5276-2631-6A4B-A3B1-EA9F773E141D}">
      <dgm:prSet/>
      <dgm:spPr/>
      <dgm:t>
        <a:bodyPr/>
        <a:lstStyle/>
        <a:p>
          <a:endParaRPr lang="en-US"/>
        </a:p>
      </dgm:t>
    </dgm:pt>
    <dgm:pt modelId="{EFDFF874-1353-1340-988A-930B8EA4834C}">
      <dgm:prSet phldrT="[Text]"/>
      <dgm:spPr>
        <a:noFill/>
        <a:ln w="12700" cmpd="sng">
          <a:solidFill>
            <a:srgbClr val="75787B"/>
          </a:solidFill>
        </a:ln>
      </dgm:spPr>
      <dgm:t>
        <a:bodyPr/>
        <a:lstStyle/>
        <a:p>
          <a:r>
            <a:rPr lang="en-US" dirty="0" smtClean="0">
              <a:solidFill>
                <a:srgbClr val="3B3C3E"/>
              </a:solidFill>
            </a:rPr>
            <a:t>Learn toolkit content</a:t>
          </a:r>
          <a:endParaRPr lang="en-US" dirty="0">
            <a:solidFill>
              <a:srgbClr val="3B3C3E"/>
            </a:solidFill>
          </a:endParaRPr>
        </a:p>
      </dgm:t>
    </dgm:pt>
    <dgm:pt modelId="{5D9BA0DE-EDFD-DD4C-AC36-B2626492FE01}" type="sibTrans" cxnId="{897F1398-39CB-9845-BE7B-615F956A6121}">
      <dgm:prSet/>
      <dgm:spPr>
        <a:noFill/>
      </dgm:spPr>
      <dgm:t>
        <a:bodyPr/>
        <a:lstStyle/>
        <a:p>
          <a:endParaRPr lang="en-US" dirty="0"/>
        </a:p>
      </dgm:t>
    </dgm:pt>
    <dgm:pt modelId="{7DA6193C-3BC0-944F-907F-990D2B4D4431}" type="parTrans" cxnId="{897F1398-39CB-9845-BE7B-615F956A6121}">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0A5B6836-32E5-442F-9BEB-E5E30D9C429D}" type="presOf" srcId="{DA97222D-113E-194F-8B5F-1933EF53A445}" destId="{6BF4CB61-2C19-43D8-BC2D-FFB4038B3760}" srcOrd="0" destOrd="0" presId="urn:microsoft.com/office/officeart/2005/8/layout/process1"/>
    <dgm:cxn modelId="{F2E391FB-726C-45E6-9B19-493E0B986411}" type="presOf" srcId="{5D9BA0DE-EDFD-DD4C-AC36-B2626492FE01}" destId="{627A50F7-821A-4658-970D-B8C72AC8B838}" srcOrd="1" destOrd="0" presId="urn:microsoft.com/office/officeart/2005/8/layout/process1"/>
    <dgm:cxn modelId="{97DC93F3-4C0E-482C-B7B0-ABADEBE8A6A6}" type="presOf" srcId="{6BD5B367-145E-3C43-B828-1419AF86DAB7}" destId="{6DF146CD-1572-4966-9624-6E62D99E0557}" srcOrd="0" destOrd="0" presId="urn:microsoft.com/office/officeart/2005/8/layout/process1"/>
    <dgm:cxn modelId="{13EE02F5-CE1A-45FC-983A-69B4D14DB214}" type="presOf" srcId="{7A31B659-C7D2-1A4C-A097-0CF9160E1E4B}" destId="{0C822C49-306E-484A-952A-51186426386E}" srcOrd="1" destOrd="0" presId="urn:microsoft.com/office/officeart/2005/8/layout/process1"/>
    <dgm:cxn modelId="{3F6E76B5-4EBD-436A-BB5C-0BFB8F326A13}" type="presOf" srcId="{5D9BA0DE-EDFD-DD4C-AC36-B2626492FE01}" destId="{BEFAD0B5-6393-4CF5-BF5D-42910E910CF9}" srcOrd="0" destOrd="0" presId="urn:microsoft.com/office/officeart/2005/8/layout/process1"/>
    <dgm:cxn modelId="{65632395-EA04-416A-8484-88997EA4C914}" type="presOf" srcId="{A674141D-B7F6-5B4E-A8BB-9F2BAA9DA7BE}" destId="{27C3135E-6232-487A-AF22-706D50227F57}" srcOrd="0"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C5733BAF-0861-4326-A01C-F73EB62B85FA}" type="presOf" srcId="{4A19161A-85CB-594A-A8D3-47DD2B91F5F9}" destId="{A894D692-4104-459C-8AAD-BBDDE8A95943}" srcOrd="0" destOrd="0" presId="urn:microsoft.com/office/officeart/2005/8/layout/process1"/>
    <dgm:cxn modelId="{1B90ECAD-3F01-48A9-B3A7-71BF8C7CEA74}" type="presOf" srcId="{7A31B659-C7D2-1A4C-A097-0CF9160E1E4B}" destId="{E3E1AB67-3700-46A4-BF2E-AB7938774631}" srcOrd="0" destOrd="0" presId="urn:microsoft.com/office/officeart/2005/8/layout/process1"/>
    <dgm:cxn modelId="{A669E386-3E84-3B4F-B8CC-9D9709BA1E83}" srcId="{DA97222D-113E-194F-8B5F-1933EF53A445}" destId="{A674141D-B7F6-5B4E-A8BB-9F2BAA9DA7BE}" srcOrd="1" destOrd="0" parTransId="{99208181-65FE-2745-B4DE-EA3E950D7A71}" sibTransId="{7A31B659-C7D2-1A4C-A097-0CF9160E1E4B}"/>
    <dgm:cxn modelId="{4005FECE-F24B-4E05-807B-F8841F7BFFF7}" type="presOf" srcId="{EFDFF874-1353-1340-988A-930B8EA4834C}" destId="{39229488-3188-4A33-8623-DC52E2830B12}" srcOrd="0" destOrd="0" presId="urn:microsoft.com/office/officeart/2005/8/layout/process1"/>
    <dgm:cxn modelId="{135C79BB-31C2-48D3-BBFC-5589B5434538}" type="presOf" srcId="{6BD5B367-145E-3C43-B828-1419AF86DAB7}" destId="{5DAA6C11-5224-4765-BA7B-9C040FC60245}" srcOrd="1"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0A263FE0-FF96-46A5-9639-527720A882EA}" type="presOf" srcId="{20E75F07-E2B5-C14D-BA02-64E9B55B11E8}" destId="{435A6E66-361A-48EF-AF4C-B73F04969556}" srcOrd="0"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3E403E22-FE09-4DBE-8497-7190D941529A}" type="presParOf" srcId="{6BF4CB61-2C19-43D8-BC2D-FFB4038B3760}" destId="{39229488-3188-4A33-8623-DC52E2830B12}" srcOrd="0" destOrd="0" presId="urn:microsoft.com/office/officeart/2005/8/layout/process1"/>
    <dgm:cxn modelId="{2EC54152-EE92-470A-AA0E-8DDD3A7E3C05}" type="presParOf" srcId="{6BF4CB61-2C19-43D8-BC2D-FFB4038B3760}" destId="{BEFAD0B5-6393-4CF5-BF5D-42910E910CF9}" srcOrd="1" destOrd="0" presId="urn:microsoft.com/office/officeart/2005/8/layout/process1"/>
    <dgm:cxn modelId="{81FCA618-A39A-45BD-B420-A82EBF89825D}" type="presParOf" srcId="{BEFAD0B5-6393-4CF5-BF5D-42910E910CF9}" destId="{627A50F7-821A-4658-970D-B8C72AC8B838}" srcOrd="0" destOrd="0" presId="urn:microsoft.com/office/officeart/2005/8/layout/process1"/>
    <dgm:cxn modelId="{6A54035D-713F-4F3E-AE69-340A60053C74}" type="presParOf" srcId="{6BF4CB61-2C19-43D8-BC2D-FFB4038B3760}" destId="{27C3135E-6232-487A-AF22-706D50227F57}" srcOrd="2" destOrd="0" presId="urn:microsoft.com/office/officeart/2005/8/layout/process1"/>
    <dgm:cxn modelId="{8A0AE572-00B3-4B92-B02A-7023025CE67E}" type="presParOf" srcId="{6BF4CB61-2C19-43D8-BC2D-FFB4038B3760}" destId="{E3E1AB67-3700-46A4-BF2E-AB7938774631}" srcOrd="3" destOrd="0" presId="urn:microsoft.com/office/officeart/2005/8/layout/process1"/>
    <dgm:cxn modelId="{D0D15CCE-708E-4826-B703-6D88D2BCE881}" type="presParOf" srcId="{E3E1AB67-3700-46A4-BF2E-AB7938774631}" destId="{0C822C49-306E-484A-952A-51186426386E}" srcOrd="0" destOrd="0" presId="urn:microsoft.com/office/officeart/2005/8/layout/process1"/>
    <dgm:cxn modelId="{D539FA71-C661-4A1E-80C2-B3DA498BDEEF}" type="presParOf" srcId="{6BF4CB61-2C19-43D8-BC2D-FFB4038B3760}" destId="{A894D692-4104-459C-8AAD-BBDDE8A95943}" srcOrd="4" destOrd="0" presId="urn:microsoft.com/office/officeart/2005/8/layout/process1"/>
    <dgm:cxn modelId="{49AD1438-E1A2-47B2-8022-6427658C9A86}" type="presParOf" srcId="{6BF4CB61-2C19-43D8-BC2D-FFB4038B3760}" destId="{6DF146CD-1572-4966-9624-6E62D99E0557}" srcOrd="5" destOrd="0" presId="urn:microsoft.com/office/officeart/2005/8/layout/process1"/>
    <dgm:cxn modelId="{2A5A00A7-509A-4477-832F-F4B406945D43}" type="presParOf" srcId="{6DF146CD-1572-4966-9624-6E62D99E0557}" destId="{5DAA6C11-5224-4765-BA7B-9C040FC60245}" srcOrd="0" destOrd="0" presId="urn:microsoft.com/office/officeart/2005/8/layout/process1"/>
    <dgm:cxn modelId="{1A8E2B96-B5D7-4F5E-9742-0094975AFF99}"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FDFF874-1353-1340-988A-930B8EA4834C}">
      <dgm:prSet phldrT="[Text]"/>
      <dgm:spPr>
        <a:noFill/>
        <a:ln w="12700" cmpd="sng">
          <a:solidFill>
            <a:srgbClr val="75787B"/>
          </a:solidFill>
        </a:ln>
      </dgm:spPr>
      <dgm:t>
        <a:bodyPr/>
        <a:lstStyle/>
        <a:p>
          <a:r>
            <a:rPr lang="en-US" dirty="0" smtClean="0">
              <a:solidFill>
                <a:srgbClr val="3B3C3E"/>
              </a:solidFill>
            </a:rPr>
            <a:t>Brainstorm list of hopes, wants and dreams</a:t>
          </a:r>
          <a:endParaRPr lang="en-US" dirty="0">
            <a:solidFill>
              <a:srgbClr val="3B3C3E"/>
            </a:solidFill>
          </a:endParaRPr>
        </a:p>
      </dgm:t>
    </dgm:pt>
    <dgm:pt modelId="{5D9BA0DE-EDFD-DD4C-AC36-B2626492FE01}" type="sibTrans" cxnId="{897F1398-39CB-9845-BE7B-615F956A6121}">
      <dgm:prSet/>
      <dgm:spPr>
        <a:noFill/>
      </dgm:spPr>
      <dgm:t>
        <a:bodyPr/>
        <a:lstStyle/>
        <a:p>
          <a:endParaRPr lang="en-US" dirty="0"/>
        </a:p>
      </dgm:t>
    </dgm:pt>
    <dgm:pt modelId="{7DA6193C-3BC0-944F-907F-990D2B4D4431}" type="parTrans" cxnId="{897F1398-39CB-9845-BE7B-615F956A6121}">
      <dgm:prSet/>
      <dgm:spPr/>
      <dgm:t>
        <a:bodyPr/>
        <a:lstStyle/>
        <a:p>
          <a:endParaRPr lang="en-US"/>
        </a:p>
      </dgm:t>
    </dgm:pt>
    <dgm:pt modelId="{20E75F07-E2B5-C14D-BA02-64E9B55B11E8}">
      <dgm:prSet/>
      <dgm:spPr>
        <a:noFill/>
        <a:ln w="12700" cmpd="sng">
          <a:solidFill>
            <a:srgbClr val="75787B"/>
          </a:solidFill>
        </a:ln>
      </dgm:spPr>
      <dgm:t>
        <a:bodyPr/>
        <a:lstStyle/>
        <a:p>
          <a:r>
            <a:rPr lang="en-US" dirty="0" smtClean="0">
              <a:solidFill>
                <a:srgbClr val="3B3C3E"/>
              </a:solidFill>
            </a:rPr>
            <a:t>Figure out weekly savings target</a:t>
          </a:r>
          <a:endParaRPr lang="en-US" dirty="0">
            <a:solidFill>
              <a:srgbClr val="3B3C3E"/>
            </a:solidFill>
          </a:endParaRPr>
        </a:p>
      </dgm:t>
    </dgm:pt>
    <dgm:pt modelId="{E395A835-1DA9-8B49-ADBD-91B3286ABD87}" type="sibTrans" cxnId="{3B5A5276-2631-6A4B-A3B1-EA9F773E141D}">
      <dgm:prSet/>
      <dgm:spPr/>
      <dgm:t>
        <a:bodyPr/>
        <a:lstStyle/>
        <a:p>
          <a:endParaRPr lang="en-US"/>
        </a:p>
      </dgm:t>
    </dgm:pt>
    <dgm:pt modelId="{EBA5A74A-A08B-DA47-BCD9-7CB563B49095}" type="parTrans" cxnId="{3B5A5276-2631-6A4B-A3B1-EA9F773E141D}">
      <dgm:prSet/>
      <dgm:spPr/>
      <dgm:t>
        <a:bodyPr/>
        <a:lstStyle/>
        <a:p>
          <a:endParaRPr lang="en-US"/>
        </a:p>
      </dgm:t>
    </dgm:pt>
    <dgm:pt modelId="{4A19161A-85CB-594A-A8D3-47DD2B91F5F9}">
      <dgm:prSet phldrT="[Text]"/>
      <dgm:spPr>
        <a:noFill/>
        <a:ln w="12700" cmpd="sng">
          <a:solidFill>
            <a:srgbClr val="75787B"/>
          </a:solidFill>
        </a:ln>
      </dgm:spPr>
      <dgm:t>
        <a:bodyPr/>
        <a:lstStyle/>
        <a:p>
          <a:r>
            <a:rPr lang="en-US" dirty="0" smtClean="0">
              <a:solidFill>
                <a:srgbClr val="3B3C3E"/>
              </a:solidFill>
            </a:rPr>
            <a:t>Action plan</a:t>
          </a:r>
          <a:endParaRPr lang="en-US" dirty="0">
            <a:solidFill>
              <a:srgbClr val="3B3C3E"/>
            </a:solidFill>
          </a:endParaRPr>
        </a:p>
      </dgm:t>
    </dgm:pt>
    <dgm:pt modelId="{6BD5B367-145E-3C43-B828-1419AF86DAB7}" type="sibTrans" cxnId="{CF88434B-2748-D041-AF55-D4BCCD365FAC}">
      <dgm:prSet/>
      <dgm:spPr>
        <a:noFill/>
      </dgm:spPr>
      <dgm:t>
        <a:bodyPr/>
        <a:lstStyle/>
        <a:p>
          <a:endParaRPr lang="en-US" dirty="0"/>
        </a:p>
      </dgm:t>
    </dgm:pt>
    <dgm:pt modelId="{0EA1CB86-44BF-0942-9C8B-83BE29369424}" type="parTrans" cxnId="{CF88434B-2748-D041-AF55-D4BCCD365FAC}">
      <dgm:prSet/>
      <dgm:spPr/>
      <dgm:t>
        <a:bodyPr/>
        <a:lstStyle/>
        <a:p>
          <a:endParaRPr lang="en-US"/>
        </a:p>
      </dgm:t>
    </dgm:pt>
    <dgm:pt modelId="{A674141D-B7F6-5B4E-A8BB-9F2BAA9DA7BE}">
      <dgm:prSet phldrT="[Text]"/>
      <dgm:spPr>
        <a:noFill/>
        <a:ln w="12700" cmpd="sng">
          <a:solidFill>
            <a:srgbClr val="75787B"/>
          </a:solidFill>
        </a:ln>
      </dgm:spPr>
      <dgm:t>
        <a:bodyPr/>
        <a:lstStyle/>
        <a:p>
          <a:r>
            <a:rPr lang="en-US" dirty="0" smtClean="0">
              <a:solidFill>
                <a:srgbClr val="3B3C3E"/>
              </a:solidFill>
            </a:rPr>
            <a:t>SMART goals</a:t>
          </a:r>
          <a:endParaRPr lang="en-US" dirty="0">
            <a:solidFill>
              <a:srgbClr val="3B3C3E"/>
            </a:solidFill>
          </a:endParaRPr>
        </a:p>
      </dgm:t>
    </dgm:pt>
    <dgm:pt modelId="{7A31B659-C7D2-1A4C-A097-0CF9160E1E4B}" type="sibTrans" cxnId="{A669E386-3E84-3B4F-B8CC-9D9709BA1E83}">
      <dgm:prSet/>
      <dgm:spPr>
        <a:noFill/>
      </dgm:spPr>
      <dgm:t>
        <a:bodyPr/>
        <a:lstStyle/>
        <a:p>
          <a:endParaRPr lang="en-US" dirty="0"/>
        </a:p>
      </dgm:t>
    </dgm:pt>
    <dgm:pt modelId="{99208181-65FE-2745-B4DE-EA3E950D7A71}" type="parTrans" cxnId="{A669E386-3E84-3B4F-B8CC-9D9709BA1E83}">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AE288CBC-63D9-4558-BCD2-F017EFA58043}" type="presOf" srcId="{7A31B659-C7D2-1A4C-A097-0CF9160E1E4B}" destId="{E3E1AB67-3700-46A4-BF2E-AB7938774631}" srcOrd="0" destOrd="0" presId="urn:microsoft.com/office/officeart/2005/8/layout/process1"/>
    <dgm:cxn modelId="{1A4E09B9-6E7E-4632-8658-92F2C309B980}" type="presOf" srcId="{6BD5B367-145E-3C43-B828-1419AF86DAB7}" destId="{5DAA6C11-5224-4765-BA7B-9C040FC60245}" srcOrd="1"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46298BAF-9313-4907-8200-5FAACBC21EDD}" type="presOf" srcId="{6BD5B367-145E-3C43-B828-1419AF86DAB7}" destId="{6DF146CD-1572-4966-9624-6E62D99E0557}" srcOrd="0" destOrd="0" presId="urn:microsoft.com/office/officeart/2005/8/layout/process1"/>
    <dgm:cxn modelId="{A669E386-3E84-3B4F-B8CC-9D9709BA1E83}" srcId="{DA97222D-113E-194F-8B5F-1933EF53A445}" destId="{A674141D-B7F6-5B4E-A8BB-9F2BAA9DA7BE}" srcOrd="1" destOrd="0" parTransId="{99208181-65FE-2745-B4DE-EA3E950D7A71}" sibTransId="{7A31B659-C7D2-1A4C-A097-0CF9160E1E4B}"/>
    <dgm:cxn modelId="{FD961775-8B03-48A8-9059-6617ACB17FFB}" type="presOf" srcId="{7A31B659-C7D2-1A4C-A097-0CF9160E1E4B}" destId="{0C822C49-306E-484A-952A-51186426386E}" srcOrd="1" destOrd="0" presId="urn:microsoft.com/office/officeart/2005/8/layout/process1"/>
    <dgm:cxn modelId="{ED6AEFA9-8660-4551-B35A-690E00A9A44C}" type="presOf" srcId="{4A19161A-85CB-594A-A8D3-47DD2B91F5F9}" destId="{A894D692-4104-459C-8AAD-BBDDE8A95943}" srcOrd="0" destOrd="0" presId="urn:microsoft.com/office/officeart/2005/8/layout/process1"/>
    <dgm:cxn modelId="{31F1963A-B496-4BE9-8E81-0795782108C5}" type="presOf" srcId="{DA97222D-113E-194F-8B5F-1933EF53A445}" destId="{6BF4CB61-2C19-43D8-BC2D-FFB4038B3760}" srcOrd="0" destOrd="0" presId="urn:microsoft.com/office/officeart/2005/8/layout/process1"/>
    <dgm:cxn modelId="{F6DF6493-7A65-4B46-9831-5284E3C6A9B8}" type="presOf" srcId="{EFDFF874-1353-1340-988A-930B8EA4834C}" destId="{39229488-3188-4A33-8623-DC52E2830B12}" srcOrd="0"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188D6A2E-EBCF-4173-907B-B52602849E18}" type="presOf" srcId="{5D9BA0DE-EDFD-DD4C-AC36-B2626492FE01}" destId="{627A50F7-821A-4658-970D-B8C72AC8B838}" srcOrd="1" destOrd="0" presId="urn:microsoft.com/office/officeart/2005/8/layout/process1"/>
    <dgm:cxn modelId="{6FE0E664-BD36-4E18-A5F1-BC7BE1C0EDF4}" type="presOf" srcId="{20E75F07-E2B5-C14D-BA02-64E9B55B11E8}" destId="{435A6E66-361A-48EF-AF4C-B73F04969556}" srcOrd="0" destOrd="0" presId="urn:microsoft.com/office/officeart/2005/8/layout/process1"/>
    <dgm:cxn modelId="{6F241837-6759-4DE4-9978-651689E4F55D}" type="presOf" srcId="{A674141D-B7F6-5B4E-A8BB-9F2BAA9DA7BE}" destId="{27C3135E-6232-487A-AF22-706D50227F57}" srcOrd="0" destOrd="0" presId="urn:microsoft.com/office/officeart/2005/8/layout/process1"/>
    <dgm:cxn modelId="{8262D1CC-E834-4A7A-B7C4-F78409BD4C3E}" type="presOf" srcId="{5D9BA0DE-EDFD-DD4C-AC36-B2626492FE01}" destId="{BEFAD0B5-6393-4CF5-BF5D-42910E910CF9}" srcOrd="0"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1816C0BE-EDEB-40BF-94CB-BC2E4CE43C5B}" type="presParOf" srcId="{6BF4CB61-2C19-43D8-BC2D-FFB4038B3760}" destId="{39229488-3188-4A33-8623-DC52E2830B12}" srcOrd="0" destOrd="0" presId="urn:microsoft.com/office/officeart/2005/8/layout/process1"/>
    <dgm:cxn modelId="{1C11BC6F-3752-4337-A7E4-CEF20F4AF07A}" type="presParOf" srcId="{6BF4CB61-2C19-43D8-BC2D-FFB4038B3760}" destId="{BEFAD0B5-6393-4CF5-BF5D-42910E910CF9}" srcOrd="1" destOrd="0" presId="urn:microsoft.com/office/officeart/2005/8/layout/process1"/>
    <dgm:cxn modelId="{6EF5F064-A0CC-4643-9166-8C54C0113D18}" type="presParOf" srcId="{BEFAD0B5-6393-4CF5-BF5D-42910E910CF9}" destId="{627A50F7-821A-4658-970D-B8C72AC8B838}" srcOrd="0" destOrd="0" presId="urn:microsoft.com/office/officeart/2005/8/layout/process1"/>
    <dgm:cxn modelId="{08D9F16A-DFE6-47E1-8841-A17C5F2299AA}" type="presParOf" srcId="{6BF4CB61-2C19-43D8-BC2D-FFB4038B3760}" destId="{27C3135E-6232-487A-AF22-706D50227F57}" srcOrd="2" destOrd="0" presId="urn:microsoft.com/office/officeart/2005/8/layout/process1"/>
    <dgm:cxn modelId="{FC25306C-DAB5-4332-B897-932DFD94663F}" type="presParOf" srcId="{6BF4CB61-2C19-43D8-BC2D-FFB4038B3760}" destId="{E3E1AB67-3700-46A4-BF2E-AB7938774631}" srcOrd="3" destOrd="0" presId="urn:microsoft.com/office/officeart/2005/8/layout/process1"/>
    <dgm:cxn modelId="{E94D0A7D-DA0D-43F4-9A63-8FD0398F0AC4}" type="presParOf" srcId="{E3E1AB67-3700-46A4-BF2E-AB7938774631}" destId="{0C822C49-306E-484A-952A-51186426386E}" srcOrd="0" destOrd="0" presId="urn:microsoft.com/office/officeart/2005/8/layout/process1"/>
    <dgm:cxn modelId="{01570336-8ACE-4D8F-AE43-88344F890AB0}" type="presParOf" srcId="{6BF4CB61-2C19-43D8-BC2D-FFB4038B3760}" destId="{A894D692-4104-459C-8AAD-BBDDE8A95943}" srcOrd="4" destOrd="0" presId="urn:microsoft.com/office/officeart/2005/8/layout/process1"/>
    <dgm:cxn modelId="{927D2247-8ED0-42C7-8EF7-5015E522FE14}" type="presParOf" srcId="{6BF4CB61-2C19-43D8-BC2D-FFB4038B3760}" destId="{6DF146CD-1572-4966-9624-6E62D99E0557}" srcOrd="5" destOrd="0" presId="urn:microsoft.com/office/officeart/2005/8/layout/process1"/>
    <dgm:cxn modelId="{0C5C460E-5FE6-4A94-B19B-7C7A1D077753}" type="presParOf" srcId="{6DF146CD-1572-4966-9624-6E62D99E0557}" destId="{5DAA6C11-5224-4765-BA7B-9C040FC60245}" srcOrd="0" destOrd="0" presId="urn:microsoft.com/office/officeart/2005/8/layout/process1"/>
    <dgm:cxn modelId="{CBE05E8D-350F-4F62-9F28-DCB637B1267F}"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2CB34A"/>
        </a:solidFill>
      </dgm:spPr>
      <dgm:t>
        <a:bodyPr/>
        <a:lstStyle/>
        <a:p>
          <a:r>
            <a:rPr lang="en-US" sz="1800" b="0" i="0" dirty="0" smtClean="0">
              <a:latin typeface="Arial"/>
              <a:cs typeface="Arial"/>
            </a:rPr>
            <a:t>Number of weeks to reach goal</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2CB34A"/>
        </a:solidFill>
      </dgm:spPr>
      <dgm:t>
        <a:bodyPr/>
        <a:lstStyle/>
        <a:p>
          <a:pPr>
            <a:lnSpc>
              <a:spcPct val="120000"/>
            </a:lnSpc>
          </a:pPr>
          <a:r>
            <a:rPr lang="en-US" sz="1400" b="0" dirty="0" smtClean="0">
              <a:latin typeface="Arial"/>
              <a:cs typeface="Arial"/>
            </a:rPr>
            <a:t>Amount to set aside each week</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2CB34A"/>
        </a:solidFill>
      </dgm:spPr>
      <dgm:t>
        <a:bodyPr/>
        <a:lstStyle/>
        <a:p>
          <a:r>
            <a:rPr lang="en-US" sz="1800" b="0" dirty="0" smtClean="0">
              <a:latin typeface="Arial"/>
              <a:cs typeface="Arial"/>
            </a:rPr>
            <a:t>Total amount needed</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19358E68-E6AA-40DF-987D-831BF9A3F328}" srcId="{CE998C12-2FBB-4F7A-9F9B-EDF3C00DB4D3}" destId="{254A14C6-A6AF-4F92-9292-FD028AF3737C}" srcOrd="1" destOrd="0" parTransId="{DA18F270-5594-47DB-A9EF-5BFFCE95FE07}" sibTransId="{856EB86D-8BF4-4C0F-9863-03A550FDAF7A}"/>
    <dgm:cxn modelId="{2CBA6CBD-84BE-4A65-AA9C-64C3C26E21F6}" type="presOf" srcId="{7E982CCF-0D9F-422E-BA76-87E46A480F43}" destId="{B3010C1D-96BF-46E2-800E-EAFF056355B7}" srcOrd="0" destOrd="0" presId="urn:microsoft.com/office/officeart/2005/8/layout/equation1"/>
    <dgm:cxn modelId="{D7318289-5630-4198-9E78-A2AD0A0CF554}" type="presOf" srcId="{C9BDD3D1-92DA-4EDE-950A-F45F74F58271}" destId="{97FDB00C-7DB5-4FA5-B450-CF8F1E49E9DF}" srcOrd="0" destOrd="0" presId="urn:microsoft.com/office/officeart/2005/8/layout/equation1"/>
    <dgm:cxn modelId="{300587C1-3B80-4602-A9A1-792C34B3B794}" type="presOf" srcId="{254A14C6-A6AF-4F92-9292-FD028AF3737C}" destId="{DFB04FFC-DE9B-4269-877C-AC906D56C9DE}" srcOrd="0" destOrd="0" presId="urn:microsoft.com/office/officeart/2005/8/layout/equation1"/>
    <dgm:cxn modelId="{1DDE82C5-92C2-47E1-914E-E130AA36A28B}" type="presOf" srcId="{856EB86D-8BF4-4C0F-9863-03A550FDAF7A}" destId="{64F09F2D-5368-4221-8664-42515F353403}" srcOrd="0" destOrd="0" presId="urn:microsoft.com/office/officeart/2005/8/layout/equation1"/>
    <dgm:cxn modelId="{3791625D-0618-4470-BB75-2283A7FD3DA9}" type="presOf" srcId="{CE998C12-2FBB-4F7A-9F9B-EDF3C00DB4D3}" destId="{167278C8-35B2-4BE6-8A20-66FA69C28141}" srcOrd="0" destOrd="0" presId="urn:microsoft.com/office/officeart/2005/8/layout/equation1"/>
    <dgm:cxn modelId="{6CCDEAF8-A5F4-402F-AF31-07550B42F49E}" type="presOf" srcId="{32055F16-AECB-4F4C-9D01-0C2E44AB53B7}" destId="{B038EE9B-D981-40FB-B786-A1BE11114661}"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998B0882-51FD-473E-A45C-28884178F44F}" type="presParOf" srcId="{167278C8-35B2-4BE6-8A20-66FA69C28141}" destId="{B038EE9B-D981-40FB-B786-A1BE11114661}" srcOrd="0" destOrd="0" presId="urn:microsoft.com/office/officeart/2005/8/layout/equation1"/>
    <dgm:cxn modelId="{298A686E-08A0-4CDD-B20A-0FB07C1FB98B}" type="presParOf" srcId="{167278C8-35B2-4BE6-8A20-66FA69C28141}" destId="{92074FD1-F1B7-43F8-B629-A6834B99BE13}" srcOrd="1" destOrd="0" presId="urn:microsoft.com/office/officeart/2005/8/layout/equation1"/>
    <dgm:cxn modelId="{3BA06834-9D24-4E3D-AD86-25744FB172CF}" type="presParOf" srcId="{167278C8-35B2-4BE6-8A20-66FA69C28141}" destId="{97FDB00C-7DB5-4FA5-B450-CF8F1E49E9DF}" srcOrd="2" destOrd="0" presId="urn:microsoft.com/office/officeart/2005/8/layout/equation1"/>
    <dgm:cxn modelId="{D477EA0B-D318-4B0F-B594-7EA9F03C196B}" type="presParOf" srcId="{167278C8-35B2-4BE6-8A20-66FA69C28141}" destId="{85A720C8-D645-48D1-BFFD-325E54302795}" srcOrd="3" destOrd="0" presId="urn:microsoft.com/office/officeart/2005/8/layout/equation1"/>
    <dgm:cxn modelId="{027BF203-5C02-497C-A0FF-B93EAA9B2EBC}" type="presParOf" srcId="{167278C8-35B2-4BE6-8A20-66FA69C28141}" destId="{DFB04FFC-DE9B-4269-877C-AC906D56C9DE}" srcOrd="4" destOrd="0" presId="urn:microsoft.com/office/officeart/2005/8/layout/equation1"/>
    <dgm:cxn modelId="{B4AD6335-C408-4966-BC46-4651236118CD}" type="presParOf" srcId="{167278C8-35B2-4BE6-8A20-66FA69C28141}" destId="{2A8B21D4-A3DB-412A-BD7E-84666062188D}" srcOrd="5" destOrd="0" presId="urn:microsoft.com/office/officeart/2005/8/layout/equation1"/>
    <dgm:cxn modelId="{056E1B2E-E909-4400-BCB5-1A7A7A753E82}" type="presParOf" srcId="{167278C8-35B2-4BE6-8A20-66FA69C28141}" destId="{64F09F2D-5368-4221-8664-42515F353403}" srcOrd="6" destOrd="0" presId="urn:microsoft.com/office/officeart/2005/8/layout/equation1"/>
    <dgm:cxn modelId="{E320FCEC-C50E-440A-9ED4-5FED903B4611}" type="presParOf" srcId="{167278C8-35B2-4BE6-8A20-66FA69C28141}" destId="{3247F51A-645C-4AEC-9263-EC8B8CFA3489}" srcOrd="7" destOrd="0" presId="urn:microsoft.com/office/officeart/2005/8/layout/equation1"/>
    <dgm:cxn modelId="{EB09B5DB-0878-4B33-97E7-2D288CC510FA}"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351" y="1766364"/>
          <a:ext cx="1791387" cy="1791387"/>
        </a:xfrm>
        <a:prstGeom prst="ellipse">
          <a:avLst/>
        </a:prstGeom>
        <a:solidFill>
          <a:srgbClr val="42B5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Financial literacy</a:t>
          </a:r>
          <a:endParaRPr lang="en-US" sz="1800" b="0" kern="1200" dirty="0">
            <a:latin typeface="Arial"/>
            <a:cs typeface="Arial"/>
          </a:endParaRPr>
        </a:p>
      </dsp:txBody>
      <dsp:txXfrm>
        <a:off x="263694" y="2028707"/>
        <a:ext cx="1266701" cy="1266701"/>
      </dsp:txXfrm>
    </dsp:sp>
    <dsp:sp modelId="{97FDB00C-7DB5-4FA5-B450-CF8F1E49E9DF}">
      <dsp:nvSpPr>
        <dsp:cNvPr id="0" name=""/>
        <dsp:cNvSpPr/>
      </dsp:nvSpPr>
      <dsp:spPr>
        <a:xfrm>
          <a:off x="1803403" y="2155252"/>
          <a:ext cx="1039004" cy="1039004"/>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1941123" y="2552567"/>
        <a:ext cx="763564" cy="244374"/>
      </dsp:txXfrm>
    </dsp:sp>
    <dsp:sp modelId="{DFB04FFC-DE9B-4269-877C-AC906D56C9DE}">
      <dsp:nvSpPr>
        <dsp:cNvPr id="0" name=""/>
        <dsp:cNvSpPr/>
      </dsp:nvSpPr>
      <dsp:spPr>
        <a:xfrm>
          <a:off x="2797170" y="1766364"/>
          <a:ext cx="1791387" cy="1791387"/>
        </a:xfrm>
        <a:prstGeom prst="ellipse">
          <a:avLst/>
        </a:prstGeom>
        <a:solidFill>
          <a:srgbClr val="42B5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Skills and Access</a:t>
          </a:r>
          <a:endParaRPr lang="en-US" sz="1800" b="0" i="0" kern="1200" dirty="0">
            <a:latin typeface="Arial"/>
            <a:cs typeface="Arial"/>
          </a:endParaRPr>
        </a:p>
      </dsp:txBody>
      <dsp:txXfrm>
        <a:off x="3059513" y="2028707"/>
        <a:ext cx="1266701" cy="1266701"/>
      </dsp:txXfrm>
    </dsp:sp>
    <dsp:sp modelId="{64F09F2D-5368-4221-8664-42515F353403}">
      <dsp:nvSpPr>
        <dsp:cNvPr id="0" name=""/>
        <dsp:cNvSpPr/>
      </dsp:nvSpPr>
      <dsp:spPr>
        <a:xfrm>
          <a:off x="4742815" y="2142555"/>
          <a:ext cx="1039004" cy="1039004"/>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dirty="0"/>
        </a:p>
      </dsp:txBody>
      <dsp:txXfrm>
        <a:off x="4880535" y="2356590"/>
        <a:ext cx="763564" cy="610934"/>
      </dsp:txXfrm>
    </dsp:sp>
    <dsp:sp modelId="{B3010C1D-96BF-46E2-800E-EAFF056355B7}">
      <dsp:nvSpPr>
        <dsp:cNvPr id="0" name=""/>
        <dsp:cNvSpPr/>
      </dsp:nvSpPr>
      <dsp:spPr>
        <a:xfrm>
          <a:off x="5795165" y="1766364"/>
          <a:ext cx="1791387" cy="1791387"/>
        </a:xfrm>
        <a:prstGeom prst="ellipse">
          <a:avLst/>
        </a:prstGeom>
        <a:solidFill>
          <a:srgbClr val="42B5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smtClean="0">
              <a:latin typeface="Arial"/>
              <a:cs typeface="Arial"/>
            </a:rPr>
            <a:t>Financial empowerment</a:t>
          </a:r>
          <a:endParaRPr lang="en-US" sz="1400" b="0" kern="1200" dirty="0">
            <a:latin typeface="Arial"/>
            <a:cs typeface="Arial"/>
          </a:endParaRPr>
        </a:p>
      </dsp:txBody>
      <dsp:txXfrm>
        <a:off x="6057508" y="2028707"/>
        <a:ext cx="1266701" cy="1266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2007" y="1094313"/>
          <a:ext cx="1863985" cy="1863985"/>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Access</a:t>
          </a:r>
          <a:endParaRPr lang="en-US" sz="1800" b="0" kern="1200" dirty="0">
            <a:latin typeface="Arial"/>
            <a:cs typeface="Arial"/>
          </a:endParaRPr>
        </a:p>
      </dsp:txBody>
      <dsp:txXfrm>
        <a:off x="274981" y="1367287"/>
        <a:ext cx="1318037" cy="1318037"/>
      </dsp:txXfrm>
    </dsp:sp>
    <dsp:sp modelId="{97FDB00C-7DB5-4FA5-B450-CF8F1E49E9DF}">
      <dsp:nvSpPr>
        <dsp:cNvPr id="0" name=""/>
        <dsp:cNvSpPr/>
      </dsp:nvSpPr>
      <dsp:spPr>
        <a:xfrm>
          <a:off x="1877088" y="1498961"/>
          <a:ext cx="1081111" cy="1081111"/>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a:off x="2020389" y="1912378"/>
        <a:ext cx="794509" cy="254277"/>
      </dsp:txXfrm>
    </dsp:sp>
    <dsp:sp modelId="{DFB04FFC-DE9B-4269-877C-AC906D56C9DE}">
      <dsp:nvSpPr>
        <dsp:cNvPr id="0" name=""/>
        <dsp:cNvSpPr/>
      </dsp:nvSpPr>
      <dsp:spPr>
        <a:xfrm>
          <a:off x="2911128" y="1094313"/>
          <a:ext cx="1863985" cy="1863985"/>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Trust</a:t>
          </a:r>
          <a:endParaRPr lang="en-US" sz="1800" b="0" i="0" kern="1200" dirty="0">
            <a:latin typeface="Arial"/>
            <a:cs typeface="Arial"/>
          </a:endParaRPr>
        </a:p>
      </dsp:txBody>
      <dsp:txXfrm>
        <a:off x="3184102" y="1367287"/>
        <a:ext cx="1318037" cy="1318037"/>
      </dsp:txXfrm>
    </dsp:sp>
    <dsp:sp modelId="{64F09F2D-5368-4221-8664-42515F353403}">
      <dsp:nvSpPr>
        <dsp:cNvPr id="0" name=""/>
        <dsp:cNvSpPr/>
      </dsp:nvSpPr>
      <dsp:spPr>
        <a:xfrm>
          <a:off x="4844386" y="1549195"/>
          <a:ext cx="754215" cy="393708"/>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dirty="0" smtClean="0"/>
            <a:t>=</a:t>
          </a:r>
          <a:r>
            <a:rPr lang="en-US" sz="5400" b="0" i="0" kern="1200" dirty="0" smtClean="0">
              <a:solidFill>
                <a:schemeClr val="tx1"/>
              </a:solidFill>
              <a:latin typeface="ＭＳ ゴシック"/>
              <a:ea typeface="ＭＳ ゴシック"/>
              <a:cs typeface="ＭＳ ゴシック"/>
            </a:rPr>
            <a:t>=</a:t>
          </a:r>
          <a:endParaRPr lang="en-US" sz="3800" kern="1200" dirty="0">
            <a:solidFill>
              <a:schemeClr val="tx1"/>
            </a:solidFill>
          </a:endParaRPr>
        </a:p>
      </dsp:txBody>
      <dsp:txXfrm>
        <a:off x="4944357" y="1630299"/>
        <a:ext cx="554273" cy="231500"/>
      </dsp:txXfrm>
    </dsp:sp>
    <dsp:sp modelId="{B3010C1D-96BF-46E2-800E-EAFF056355B7}">
      <dsp:nvSpPr>
        <dsp:cNvPr id="0" name=""/>
        <dsp:cNvSpPr/>
      </dsp:nvSpPr>
      <dsp:spPr>
        <a:xfrm>
          <a:off x="5703723" y="1094313"/>
          <a:ext cx="1863985" cy="1863985"/>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20000"/>
            </a:lnSpc>
            <a:spcBef>
              <a:spcPct val="0"/>
            </a:spcBef>
            <a:spcAft>
              <a:spcPct val="35000"/>
            </a:spcAft>
          </a:pPr>
          <a:r>
            <a:rPr lang="en-US" sz="1400" b="0" kern="1200" dirty="0" smtClean="0">
              <a:latin typeface="Arial"/>
              <a:cs typeface="Arial"/>
            </a:rPr>
            <a:t>Opportunities for providing financial empowerment</a:t>
          </a:r>
          <a:endParaRPr lang="en-US" sz="1400" b="0" kern="1200" dirty="0">
            <a:latin typeface="Arial"/>
            <a:cs typeface="Arial"/>
          </a:endParaRPr>
        </a:p>
      </dsp:txBody>
      <dsp:txXfrm>
        <a:off x="5976697" y="1367287"/>
        <a:ext cx="1318037" cy="1318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29488-3188-4A33-8623-DC52E2830B12}">
      <dsp:nvSpPr>
        <dsp:cNvPr id="0" name=""/>
        <dsp:cNvSpPr/>
      </dsp:nvSpPr>
      <dsp:spPr>
        <a:xfrm>
          <a:off x="3573" y="1794195"/>
          <a:ext cx="1562618" cy="937570"/>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Learn toolkit content</a:t>
          </a:r>
          <a:endParaRPr lang="en-US" sz="1800" kern="1200" dirty="0">
            <a:solidFill>
              <a:srgbClr val="3B3C3E"/>
            </a:solidFill>
          </a:endParaRPr>
        </a:p>
      </dsp:txBody>
      <dsp:txXfrm>
        <a:off x="31033" y="1821655"/>
        <a:ext cx="1507698" cy="882650"/>
      </dsp:txXfrm>
    </dsp:sp>
    <dsp:sp modelId="{BEFAD0B5-6393-4CF5-BF5D-42910E910CF9}">
      <dsp:nvSpPr>
        <dsp:cNvPr id="0" name=""/>
        <dsp:cNvSpPr/>
      </dsp:nvSpPr>
      <dsp:spPr>
        <a:xfrm>
          <a:off x="1722454"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722454" y="2146722"/>
        <a:ext cx="231893" cy="232517"/>
      </dsp:txXfrm>
    </dsp:sp>
    <dsp:sp modelId="{27C3135E-6232-487A-AF22-706D50227F57}">
      <dsp:nvSpPr>
        <dsp:cNvPr id="0" name=""/>
        <dsp:cNvSpPr/>
      </dsp:nvSpPr>
      <dsp:spPr>
        <a:xfrm>
          <a:off x="2191239" y="1794195"/>
          <a:ext cx="1562618" cy="937570"/>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Increase comfort with tools</a:t>
          </a:r>
          <a:endParaRPr lang="en-US" sz="1800" kern="1200" dirty="0">
            <a:solidFill>
              <a:srgbClr val="3B3C3E"/>
            </a:solidFill>
          </a:endParaRPr>
        </a:p>
      </dsp:txBody>
      <dsp:txXfrm>
        <a:off x="2218699" y="1821655"/>
        <a:ext cx="1507698" cy="882650"/>
      </dsp:txXfrm>
    </dsp:sp>
    <dsp:sp modelId="{E3E1AB67-3700-46A4-BF2E-AB7938774631}">
      <dsp:nvSpPr>
        <dsp:cNvPr id="0" name=""/>
        <dsp:cNvSpPr/>
      </dsp:nvSpPr>
      <dsp:spPr>
        <a:xfrm>
          <a:off x="3910119"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910119" y="2146722"/>
        <a:ext cx="231893" cy="232517"/>
      </dsp:txXfrm>
    </dsp:sp>
    <dsp:sp modelId="{A894D692-4104-459C-8AAD-BBDDE8A95943}">
      <dsp:nvSpPr>
        <dsp:cNvPr id="0" name=""/>
        <dsp:cNvSpPr/>
      </dsp:nvSpPr>
      <dsp:spPr>
        <a:xfrm>
          <a:off x="4378905" y="1794195"/>
          <a:ext cx="1562618" cy="937570"/>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Introduce FE in case management</a:t>
          </a:r>
          <a:endParaRPr lang="en-US" sz="1800" kern="1200" dirty="0">
            <a:solidFill>
              <a:srgbClr val="3B3C3E"/>
            </a:solidFill>
          </a:endParaRPr>
        </a:p>
      </dsp:txBody>
      <dsp:txXfrm>
        <a:off x="4406365" y="1821655"/>
        <a:ext cx="1507698" cy="882650"/>
      </dsp:txXfrm>
    </dsp:sp>
    <dsp:sp modelId="{6DF146CD-1572-4966-9624-6E62D99E0557}">
      <dsp:nvSpPr>
        <dsp:cNvPr id="0" name=""/>
        <dsp:cNvSpPr/>
      </dsp:nvSpPr>
      <dsp:spPr>
        <a:xfrm>
          <a:off x="6097785"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6097785" y="2146722"/>
        <a:ext cx="231893" cy="232517"/>
      </dsp:txXfrm>
    </dsp:sp>
    <dsp:sp modelId="{435A6E66-361A-48EF-AF4C-B73F04969556}">
      <dsp:nvSpPr>
        <dsp:cNvPr id="0" name=""/>
        <dsp:cNvSpPr/>
      </dsp:nvSpPr>
      <dsp:spPr>
        <a:xfrm>
          <a:off x="6566570" y="1794195"/>
          <a:ext cx="1562618" cy="937570"/>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Capture outputs and outcomes</a:t>
          </a:r>
          <a:endParaRPr lang="en-US" sz="1800" kern="1200" dirty="0">
            <a:solidFill>
              <a:srgbClr val="3B3C3E"/>
            </a:solidFill>
          </a:endParaRPr>
        </a:p>
      </dsp:txBody>
      <dsp:txXfrm>
        <a:off x="6594030" y="1821655"/>
        <a:ext cx="1507698" cy="882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29488-3188-4A33-8623-DC52E2830B12}">
      <dsp:nvSpPr>
        <dsp:cNvPr id="0" name=""/>
        <dsp:cNvSpPr/>
      </dsp:nvSpPr>
      <dsp:spPr>
        <a:xfrm>
          <a:off x="3573"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Brainstorm list of hopes, wants and dreams</a:t>
          </a:r>
          <a:endParaRPr lang="en-US" sz="1800" kern="1200" dirty="0">
            <a:solidFill>
              <a:srgbClr val="3B3C3E"/>
            </a:solidFill>
          </a:endParaRPr>
        </a:p>
      </dsp:txBody>
      <dsp:txXfrm>
        <a:off x="37470" y="1718220"/>
        <a:ext cx="1494824" cy="1089520"/>
      </dsp:txXfrm>
    </dsp:sp>
    <dsp:sp modelId="{BEFAD0B5-6393-4CF5-BF5D-42910E910CF9}">
      <dsp:nvSpPr>
        <dsp:cNvPr id="0" name=""/>
        <dsp:cNvSpPr/>
      </dsp:nvSpPr>
      <dsp:spPr>
        <a:xfrm>
          <a:off x="1722454"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722454" y="2146722"/>
        <a:ext cx="231893" cy="232517"/>
      </dsp:txXfrm>
    </dsp:sp>
    <dsp:sp modelId="{27C3135E-6232-487A-AF22-706D50227F57}">
      <dsp:nvSpPr>
        <dsp:cNvPr id="0" name=""/>
        <dsp:cNvSpPr/>
      </dsp:nvSpPr>
      <dsp:spPr>
        <a:xfrm>
          <a:off x="2191239"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SMART goals</a:t>
          </a:r>
          <a:endParaRPr lang="en-US" sz="1800" kern="1200" dirty="0">
            <a:solidFill>
              <a:srgbClr val="3B3C3E"/>
            </a:solidFill>
          </a:endParaRPr>
        </a:p>
      </dsp:txBody>
      <dsp:txXfrm>
        <a:off x="2225136" y="1718220"/>
        <a:ext cx="1494824" cy="1089520"/>
      </dsp:txXfrm>
    </dsp:sp>
    <dsp:sp modelId="{E3E1AB67-3700-46A4-BF2E-AB7938774631}">
      <dsp:nvSpPr>
        <dsp:cNvPr id="0" name=""/>
        <dsp:cNvSpPr/>
      </dsp:nvSpPr>
      <dsp:spPr>
        <a:xfrm>
          <a:off x="3910119"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910119" y="2146722"/>
        <a:ext cx="231893" cy="232517"/>
      </dsp:txXfrm>
    </dsp:sp>
    <dsp:sp modelId="{A894D692-4104-459C-8AAD-BBDDE8A95943}">
      <dsp:nvSpPr>
        <dsp:cNvPr id="0" name=""/>
        <dsp:cNvSpPr/>
      </dsp:nvSpPr>
      <dsp:spPr>
        <a:xfrm>
          <a:off x="4378905"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Action plan</a:t>
          </a:r>
          <a:endParaRPr lang="en-US" sz="1800" kern="1200" dirty="0">
            <a:solidFill>
              <a:srgbClr val="3B3C3E"/>
            </a:solidFill>
          </a:endParaRPr>
        </a:p>
      </dsp:txBody>
      <dsp:txXfrm>
        <a:off x="4412802" y="1718220"/>
        <a:ext cx="1494824" cy="1089520"/>
      </dsp:txXfrm>
    </dsp:sp>
    <dsp:sp modelId="{6DF146CD-1572-4966-9624-6E62D99E0557}">
      <dsp:nvSpPr>
        <dsp:cNvPr id="0" name=""/>
        <dsp:cNvSpPr/>
      </dsp:nvSpPr>
      <dsp:spPr>
        <a:xfrm>
          <a:off x="6097785"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6097785" y="2146722"/>
        <a:ext cx="231893" cy="232517"/>
      </dsp:txXfrm>
    </dsp:sp>
    <dsp:sp modelId="{435A6E66-361A-48EF-AF4C-B73F04969556}">
      <dsp:nvSpPr>
        <dsp:cNvPr id="0" name=""/>
        <dsp:cNvSpPr/>
      </dsp:nvSpPr>
      <dsp:spPr>
        <a:xfrm>
          <a:off x="6566570"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Figure out weekly savings target</a:t>
          </a:r>
          <a:endParaRPr lang="en-US" sz="1800" kern="1200" dirty="0">
            <a:solidFill>
              <a:srgbClr val="3B3C3E"/>
            </a:solidFill>
          </a:endParaRPr>
        </a:p>
      </dsp:txBody>
      <dsp:txXfrm>
        <a:off x="6600467" y="1718220"/>
        <a:ext cx="1494824" cy="1089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351" y="1766364"/>
          <a:ext cx="1791387" cy="1791387"/>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Total amount needed</a:t>
          </a:r>
          <a:endParaRPr lang="en-US" sz="1800" b="0" kern="1200" dirty="0">
            <a:latin typeface="Arial"/>
            <a:cs typeface="Arial"/>
          </a:endParaRPr>
        </a:p>
      </dsp:txBody>
      <dsp:txXfrm>
        <a:off x="263694" y="2028707"/>
        <a:ext cx="1266701" cy="1266701"/>
      </dsp:txXfrm>
    </dsp:sp>
    <dsp:sp modelId="{97FDB00C-7DB5-4FA5-B450-CF8F1E49E9DF}">
      <dsp:nvSpPr>
        <dsp:cNvPr id="0" name=""/>
        <dsp:cNvSpPr/>
      </dsp:nvSpPr>
      <dsp:spPr>
        <a:xfrm>
          <a:off x="1803403" y="2155252"/>
          <a:ext cx="1039004" cy="1039004"/>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1941123" y="2552567"/>
        <a:ext cx="763564" cy="244374"/>
      </dsp:txXfrm>
    </dsp:sp>
    <dsp:sp modelId="{DFB04FFC-DE9B-4269-877C-AC906D56C9DE}">
      <dsp:nvSpPr>
        <dsp:cNvPr id="0" name=""/>
        <dsp:cNvSpPr/>
      </dsp:nvSpPr>
      <dsp:spPr>
        <a:xfrm>
          <a:off x="2797170" y="1766364"/>
          <a:ext cx="1791387" cy="1791387"/>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Number of weeks to reach goal</a:t>
          </a:r>
          <a:endParaRPr lang="en-US" sz="1800" b="0" i="0" kern="1200" dirty="0">
            <a:latin typeface="Arial"/>
            <a:cs typeface="Arial"/>
          </a:endParaRPr>
        </a:p>
      </dsp:txBody>
      <dsp:txXfrm>
        <a:off x="3059513" y="2028707"/>
        <a:ext cx="1266701" cy="1266701"/>
      </dsp:txXfrm>
    </dsp:sp>
    <dsp:sp modelId="{64F09F2D-5368-4221-8664-42515F353403}">
      <dsp:nvSpPr>
        <dsp:cNvPr id="0" name=""/>
        <dsp:cNvSpPr/>
      </dsp:nvSpPr>
      <dsp:spPr>
        <a:xfrm>
          <a:off x="4742815" y="2142555"/>
          <a:ext cx="1039004" cy="1039004"/>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dirty="0"/>
        </a:p>
      </dsp:txBody>
      <dsp:txXfrm>
        <a:off x="4880535" y="2356590"/>
        <a:ext cx="763564" cy="610934"/>
      </dsp:txXfrm>
    </dsp:sp>
    <dsp:sp modelId="{B3010C1D-96BF-46E2-800E-EAFF056355B7}">
      <dsp:nvSpPr>
        <dsp:cNvPr id="0" name=""/>
        <dsp:cNvSpPr/>
      </dsp:nvSpPr>
      <dsp:spPr>
        <a:xfrm>
          <a:off x="5795165" y="1766364"/>
          <a:ext cx="1791387" cy="1791387"/>
        </a:xfrm>
        <a:prstGeom prst="ellipse">
          <a:avLst/>
        </a:prstGeom>
        <a:solidFill>
          <a:srgbClr val="2CB3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20000"/>
            </a:lnSpc>
            <a:spcBef>
              <a:spcPct val="0"/>
            </a:spcBef>
            <a:spcAft>
              <a:spcPct val="35000"/>
            </a:spcAft>
          </a:pPr>
          <a:r>
            <a:rPr lang="en-US" sz="1400" b="0" kern="1200" dirty="0" smtClean="0">
              <a:latin typeface="Arial"/>
              <a:cs typeface="Arial"/>
            </a:rPr>
            <a:t>Amount to set aside each week</a:t>
          </a:r>
          <a:endParaRPr lang="en-US" sz="1400" b="0" kern="1200" dirty="0">
            <a:latin typeface="Arial"/>
            <a:cs typeface="Arial"/>
          </a:endParaRPr>
        </a:p>
      </dsp:txBody>
      <dsp:txXfrm>
        <a:off x="6057508" y="2028707"/>
        <a:ext cx="1266701" cy="126670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drawing1.xml><?xml version="1.0" encoding="utf-8"?>
<c:userShapes xmlns:c="http://schemas.openxmlformats.org/drawingml/2006/chart">
  <cdr:relSizeAnchor xmlns:cdr="http://schemas.openxmlformats.org/drawingml/2006/chartDrawing">
    <cdr:from>
      <cdr:x>0.04789</cdr:x>
      <cdr:y>0.06239</cdr:y>
    </cdr:from>
    <cdr:to>
      <cdr:x>0.9852</cdr:x>
      <cdr:y>1</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6408" y="238510"/>
          <a:ext cx="6975980" cy="358458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E6A23FCC-B2CD-4DA8-8207-A7505952A9C2}" type="datetimeFigureOut">
              <a:rPr lang="en-US" altLang="en-US"/>
              <a:pPr>
                <a:defRPr/>
              </a:pPr>
              <a:t>3/28/2016</a:t>
            </a:fld>
            <a:endParaRPr lang="en-US" alt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38A8F9BC-AC0D-4EAF-BB23-B86D25AFEAA3}" type="slidenum">
              <a:rPr lang="en-US" altLang="en-US"/>
              <a:pPr>
                <a:defRPr/>
              </a:pPr>
              <a:t>‹#›</a:t>
            </a:fld>
            <a:endParaRPr lang="en-US" altLang="en-US"/>
          </a:p>
        </p:txBody>
      </p:sp>
    </p:spTree>
    <p:extLst>
      <p:ext uri="{BB962C8B-B14F-4D97-AF65-F5344CB8AC3E}">
        <p14:creationId xmlns:p14="http://schemas.microsoft.com/office/powerpoint/2010/main" val="2455487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wrap="square" lIns="96653" tIns="48327" rIns="96653" bIns="48327"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710E529-6C26-4C59-928E-0A606330A107}" type="datetimeFigureOut">
              <a:rPr lang="en-US" altLang="en-US"/>
              <a:pPr>
                <a:defRPr/>
              </a:pPr>
              <a:t>3/28/2016</a:t>
            </a:fld>
            <a:endParaRPr lang="en-US" alt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734280C-A7FF-446F-B47D-2D4AD26B60EB}" type="slidenum">
              <a:rPr lang="en-US" altLang="en-US"/>
              <a:pPr>
                <a:defRPr/>
              </a:pPr>
              <a:t>‹#›</a:t>
            </a:fld>
            <a:endParaRPr lang="en-US" altLang="en-US"/>
          </a:p>
        </p:txBody>
      </p:sp>
    </p:spTree>
    <p:extLst>
      <p:ext uri="{BB962C8B-B14F-4D97-AF65-F5344CB8AC3E}">
        <p14:creationId xmlns:p14="http://schemas.microsoft.com/office/powerpoint/2010/main" val="331278032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www.consumerfinance.gov/blog/whats-the-deal-with-health-care-credit-cards-four-things-you-should-know/"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consumerfinance.gov/askcfpb/1573/what-does-it-mean-renew-or-roll-over-payday-loan.html"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www.consumerfinance.gov/askcfpb/739/what-mandatory-binding-arbitration.html" TargetMode="External"/><Relationship Id="rId5" Type="http://schemas.openxmlformats.org/officeDocument/2006/relationships/hyperlink" Target="http://www.consumerfinance.gov/1783/what-are-my-rights-under-military-lending-act.html" TargetMode="External"/><Relationship Id="rId4" Type="http://schemas.openxmlformats.org/officeDocument/2006/relationships/hyperlink" Target="http://www.consumerfinance.gov/askcfpb/44/what-is-a-credit-card-interest-rate-what-does-apr-mean.html"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consumerdebit.co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THIS SLIDE DECK SUPPORTS THE OCTOBER 2015 VERSION OF YOUR MONEY, YOUR GOALS.</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INTRODUCTION TO </a:t>
            </a:r>
            <a:r>
              <a:rPr lang="en-US" altLang="en-US" b="1" i="1" smtClean="0">
                <a:solidFill>
                  <a:srgbClr val="000000"/>
                </a:solidFill>
              </a:rPr>
              <a:t>YOUR MONEY, YOUR GOALS</a:t>
            </a:r>
            <a:r>
              <a:rPr lang="en-US" altLang="en-US" b="1" smtClean="0">
                <a:solidFill>
                  <a:srgbClr val="000000"/>
                </a:solidFill>
              </a:rPr>
              <a:t>  (YMYG) TRAINING MATERIALS</a:t>
            </a:r>
          </a:p>
          <a:p>
            <a:pPr eaLnBrk="1" hangingPunct="1">
              <a:spcBef>
                <a:spcPct val="0"/>
              </a:spcBef>
            </a:pPr>
            <a:endParaRPr lang="en-US" altLang="en-US" b="1" smtClean="0">
              <a:solidFill>
                <a:srgbClr val="000000"/>
              </a:solidFill>
            </a:endParaRPr>
          </a:p>
          <a:p>
            <a:pPr eaLnBrk="1" hangingPunct="1">
              <a:spcBef>
                <a:spcPct val="0"/>
              </a:spcBef>
            </a:pPr>
            <a:r>
              <a:rPr lang="en-US" altLang="en-US" smtClean="0">
                <a:solidFill>
                  <a:srgbClr val="000000"/>
                </a:solidFill>
              </a:rPr>
              <a:t>This PowerPoint presentation was created to help financial educators provide training to potential users of </a:t>
            </a:r>
            <a:r>
              <a:rPr lang="en-US" altLang="en-US" i="1" smtClean="0">
                <a:solidFill>
                  <a:srgbClr val="000000"/>
                </a:solidFill>
              </a:rPr>
              <a:t>Your Money, Your Goals—</a:t>
            </a:r>
            <a:r>
              <a:rPr lang="en-US" altLang="en-US" smtClean="0">
                <a:solidFill>
                  <a:srgbClr val="000000"/>
                </a:solidFill>
              </a:rPr>
              <a:t>community volunteers that work in organizations that serve individuals and families with low income or limited resources. This packet includes the visual aids (PowerPoint slides) and facilitation guide (notes section of slides) necessary to conduct a total of 6 – 8 hours of training on </a:t>
            </a:r>
            <a:r>
              <a:rPr lang="en-US" altLang="en-US" i="1" smtClean="0">
                <a:solidFill>
                  <a:srgbClr val="000000"/>
                </a:solidFill>
              </a:rPr>
              <a:t>Your Money, Your Goals</a:t>
            </a:r>
            <a:r>
              <a:rPr lang="en-US" altLang="en-US" smtClean="0">
                <a:solidFill>
                  <a:srgbClr val="000000"/>
                </a:solidFill>
              </a:rPr>
              <a:t>. </a:t>
            </a:r>
          </a:p>
          <a:p>
            <a:pPr eaLnBrk="1" hangingPunct="1">
              <a:spcBef>
                <a:spcPct val="0"/>
              </a:spcBef>
            </a:pPr>
            <a:endParaRPr lang="en-US" altLang="en-US" smtClean="0">
              <a:solidFill>
                <a:srgbClr val="000000"/>
              </a:solidFill>
            </a:endParaRPr>
          </a:p>
          <a:p>
            <a:pPr eaLnBrk="1" hangingPunct="1">
              <a:spcBef>
                <a:spcPct val="0"/>
              </a:spcBef>
            </a:pPr>
            <a:r>
              <a:rPr lang="en-US" altLang="en-US" b="1" i="1" u="sng" smtClean="0">
                <a:solidFill>
                  <a:srgbClr val="000000"/>
                </a:solidFill>
              </a:rPr>
              <a:t>Because YMYG is a comprehensive toolkit containing an extensive amount of information and more than three dozen tools, we encourage you to begin your planning by working with your organization to identify the topics that are most relevant to your workshop participants. You can then focus your workshop on a subset of YMYG topics or plan a series of workshops to cover additional topics and modules. Use the implementation guide to help you plan this training.</a:t>
            </a:r>
          </a:p>
          <a:p>
            <a:pPr eaLnBrk="1" hangingPunct="1">
              <a:spcBef>
                <a:spcPct val="0"/>
              </a:spcBef>
            </a:pPr>
            <a:endParaRPr lang="en-US" altLang="en-US" i="1" u="sng" smtClean="0">
              <a:solidFill>
                <a:srgbClr val="000000"/>
              </a:solidFill>
            </a:endParaRPr>
          </a:p>
          <a:p>
            <a:pPr eaLnBrk="1" hangingPunct="1">
              <a:spcBef>
                <a:spcPct val="0"/>
              </a:spcBef>
            </a:pPr>
            <a:r>
              <a:rPr lang="en-US" altLang="en-US" smtClean="0">
                <a:solidFill>
                  <a:srgbClr val="000000"/>
                </a:solidFill>
              </a:rPr>
              <a:t>Following a YMYG training, community volunteers will:</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Understand the organization of </a:t>
            </a:r>
            <a:r>
              <a:rPr lang="en-US" altLang="en-US" i="1" smtClean="0">
                <a:solidFill>
                  <a:srgbClr val="000000"/>
                </a:solidFill>
              </a:rPr>
              <a:t>Your Money, Your Goals: A financial empowerment toolkit for community volunteers,</a:t>
            </a:r>
            <a:r>
              <a:rPr lang="en-US" altLang="en-US" smtClean="0">
                <a:solidFill>
                  <a:srgbClr val="000000"/>
                </a:solidFill>
              </a:rPr>
              <a:t> </a:t>
            </a:r>
          </a:p>
          <a:p>
            <a:pPr eaLnBrk="1" hangingPunct="1">
              <a:spcBef>
                <a:spcPct val="0"/>
              </a:spcBef>
              <a:buFontTx/>
              <a:buChar char="•"/>
            </a:pPr>
            <a:r>
              <a:rPr lang="en-US" altLang="en-US" smtClean="0">
                <a:solidFill>
                  <a:srgbClr val="000000"/>
                </a:solidFill>
              </a:rPr>
              <a:t>Have strategies for using Your Money, Your Goals with the people they serve, and</a:t>
            </a:r>
          </a:p>
          <a:p>
            <a:pPr eaLnBrk="1" hangingPunct="1">
              <a:spcBef>
                <a:spcPct val="0"/>
              </a:spcBef>
              <a:buFontTx/>
              <a:buChar char="•"/>
            </a:pPr>
            <a:r>
              <a:rPr lang="en-US" altLang="en-US" smtClean="0">
                <a:solidFill>
                  <a:srgbClr val="000000"/>
                </a:solidFill>
              </a:rPr>
              <a:t>Have the tools, knowledge, and confidence to provide basic financial empowerment services to their the people they serve. </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This training may be used without modification, but trainers may feel welcome to add activities that they feel are more relevant for community volunteers and others they may be training in their local communities. </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The training is organized into a series of activities. Each new activity begins with:</a:t>
            </a:r>
          </a:p>
          <a:p>
            <a:pPr eaLnBrk="1" hangingPunct="1">
              <a:spcBef>
                <a:spcPct val="0"/>
              </a:spcBef>
              <a:buFontTx/>
              <a:buChar char="•"/>
            </a:pPr>
            <a:r>
              <a:rPr lang="en-US" altLang="en-US" smtClean="0">
                <a:solidFill>
                  <a:srgbClr val="000000"/>
                </a:solidFill>
              </a:rPr>
              <a:t>Estimated Time for Activity</a:t>
            </a:r>
          </a:p>
          <a:p>
            <a:pPr eaLnBrk="1" hangingPunct="1">
              <a:spcBef>
                <a:spcPct val="0"/>
              </a:spcBef>
              <a:buFontTx/>
              <a:buChar char="•"/>
            </a:pPr>
            <a:r>
              <a:rPr lang="en-US" altLang="en-US" smtClean="0">
                <a:solidFill>
                  <a:srgbClr val="000000"/>
                </a:solidFill>
              </a:rPr>
              <a:t>Activity #</a:t>
            </a:r>
          </a:p>
          <a:p>
            <a:pPr eaLnBrk="1" hangingPunct="1">
              <a:spcBef>
                <a:spcPct val="0"/>
              </a:spcBef>
              <a:buFontTx/>
              <a:buChar char="•"/>
            </a:pPr>
            <a:r>
              <a:rPr lang="en-US" altLang="en-US" smtClean="0">
                <a:solidFill>
                  <a:srgbClr val="000000"/>
                </a:solidFill>
              </a:rPr>
              <a:t>Activity Title</a:t>
            </a:r>
          </a:p>
          <a:p>
            <a:pPr eaLnBrk="1" hangingPunct="1">
              <a:spcBef>
                <a:spcPct val="0"/>
              </a:spcBef>
              <a:buFontTx/>
              <a:buChar char="•"/>
            </a:pPr>
            <a:r>
              <a:rPr lang="en-US" altLang="en-US" smtClean="0">
                <a:solidFill>
                  <a:srgbClr val="000000"/>
                </a:solidFill>
              </a:rPr>
              <a:t>Methodology or Description of the Type of Activity (opener, facilitated discussion, small group exercise, role play, scenario analysis, etc.)</a:t>
            </a:r>
          </a:p>
          <a:p>
            <a:pPr eaLnBrk="1" hangingPunct="1">
              <a:spcBef>
                <a:spcPct val="0"/>
              </a:spcBef>
              <a:buFontTx/>
              <a:buChar char="•"/>
            </a:pPr>
            <a:r>
              <a:rPr lang="en-US" altLang="en-US" smtClean="0">
                <a:solidFill>
                  <a:srgbClr val="000000"/>
                </a:solidFill>
              </a:rPr>
              <a:t>Corresponding Section in </a:t>
            </a:r>
            <a:r>
              <a:rPr lang="en-US" altLang="en-US" i="1" smtClean="0">
                <a:solidFill>
                  <a:srgbClr val="000000"/>
                </a:solidFill>
              </a:rPr>
              <a:t>Your Money, Your Goals</a:t>
            </a:r>
          </a:p>
          <a:p>
            <a:pPr eaLnBrk="1" hangingPunct="1">
              <a:spcBef>
                <a:spcPct val="0"/>
              </a:spcBef>
              <a:buFontTx/>
              <a:buChar char="•"/>
            </a:pPr>
            <a:r>
              <a:rPr lang="en-US" altLang="en-US" smtClean="0">
                <a:solidFill>
                  <a:srgbClr val="000000"/>
                </a:solidFill>
              </a:rPr>
              <a:t>Instructions for Facilitating the Activity</a:t>
            </a:r>
          </a:p>
          <a:p>
            <a:pPr eaLnBrk="1" hangingPunct="1">
              <a:spcBef>
                <a:spcPct val="0"/>
              </a:spcBef>
              <a:buFontTx/>
              <a:buChar char="•"/>
            </a:pPr>
            <a:endParaRPr lang="en-US" altLang="en-US" b="1" smtClean="0">
              <a:solidFill>
                <a:srgbClr val="000000"/>
              </a:solidFill>
            </a:endParaRPr>
          </a:p>
          <a:p>
            <a:pPr eaLnBrk="1" hangingPunct="1">
              <a:spcBef>
                <a:spcPct val="0"/>
              </a:spcBef>
            </a:pPr>
            <a:r>
              <a:rPr lang="en-US" altLang="en-US" smtClean="0">
                <a:solidFill>
                  <a:srgbClr val="000000"/>
                </a:solidFill>
              </a:rPr>
              <a:t>The facilitation instructions found in the notes section correspond to the visual aid presented on the slide. </a:t>
            </a:r>
          </a:p>
          <a:p>
            <a:pPr eaLnBrk="1" hangingPunct="1">
              <a:spcBef>
                <a:spcPct val="0"/>
              </a:spcBef>
            </a:pPr>
            <a:endParaRPr lang="en-US" altLang="en-US" b="1" i="1" smtClean="0">
              <a:solidFill>
                <a:srgbClr val="000000"/>
              </a:solidFill>
            </a:endParaRPr>
          </a:p>
          <a:p>
            <a:pPr eaLnBrk="1" hangingPunct="1">
              <a:spcBef>
                <a:spcPct val="0"/>
              </a:spcBef>
            </a:pPr>
            <a:r>
              <a:rPr lang="en-US" altLang="en-US" i="1" smtClean="0">
                <a:solidFill>
                  <a:srgbClr val="000000"/>
                </a:solidFill>
              </a:rPr>
              <a:t>NOTE: Individuals who facilitate this training should be experienced financial educators with practical experience and knowledge on a wide variety of financial education topics and methodologies. </a:t>
            </a:r>
            <a:endParaRPr lang="en-US" altLang="en-US" smtClean="0">
              <a:solidFill>
                <a:srgbClr val="000000"/>
              </a:solidFill>
            </a:endParaRPr>
          </a:p>
          <a:p>
            <a:pPr eaLnBrk="1" hangingPunct="1">
              <a:spcBef>
                <a:spcPct val="0"/>
              </a:spcBef>
            </a:pPr>
            <a:endParaRPr lang="en-US" altLang="en-US" smtClean="0">
              <a:solidFill>
                <a:srgbClr val="000000"/>
              </a:solidFill>
            </a:endParaRPr>
          </a:p>
          <a:p>
            <a:pPr eaLnBrk="1" hangingPunct="1">
              <a:spcBef>
                <a:spcPct val="0"/>
              </a:spcBef>
            </a:pPr>
            <a:r>
              <a:rPr lang="en-US" altLang="en-US" b="1" smtClean="0">
                <a:solidFill>
                  <a:srgbClr val="000000"/>
                </a:solidFill>
              </a:rPr>
              <a:t>TRAINING ORGANIZATION</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This outline covers the organization of the </a:t>
            </a:r>
            <a:r>
              <a:rPr lang="en-US" altLang="en-US" i="1" smtClean="0">
                <a:solidFill>
                  <a:srgbClr val="000000"/>
                </a:solidFill>
              </a:rPr>
              <a:t>Your Money, Your Goals </a:t>
            </a:r>
            <a:r>
              <a:rPr lang="en-US" altLang="en-US" smtClean="0">
                <a:solidFill>
                  <a:srgbClr val="000000"/>
                </a:solidFill>
              </a:rPr>
              <a:t>training and includes the estimated time each activity will take, the activities in the order in which they occur, and their titles. Remember, these are only estimated times and may vary depending on the number of individuals in the training as well as the participation and experience level of the group.</a:t>
            </a:r>
          </a:p>
          <a:p>
            <a:pPr eaLnBrk="1" hangingPunct="1">
              <a:spcBef>
                <a:spcPct val="0"/>
              </a:spcBef>
            </a:pPr>
            <a:endParaRPr lang="en-US" altLang="en-US" smtClean="0">
              <a:solidFill>
                <a:srgbClr val="000000"/>
              </a:solidFill>
            </a:endParaRPr>
          </a:p>
          <a:p>
            <a:pPr marL="0" lvl="1" eaLnBrk="1" hangingPunct="1">
              <a:spcBef>
                <a:spcPct val="0"/>
              </a:spcBef>
            </a:pPr>
            <a:r>
              <a:rPr lang="en-US" altLang="en-US" u="sng" smtClean="0">
                <a:solidFill>
                  <a:srgbClr val="000000"/>
                </a:solidFill>
              </a:rPr>
              <a:t>1: Money and Me</a:t>
            </a:r>
            <a:r>
              <a:rPr lang="en-US" altLang="en-US" smtClean="0">
                <a:solidFill>
                  <a:srgbClr val="000000"/>
                </a:solidFill>
              </a:rPr>
              <a:t>. (20 Minutes)</a:t>
            </a:r>
          </a:p>
          <a:p>
            <a:pPr eaLnBrk="1" hangingPunct="1">
              <a:spcBef>
                <a:spcPct val="0"/>
              </a:spcBef>
              <a:buFontTx/>
              <a:buChar char="•"/>
            </a:pPr>
            <a:r>
              <a:rPr lang="en-US" altLang="en-US" smtClean="0">
                <a:solidFill>
                  <a:srgbClr val="000000"/>
                </a:solidFill>
              </a:rPr>
              <a:t>Methodology: Opener—Contest</a:t>
            </a:r>
          </a:p>
          <a:p>
            <a:pPr eaLnBrk="1" hangingPunct="1">
              <a:spcBef>
                <a:spcPct val="0"/>
              </a:spcBef>
              <a:buFontTx/>
              <a:buChar char="•"/>
            </a:pPr>
            <a:r>
              <a:rPr lang="en-US" altLang="en-US" smtClean="0">
                <a:solidFill>
                  <a:srgbClr val="000000"/>
                </a:solidFill>
              </a:rPr>
              <a:t>Toolkit Section: Introduction Part 4: Emotions, values, and culture: What’s behind our money choices? (Page 47)</a:t>
            </a:r>
          </a:p>
          <a:p>
            <a:pPr eaLnBrk="1" hangingPunct="1">
              <a:spcBef>
                <a:spcPct val="0"/>
              </a:spcBef>
            </a:pPr>
            <a:endParaRPr lang="en-US" altLang="en-US" smtClean="0">
              <a:solidFill>
                <a:srgbClr val="000000"/>
              </a:solidFill>
            </a:endParaRPr>
          </a:p>
          <a:p>
            <a:pPr eaLnBrk="1" hangingPunct="1">
              <a:spcBef>
                <a:spcPct val="0"/>
              </a:spcBef>
            </a:pPr>
            <a:r>
              <a:rPr lang="en-US" altLang="en-US" u="sng" smtClean="0">
                <a:solidFill>
                  <a:srgbClr val="000000"/>
                </a:solidFill>
              </a:rPr>
              <a:t>2: Overview of the Training and Introductions</a:t>
            </a:r>
            <a:r>
              <a:rPr lang="en-US" altLang="en-US" smtClean="0">
                <a:solidFill>
                  <a:srgbClr val="000000"/>
                </a:solidFill>
              </a:rPr>
              <a:t>. (10 Minutes)</a:t>
            </a:r>
          </a:p>
          <a:p>
            <a:pPr eaLnBrk="1" hangingPunct="1">
              <a:spcBef>
                <a:spcPct val="0"/>
              </a:spcBef>
              <a:buFontTx/>
              <a:buChar char="•"/>
            </a:pPr>
            <a:r>
              <a:rPr lang="en-US" altLang="en-US" smtClean="0">
                <a:solidFill>
                  <a:srgbClr val="000000"/>
                </a:solidFill>
              </a:rPr>
              <a:t>Methodology: Presentation / Icebreaker</a:t>
            </a:r>
          </a:p>
          <a:p>
            <a:pPr eaLnBrk="1" hangingPunct="1">
              <a:spcBef>
                <a:spcPct val="0"/>
              </a:spcBef>
              <a:buFontTx/>
              <a:buChar char="•"/>
            </a:pPr>
            <a:r>
              <a:rPr lang="en-US" altLang="en-US" smtClean="0">
                <a:solidFill>
                  <a:srgbClr val="000000"/>
                </a:solidFill>
              </a:rPr>
              <a:t>Toolkit Section: Introduction Part 1: Introduction to the toolkit (Page 1)</a:t>
            </a:r>
          </a:p>
          <a:p>
            <a:pPr eaLnBrk="1" hangingPunct="1">
              <a:spcBef>
                <a:spcPct val="0"/>
              </a:spcBef>
            </a:pPr>
            <a:endParaRPr lang="en-US" altLang="en-US" smtClean="0">
              <a:solidFill>
                <a:srgbClr val="000000"/>
              </a:solidFill>
            </a:endParaRPr>
          </a:p>
          <a:p>
            <a:pPr eaLnBrk="1" hangingPunct="1">
              <a:spcBef>
                <a:spcPct val="0"/>
              </a:spcBef>
            </a:pPr>
            <a:r>
              <a:rPr lang="en-US" altLang="en-US" u="sng" smtClean="0">
                <a:solidFill>
                  <a:srgbClr val="000000"/>
                </a:solidFill>
              </a:rPr>
              <a:t>3: Introduction to the CFPB and Financial Empowerment</a:t>
            </a:r>
            <a:r>
              <a:rPr lang="en-US" altLang="en-US" smtClean="0">
                <a:solidFill>
                  <a:srgbClr val="000000"/>
                </a:solidFill>
              </a:rPr>
              <a:t>. (30 to 40 Minutes)</a:t>
            </a:r>
          </a:p>
          <a:p>
            <a:pPr eaLnBrk="1" hangingPunct="1">
              <a:spcBef>
                <a:spcPct val="0"/>
              </a:spcBef>
              <a:buFontTx/>
              <a:buChar char="•"/>
            </a:pPr>
            <a:r>
              <a:rPr lang="en-US" altLang="en-US" smtClean="0">
                <a:solidFill>
                  <a:srgbClr val="000000"/>
                </a:solidFill>
              </a:rPr>
              <a:t>Methodology: Presentation / Facilitated Discussion / Debate or Large Group Brainstorm / Carousel </a:t>
            </a:r>
          </a:p>
          <a:p>
            <a:pPr eaLnBrk="1" hangingPunct="1">
              <a:spcBef>
                <a:spcPct val="0"/>
              </a:spcBef>
              <a:buFontTx/>
              <a:buChar char="•"/>
            </a:pPr>
            <a:r>
              <a:rPr lang="en-US" altLang="en-US" smtClean="0">
                <a:solidFill>
                  <a:srgbClr val="000000"/>
                </a:solidFill>
              </a:rPr>
              <a:t>Toolkit Section: Introduction Part 1: Introduction to the toolkit (Page 1)</a:t>
            </a:r>
          </a:p>
          <a:p>
            <a:pPr eaLnBrk="1" hangingPunct="1">
              <a:spcBef>
                <a:spcPct val="0"/>
              </a:spcBef>
            </a:pPr>
            <a:r>
              <a:rPr lang="en-US" altLang="en-US" smtClean="0">
                <a:solidFill>
                  <a:srgbClr val="000000"/>
                </a:solidFill>
              </a:rPr>
              <a:t>             </a:t>
            </a:r>
          </a:p>
          <a:p>
            <a:pPr eaLnBrk="1" hangingPunct="1">
              <a:spcBef>
                <a:spcPct val="0"/>
              </a:spcBef>
            </a:pPr>
            <a:r>
              <a:rPr lang="en-US" altLang="en-US" u="sng" smtClean="0">
                <a:solidFill>
                  <a:srgbClr val="000000"/>
                </a:solidFill>
              </a:rPr>
              <a:t>4: An Orientation to the toolkit</a:t>
            </a:r>
            <a:r>
              <a:rPr lang="en-US" altLang="en-US" smtClean="0">
                <a:solidFill>
                  <a:srgbClr val="000000"/>
                </a:solidFill>
              </a:rPr>
              <a:t>. (40 Minutes)</a:t>
            </a:r>
          </a:p>
          <a:p>
            <a:pPr eaLnBrk="1" hangingPunct="1">
              <a:spcBef>
                <a:spcPct val="0"/>
              </a:spcBef>
              <a:buFontTx/>
              <a:buChar char="•"/>
            </a:pPr>
            <a:r>
              <a:rPr lang="en-US" altLang="en-US" smtClean="0">
                <a:solidFill>
                  <a:srgbClr val="000000"/>
                </a:solidFill>
              </a:rPr>
              <a:t>Methodology: Presentation / Scavenger Hunt / Large Group or Small Group Discussion</a:t>
            </a:r>
          </a:p>
          <a:p>
            <a:pPr eaLnBrk="1" hangingPunct="1">
              <a:spcBef>
                <a:spcPct val="0"/>
              </a:spcBef>
              <a:buFontTx/>
              <a:buChar char="•"/>
            </a:pPr>
            <a:r>
              <a:rPr lang="en-US" altLang="en-US" smtClean="0">
                <a:solidFill>
                  <a:srgbClr val="000000"/>
                </a:solidFill>
              </a:rPr>
              <a:t>Toolkit Section: Introduction Part 1: Introduction to the toolkit (Page 1)</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5: The Role of Referral</a:t>
            </a:r>
            <a:r>
              <a:rPr lang="en-US" altLang="en-US" smtClean="0">
                <a:solidFill>
                  <a:srgbClr val="000000"/>
                </a:solidFill>
              </a:rPr>
              <a:t>. (30 Minutes)</a:t>
            </a:r>
          </a:p>
          <a:p>
            <a:pPr eaLnBrk="1" hangingPunct="1">
              <a:spcBef>
                <a:spcPct val="0"/>
              </a:spcBef>
              <a:buFontTx/>
              <a:buChar char="•"/>
            </a:pPr>
            <a:r>
              <a:rPr lang="en-US" altLang="en-US" smtClean="0">
                <a:solidFill>
                  <a:srgbClr val="000000"/>
                </a:solidFill>
              </a:rPr>
              <a:t>Methodology: Facilitated Discussion / Large Group Brainstorm / Build a Chart</a:t>
            </a:r>
          </a:p>
          <a:p>
            <a:pPr eaLnBrk="1" hangingPunct="1">
              <a:spcBef>
                <a:spcPct val="0"/>
              </a:spcBef>
              <a:buFontTx/>
              <a:buChar char="•"/>
            </a:pPr>
            <a:r>
              <a:rPr lang="en-US" altLang="en-US" smtClean="0">
                <a:solidFill>
                  <a:srgbClr val="000000"/>
                </a:solidFill>
              </a:rPr>
              <a:t>Toolkit Section: Introduction Part 1: Introduction to the toolkit (Page 1)</a:t>
            </a:r>
          </a:p>
          <a:p>
            <a:pPr eaLnBrk="1" hangingPunct="1">
              <a:spcBef>
                <a:spcPct val="0"/>
              </a:spcBef>
            </a:pPr>
            <a:r>
              <a:rPr lang="en-US" altLang="en-US" smtClean="0">
                <a:solidFill>
                  <a:srgbClr val="000000"/>
                </a:solidFill>
              </a:rPr>
              <a:t>             Special module on making referrals: Creating a strong resources and referral network (for financial educators only) </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6: Understanding the Situation and Starting the Money Conversation</a:t>
            </a:r>
            <a:r>
              <a:rPr lang="en-US" altLang="en-US" smtClean="0">
                <a:solidFill>
                  <a:srgbClr val="000000"/>
                </a:solidFill>
              </a:rPr>
              <a:t>. (60 Minutes)</a:t>
            </a:r>
          </a:p>
          <a:p>
            <a:pPr eaLnBrk="1" hangingPunct="1">
              <a:spcBef>
                <a:spcPct val="0"/>
              </a:spcBef>
              <a:buFontTx/>
              <a:buChar char="•"/>
            </a:pPr>
            <a:r>
              <a:rPr lang="en-US" altLang="en-US" smtClean="0">
                <a:solidFill>
                  <a:srgbClr val="000000"/>
                </a:solidFill>
              </a:rPr>
              <a:t>Methodology: Presentation / Individual Activity and Discussion in Pairs / Role Play / Skit or Large Group Brainstorm</a:t>
            </a:r>
          </a:p>
          <a:p>
            <a:pPr eaLnBrk="1" hangingPunct="1">
              <a:spcBef>
                <a:spcPct val="0"/>
              </a:spcBef>
              <a:buFontTx/>
              <a:buChar char="•"/>
            </a:pPr>
            <a:r>
              <a:rPr lang="en-US" altLang="en-US" smtClean="0">
                <a:solidFill>
                  <a:srgbClr val="000000"/>
                </a:solidFill>
              </a:rPr>
              <a:t>Toolkit Section: Introduction Parts 2 and 3: Understanding the Situation and Starting the Money Conversation (Pages 27 and 37)</a:t>
            </a:r>
          </a:p>
          <a:p>
            <a:pPr eaLnBrk="1" hangingPunct="1">
              <a:spcBef>
                <a:spcPct val="0"/>
              </a:spcBef>
              <a:buFontTx/>
              <a:buChar char="•"/>
            </a:pPr>
            <a:endParaRPr lang="en-US" altLang="en-US" u="sng" smtClean="0">
              <a:solidFill>
                <a:srgbClr val="000000"/>
              </a:solidFill>
            </a:endParaRPr>
          </a:p>
          <a:p>
            <a:pPr eaLnBrk="1" hangingPunct="1">
              <a:spcBef>
                <a:spcPct val="0"/>
              </a:spcBef>
            </a:pPr>
            <a:r>
              <a:rPr lang="en-US" altLang="en-US" u="sng" smtClean="0">
                <a:solidFill>
                  <a:srgbClr val="000000"/>
                </a:solidFill>
              </a:rPr>
              <a:t>7: Setting Goals and Planning for Large Purchases</a:t>
            </a:r>
            <a:r>
              <a:rPr lang="en-US" altLang="en-US" smtClean="0">
                <a:solidFill>
                  <a:srgbClr val="000000"/>
                </a:solidFill>
              </a:rPr>
              <a:t>. (45 Minutes)</a:t>
            </a:r>
          </a:p>
          <a:p>
            <a:pPr eaLnBrk="1" hangingPunct="1">
              <a:spcBef>
                <a:spcPct val="0"/>
              </a:spcBef>
              <a:buFontTx/>
              <a:buChar char="•"/>
            </a:pPr>
            <a:r>
              <a:rPr lang="en-US" altLang="en-US" smtClean="0">
                <a:solidFill>
                  <a:srgbClr val="000000"/>
                </a:solidFill>
              </a:rPr>
              <a:t>Methodology: Presentation, Facilitated Discussion, Scenarios in Small Groups, Presentation</a:t>
            </a:r>
          </a:p>
          <a:p>
            <a:pPr eaLnBrk="1" hangingPunct="1">
              <a:spcBef>
                <a:spcPct val="0"/>
              </a:spcBef>
              <a:buFontTx/>
              <a:buChar char="•"/>
            </a:pPr>
            <a:r>
              <a:rPr lang="en-US" altLang="en-US" smtClean="0">
                <a:solidFill>
                  <a:srgbClr val="000000"/>
                </a:solidFill>
              </a:rPr>
              <a:t>Toolkit Section: Module 1 (Page 55)</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8: Saving for Emergencies, Bills, and Goals</a:t>
            </a:r>
            <a:r>
              <a:rPr lang="en-US" altLang="en-US" smtClean="0">
                <a:solidFill>
                  <a:srgbClr val="000000"/>
                </a:solidFill>
              </a:rPr>
              <a:t>. (60 Minutes)</a:t>
            </a:r>
          </a:p>
          <a:p>
            <a:pPr eaLnBrk="1" hangingPunct="1">
              <a:spcBef>
                <a:spcPct val="0"/>
              </a:spcBef>
              <a:buFontTx/>
              <a:buChar char="•"/>
            </a:pPr>
            <a:r>
              <a:rPr lang="en-US" altLang="en-US" smtClean="0">
                <a:solidFill>
                  <a:srgbClr val="000000"/>
                </a:solidFill>
              </a:rPr>
              <a:t>Methodology: Facilitated Discussion and Small Group Brainstorm / Presentation / Facilitated Discussion / Exercise in Pairs / Facilitated Discussion and Large Group Activity / Carousel / Presentation or Facilitated Discussion </a:t>
            </a:r>
          </a:p>
          <a:p>
            <a:pPr eaLnBrk="1" hangingPunct="1">
              <a:spcBef>
                <a:spcPct val="0"/>
              </a:spcBef>
              <a:buFontTx/>
              <a:buChar char="•"/>
            </a:pPr>
            <a:r>
              <a:rPr lang="en-US" altLang="en-US" smtClean="0">
                <a:solidFill>
                  <a:srgbClr val="000000"/>
                </a:solidFill>
              </a:rPr>
              <a:t>Toolkit Section: Module 2 (Page 77)</a:t>
            </a:r>
          </a:p>
          <a:p>
            <a:pPr eaLnBrk="1" hangingPunct="1">
              <a:spcBef>
                <a:spcPct val="0"/>
              </a:spcBef>
              <a:buFontTx/>
              <a:buChar char="•"/>
            </a:pPr>
            <a:endParaRPr lang="en-US" altLang="en-US" u="sng" smtClean="0">
              <a:solidFill>
                <a:srgbClr val="000000"/>
              </a:solidFill>
            </a:endParaRPr>
          </a:p>
          <a:p>
            <a:pPr eaLnBrk="1" hangingPunct="1">
              <a:spcBef>
                <a:spcPct val="0"/>
              </a:spcBef>
            </a:pPr>
            <a:r>
              <a:rPr lang="en-US" altLang="en-US" u="sng" smtClean="0">
                <a:solidFill>
                  <a:srgbClr val="000000"/>
                </a:solidFill>
              </a:rPr>
              <a:t>9: Tracking and Managing Income and Benefits</a:t>
            </a:r>
            <a:r>
              <a:rPr lang="en-US" altLang="en-US" smtClean="0">
                <a:solidFill>
                  <a:srgbClr val="000000"/>
                </a:solidFill>
              </a:rPr>
              <a:t>. (30 Minutes)</a:t>
            </a:r>
            <a:endParaRPr lang="en-US" altLang="en-US" u="sng" smtClean="0">
              <a:solidFill>
                <a:srgbClr val="000000"/>
              </a:solidFill>
            </a:endParaRPr>
          </a:p>
          <a:p>
            <a:pPr eaLnBrk="1" hangingPunct="1">
              <a:spcBef>
                <a:spcPct val="0"/>
              </a:spcBef>
              <a:buFontTx/>
              <a:buChar char="•"/>
            </a:pPr>
            <a:r>
              <a:rPr lang="en-US" altLang="en-US" smtClean="0">
                <a:solidFill>
                  <a:srgbClr val="000000"/>
                </a:solidFill>
              </a:rPr>
              <a:t>Methodology: Facilitated Discussion / Tool Analysis / Presentation</a:t>
            </a:r>
          </a:p>
          <a:p>
            <a:pPr eaLnBrk="1" hangingPunct="1">
              <a:spcBef>
                <a:spcPct val="0"/>
              </a:spcBef>
              <a:buFontTx/>
              <a:buChar char="•"/>
            </a:pPr>
            <a:r>
              <a:rPr lang="en-US" altLang="en-US" smtClean="0">
                <a:solidFill>
                  <a:srgbClr val="000000"/>
                </a:solidFill>
              </a:rPr>
              <a:t>Toolkit Section: Module 3 (Page 113)</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u="sng" smtClean="0">
                <a:solidFill>
                  <a:srgbClr val="000000"/>
                </a:solidFill>
              </a:rPr>
              <a:t>10: Paying Bills and Other Expenses</a:t>
            </a:r>
            <a:r>
              <a:rPr lang="en-US" altLang="en-US" smtClean="0">
                <a:solidFill>
                  <a:srgbClr val="000000"/>
                </a:solidFill>
              </a:rPr>
              <a:t>. (30 Minutes)</a:t>
            </a:r>
            <a:endParaRPr lang="en-US" altLang="en-US" u="sng" smtClean="0">
              <a:solidFill>
                <a:srgbClr val="000000"/>
              </a:solidFill>
            </a:endParaRPr>
          </a:p>
          <a:p>
            <a:pPr eaLnBrk="1" hangingPunct="1">
              <a:spcBef>
                <a:spcPct val="0"/>
              </a:spcBef>
              <a:buFontTx/>
              <a:buChar char="•"/>
            </a:pPr>
            <a:r>
              <a:rPr lang="en-US" altLang="en-US" smtClean="0">
                <a:solidFill>
                  <a:srgbClr val="000000"/>
                </a:solidFill>
              </a:rPr>
              <a:t>Methodology: Vote with Your Body/ Presentation / Tool Analysis / Small Group Exercise / Presentation</a:t>
            </a:r>
          </a:p>
          <a:p>
            <a:pPr eaLnBrk="1" hangingPunct="1">
              <a:spcBef>
                <a:spcPct val="0"/>
              </a:spcBef>
              <a:buFontTx/>
              <a:buChar char="•"/>
            </a:pPr>
            <a:r>
              <a:rPr lang="en-US" altLang="en-US" smtClean="0">
                <a:solidFill>
                  <a:srgbClr val="000000"/>
                </a:solidFill>
              </a:rPr>
              <a:t>Toolkit Section: Module 4 (Page 137)</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u="sng" smtClean="0">
                <a:solidFill>
                  <a:srgbClr val="000000"/>
                </a:solidFill>
              </a:rPr>
              <a:t>11: Getting Through the Month</a:t>
            </a:r>
            <a:r>
              <a:rPr lang="en-US" altLang="en-US" smtClean="0">
                <a:solidFill>
                  <a:srgbClr val="000000"/>
                </a:solidFill>
              </a:rPr>
              <a:t>. (45 Minutes)</a:t>
            </a:r>
          </a:p>
          <a:p>
            <a:pPr eaLnBrk="1" hangingPunct="1">
              <a:spcBef>
                <a:spcPct val="0"/>
              </a:spcBef>
              <a:buFontTx/>
              <a:buChar char="•"/>
            </a:pPr>
            <a:r>
              <a:rPr lang="en-US" altLang="en-US" smtClean="0">
                <a:solidFill>
                  <a:srgbClr val="000000"/>
                </a:solidFill>
              </a:rPr>
              <a:t>Methodology: Facilitated Discussion / Presentation / Vote with Your Body / Scenario Analysis / Tool Analysis/Small Group Exercise / Presentation</a:t>
            </a:r>
          </a:p>
          <a:p>
            <a:pPr eaLnBrk="1" hangingPunct="1">
              <a:spcBef>
                <a:spcPct val="0"/>
              </a:spcBef>
              <a:buFontTx/>
              <a:buChar char="•"/>
            </a:pPr>
            <a:r>
              <a:rPr lang="en-US" altLang="en-US" smtClean="0">
                <a:solidFill>
                  <a:srgbClr val="000000"/>
                </a:solidFill>
              </a:rPr>
              <a:t>Toolkit Section: Module 5 (Page 169)</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12: Dealing with Debt</a:t>
            </a:r>
            <a:r>
              <a:rPr lang="en-US" altLang="en-US" smtClean="0">
                <a:solidFill>
                  <a:srgbClr val="000000"/>
                </a:solidFill>
              </a:rPr>
              <a:t>. (45 Minutes)</a:t>
            </a:r>
          </a:p>
          <a:p>
            <a:pPr eaLnBrk="1" hangingPunct="1">
              <a:spcBef>
                <a:spcPct val="0"/>
              </a:spcBef>
              <a:buFontTx/>
              <a:buChar char="•"/>
            </a:pPr>
            <a:r>
              <a:rPr lang="en-US" altLang="en-US" smtClean="0">
                <a:solidFill>
                  <a:srgbClr val="000000"/>
                </a:solidFill>
              </a:rPr>
              <a:t>Methodology: Facilitated Discussion / Stand Up/Sit Down / Personal Stories / Presentation / Exercise</a:t>
            </a:r>
          </a:p>
          <a:p>
            <a:pPr eaLnBrk="1" hangingPunct="1">
              <a:spcBef>
                <a:spcPct val="0"/>
              </a:spcBef>
              <a:buFontTx/>
              <a:buChar char="•"/>
            </a:pPr>
            <a:r>
              <a:rPr lang="en-US" altLang="en-US" smtClean="0">
                <a:solidFill>
                  <a:srgbClr val="000000"/>
                </a:solidFill>
              </a:rPr>
              <a:t>Toolkit Section: Module 6 (Page 193)</a:t>
            </a:r>
          </a:p>
          <a:p>
            <a:pPr eaLnBrk="1" hangingPunct="1">
              <a:spcBef>
                <a:spcPct val="0"/>
              </a:spcBef>
              <a:buFontTx/>
              <a:buChar char="•"/>
            </a:pPr>
            <a:endParaRPr lang="en-US" altLang="en-US" u="sng" smtClean="0">
              <a:solidFill>
                <a:srgbClr val="000000"/>
              </a:solidFill>
            </a:endParaRPr>
          </a:p>
          <a:p>
            <a:pPr eaLnBrk="1" hangingPunct="1">
              <a:spcBef>
                <a:spcPct val="0"/>
              </a:spcBef>
            </a:pPr>
            <a:r>
              <a:rPr lang="en-US" altLang="en-US" u="sng" smtClean="0">
                <a:solidFill>
                  <a:srgbClr val="000000"/>
                </a:solidFill>
              </a:rPr>
              <a:t>13: Understanding Credit Reports and Scores</a:t>
            </a:r>
            <a:r>
              <a:rPr lang="en-US" altLang="en-US" smtClean="0">
                <a:solidFill>
                  <a:srgbClr val="000000"/>
                </a:solidFill>
              </a:rPr>
              <a:t>. (45 Minutes)</a:t>
            </a:r>
          </a:p>
          <a:p>
            <a:pPr eaLnBrk="1" hangingPunct="1">
              <a:spcBef>
                <a:spcPct val="0"/>
              </a:spcBef>
              <a:buFontTx/>
              <a:buChar char="•"/>
            </a:pPr>
            <a:r>
              <a:rPr lang="en-US" altLang="en-US" smtClean="0">
                <a:solidFill>
                  <a:srgbClr val="000000"/>
                </a:solidFill>
              </a:rPr>
              <a:t>Methodology: Facilitated Discussion / Presentation </a:t>
            </a:r>
          </a:p>
          <a:p>
            <a:pPr eaLnBrk="1" hangingPunct="1">
              <a:spcBef>
                <a:spcPct val="0"/>
              </a:spcBef>
              <a:buFontTx/>
              <a:buChar char="•"/>
            </a:pPr>
            <a:r>
              <a:rPr lang="en-US" altLang="en-US" smtClean="0">
                <a:solidFill>
                  <a:srgbClr val="000000"/>
                </a:solidFill>
              </a:rPr>
              <a:t>Toolkit Section: Module 7 (Page 2241)</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14: Money Services, Cards, Accounts, and Loans: Finding What Works for You </a:t>
            </a:r>
            <a:r>
              <a:rPr lang="en-US" altLang="en-US" smtClean="0">
                <a:solidFill>
                  <a:srgbClr val="000000"/>
                </a:solidFill>
              </a:rPr>
              <a:t>(45 Minutes)</a:t>
            </a:r>
          </a:p>
          <a:p>
            <a:pPr eaLnBrk="1" hangingPunct="1">
              <a:spcBef>
                <a:spcPct val="0"/>
              </a:spcBef>
              <a:buFontTx/>
              <a:buChar char="•"/>
            </a:pPr>
            <a:r>
              <a:rPr lang="en-US" altLang="en-US" smtClean="0">
                <a:solidFill>
                  <a:srgbClr val="000000"/>
                </a:solidFill>
              </a:rPr>
              <a:t>Methodology: Individual Activity / Exercise in Pairs, Presentation to Large Group, and Facilitated Discussion / Presentation and Facilitated Discussion</a:t>
            </a:r>
          </a:p>
          <a:p>
            <a:pPr eaLnBrk="1" hangingPunct="1">
              <a:spcBef>
                <a:spcPct val="0"/>
              </a:spcBef>
              <a:buFontTx/>
              <a:buChar char="•"/>
            </a:pPr>
            <a:r>
              <a:rPr lang="en-US" altLang="en-US" smtClean="0">
                <a:solidFill>
                  <a:srgbClr val="000000"/>
                </a:solidFill>
              </a:rPr>
              <a:t>Toolkit Section: Module 8 (Page 283)</a:t>
            </a:r>
            <a:endParaRPr lang="en-US" altLang="en-US" u="sng" smtClean="0">
              <a:solidFill>
                <a:srgbClr val="000000"/>
              </a:solidFill>
            </a:endParaRP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15: Protecting Your Money</a:t>
            </a:r>
            <a:r>
              <a:rPr lang="en-US" altLang="en-US" smtClean="0">
                <a:solidFill>
                  <a:srgbClr val="000000"/>
                </a:solidFill>
              </a:rPr>
              <a:t>. (45 Minutes)</a:t>
            </a:r>
          </a:p>
          <a:p>
            <a:pPr eaLnBrk="1" hangingPunct="1">
              <a:spcBef>
                <a:spcPct val="0"/>
              </a:spcBef>
              <a:buFontTx/>
              <a:buChar char="•"/>
            </a:pPr>
            <a:r>
              <a:rPr lang="en-US" altLang="en-US" smtClean="0">
                <a:solidFill>
                  <a:srgbClr val="000000"/>
                </a:solidFill>
              </a:rPr>
              <a:t>Methodology: Facilitated Discussion / Skits / Teach Back / Presentation</a:t>
            </a:r>
          </a:p>
          <a:p>
            <a:pPr eaLnBrk="1" hangingPunct="1">
              <a:spcBef>
                <a:spcPct val="0"/>
              </a:spcBef>
              <a:buFontTx/>
              <a:buChar char="•"/>
            </a:pPr>
            <a:r>
              <a:rPr lang="en-US" altLang="en-US" smtClean="0">
                <a:solidFill>
                  <a:srgbClr val="000000"/>
                </a:solidFill>
              </a:rPr>
              <a:t>Toolkit Section: Module 9 (Page 321)</a:t>
            </a:r>
          </a:p>
          <a:p>
            <a:pPr eaLnBrk="1" hangingPunct="1">
              <a:spcBef>
                <a:spcPct val="0"/>
              </a:spcBef>
            </a:pPr>
            <a:endParaRPr lang="en-US" altLang="en-US" u="sng" smtClean="0">
              <a:solidFill>
                <a:srgbClr val="000000"/>
              </a:solidFill>
            </a:endParaRPr>
          </a:p>
          <a:p>
            <a:pPr eaLnBrk="1" hangingPunct="1">
              <a:spcBef>
                <a:spcPct val="0"/>
              </a:spcBef>
            </a:pPr>
            <a:r>
              <a:rPr lang="en-US" altLang="en-US" u="sng" smtClean="0">
                <a:solidFill>
                  <a:srgbClr val="000000"/>
                </a:solidFill>
              </a:rPr>
              <a:t>16: Closing</a:t>
            </a:r>
            <a:r>
              <a:rPr lang="en-US" altLang="en-US" smtClean="0">
                <a:solidFill>
                  <a:srgbClr val="000000"/>
                </a:solidFill>
              </a:rPr>
              <a:t>. (20 Minutes)</a:t>
            </a:r>
          </a:p>
          <a:p>
            <a:pPr eaLnBrk="1" hangingPunct="1">
              <a:spcBef>
                <a:spcPct val="0"/>
              </a:spcBef>
              <a:buFontTx/>
              <a:buChar char="•"/>
            </a:pPr>
            <a:r>
              <a:rPr lang="en-US" altLang="en-US" smtClean="0">
                <a:solidFill>
                  <a:srgbClr val="000000"/>
                </a:solidFill>
              </a:rPr>
              <a:t>Methodology: Closing Activity / Individual Activity</a:t>
            </a:r>
          </a:p>
          <a:p>
            <a:pPr eaLnBrk="1" hangingPunct="1">
              <a:spcBef>
                <a:spcPct val="0"/>
              </a:spcBef>
              <a:buFontTx/>
              <a:buChar char="•"/>
            </a:pPr>
            <a:r>
              <a:rPr lang="en-US" altLang="en-US" smtClean="0">
                <a:solidFill>
                  <a:srgbClr val="000000"/>
                </a:solidFill>
              </a:rPr>
              <a:t>Toolkit Section: None</a:t>
            </a: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MATERIALS NEEDED FOR THE TRAINING</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Following is a list of what will be minimally needed to facilitate the training:</a:t>
            </a:r>
          </a:p>
          <a:p>
            <a:pPr eaLnBrk="1" hangingPunct="1">
              <a:spcBef>
                <a:spcPct val="0"/>
              </a:spcBef>
            </a:pPr>
            <a:endParaRPr lang="en-US" altLang="en-US" smtClean="0">
              <a:solidFill>
                <a:srgbClr val="000000"/>
              </a:solidFill>
            </a:endParaRPr>
          </a:p>
          <a:p>
            <a:pPr eaLnBrk="1" hangingPunct="1">
              <a:spcBef>
                <a:spcPct val="0"/>
              </a:spcBef>
              <a:buFont typeface="Wingdings" panose="05000000000000000000" pitchFamily="2" charset="2"/>
              <a:buChar char="q"/>
            </a:pPr>
            <a:r>
              <a:rPr lang="en-US" altLang="en-US" smtClean="0">
                <a:solidFill>
                  <a:srgbClr val="000000"/>
                </a:solidFill>
              </a:rPr>
              <a:t>A Training Space (more information on room set up follows)</a:t>
            </a:r>
          </a:p>
          <a:p>
            <a:pPr eaLnBrk="1" hangingPunct="1">
              <a:spcBef>
                <a:spcPct val="0"/>
              </a:spcBef>
              <a:buFont typeface="Wingdings" panose="05000000000000000000" pitchFamily="2" charset="2"/>
              <a:buChar char="q"/>
            </a:pPr>
            <a:r>
              <a:rPr lang="en-US" altLang="en-US" smtClean="0">
                <a:solidFill>
                  <a:srgbClr val="000000"/>
                </a:solidFill>
              </a:rPr>
              <a:t>Computer</a:t>
            </a:r>
          </a:p>
          <a:p>
            <a:pPr eaLnBrk="1" hangingPunct="1">
              <a:spcBef>
                <a:spcPct val="0"/>
              </a:spcBef>
              <a:buFont typeface="Wingdings" panose="05000000000000000000" pitchFamily="2" charset="2"/>
              <a:buChar char="q"/>
            </a:pPr>
            <a:r>
              <a:rPr lang="en-US" altLang="en-US" smtClean="0">
                <a:solidFill>
                  <a:srgbClr val="000000"/>
                </a:solidFill>
              </a:rPr>
              <a:t>LCD Projector</a:t>
            </a:r>
          </a:p>
          <a:p>
            <a:pPr eaLnBrk="1" hangingPunct="1">
              <a:spcBef>
                <a:spcPct val="0"/>
              </a:spcBef>
              <a:buFont typeface="Wingdings" panose="05000000000000000000" pitchFamily="2" charset="2"/>
              <a:buChar char="q"/>
            </a:pPr>
            <a:r>
              <a:rPr lang="en-US" altLang="en-US" smtClean="0">
                <a:solidFill>
                  <a:srgbClr val="000000"/>
                </a:solidFill>
              </a:rPr>
              <a:t>Projection Screen or Wall</a:t>
            </a:r>
          </a:p>
          <a:p>
            <a:pPr eaLnBrk="1" hangingPunct="1">
              <a:spcBef>
                <a:spcPct val="0"/>
              </a:spcBef>
              <a:buFont typeface="Wingdings" panose="05000000000000000000" pitchFamily="2" charset="2"/>
              <a:buChar char="q"/>
            </a:pPr>
            <a:r>
              <a:rPr lang="en-US" altLang="en-US" smtClean="0">
                <a:solidFill>
                  <a:srgbClr val="000000"/>
                </a:solidFill>
              </a:rPr>
              <a:t>Small Table for Projector and Computer</a:t>
            </a:r>
          </a:p>
          <a:p>
            <a:pPr eaLnBrk="1" hangingPunct="1">
              <a:spcBef>
                <a:spcPct val="0"/>
              </a:spcBef>
              <a:buFont typeface="Wingdings" panose="05000000000000000000" pitchFamily="2" charset="2"/>
              <a:buChar char="q"/>
            </a:pPr>
            <a:r>
              <a:rPr lang="en-US" altLang="en-US" smtClean="0">
                <a:solidFill>
                  <a:srgbClr val="000000"/>
                </a:solidFill>
              </a:rPr>
              <a:t>Extension Cords</a:t>
            </a:r>
          </a:p>
          <a:p>
            <a:pPr eaLnBrk="1" hangingPunct="1">
              <a:spcBef>
                <a:spcPct val="0"/>
              </a:spcBef>
              <a:buFont typeface="Wingdings" panose="05000000000000000000" pitchFamily="2" charset="2"/>
              <a:buChar char="q"/>
            </a:pPr>
            <a:r>
              <a:rPr lang="en-US" altLang="en-US" smtClean="0">
                <a:solidFill>
                  <a:srgbClr val="000000"/>
                </a:solidFill>
              </a:rPr>
              <a:t>Easel</a:t>
            </a:r>
          </a:p>
          <a:p>
            <a:pPr eaLnBrk="1" hangingPunct="1">
              <a:spcBef>
                <a:spcPct val="0"/>
              </a:spcBef>
              <a:buFont typeface="Wingdings" panose="05000000000000000000" pitchFamily="2" charset="2"/>
              <a:buChar char="q"/>
            </a:pPr>
            <a:r>
              <a:rPr lang="en-US" altLang="en-US" smtClean="0">
                <a:solidFill>
                  <a:srgbClr val="000000"/>
                </a:solidFill>
              </a:rPr>
              <a:t>Flip Chart Pad</a:t>
            </a:r>
          </a:p>
          <a:p>
            <a:pPr eaLnBrk="1" hangingPunct="1">
              <a:spcBef>
                <a:spcPct val="0"/>
              </a:spcBef>
              <a:buFont typeface="Wingdings" panose="05000000000000000000" pitchFamily="2" charset="2"/>
              <a:buChar char="q"/>
            </a:pPr>
            <a:r>
              <a:rPr lang="en-US" altLang="en-US" smtClean="0">
                <a:solidFill>
                  <a:srgbClr val="000000"/>
                </a:solidFill>
              </a:rPr>
              <a:t>Tape</a:t>
            </a:r>
          </a:p>
          <a:p>
            <a:pPr eaLnBrk="1" hangingPunct="1">
              <a:spcBef>
                <a:spcPct val="0"/>
              </a:spcBef>
              <a:buFont typeface="Wingdings" panose="05000000000000000000" pitchFamily="2" charset="2"/>
              <a:buChar char="q"/>
            </a:pPr>
            <a:r>
              <a:rPr lang="en-US" altLang="en-US" smtClean="0">
                <a:solidFill>
                  <a:srgbClr val="000000"/>
                </a:solidFill>
              </a:rPr>
              <a:t>Markers for Facilitator and Participants </a:t>
            </a:r>
          </a:p>
          <a:p>
            <a:pPr eaLnBrk="1" hangingPunct="1">
              <a:spcBef>
                <a:spcPct val="0"/>
              </a:spcBef>
              <a:buFont typeface="Wingdings" panose="05000000000000000000" pitchFamily="2" charset="2"/>
              <a:buChar char="q"/>
            </a:pPr>
            <a:r>
              <a:rPr lang="en-US" altLang="en-US" smtClean="0">
                <a:solidFill>
                  <a:srgbClr val="000000"/>
                </a:solidFill>
              </a:rPr>
              <a:t>Large Self-adhesive Notes (4” X 6” or 5” X 8”)</a:t>
            </a:r>
          </a:p>
          <a:p>
            <a:pPr eaLnBrk="1" hangingPunct="1">
              <a:spcBef>
                <a:spcPct val="0"/>
              </a:spcBef>
              <a:buFont typeface="Wingdings" panose="05000000000000000000" pitchFamily="2" charset="2"/>
              <a:buChar char="q"/>
            </a:pPr>
            <a:r>
              <a:rPr lang="en-US" altLang="en-US" smtClean="0">
                <a:solidFill>
                  <a:srgbClr val="000000"/>
                </a:solidFill>
              </a:rPr>
              <a:t>Prepared flip chart for group exercises. See the following:</a:t>
            </a:r>
          </a:p>
          <a:p>
            <a:pPr marL="0" lvl="1" eaLnBrk="1" hangingPunct="1">
              <a:spcBef>
                <a:spcPct val="0"/>
              </a:spcBef>
              <a:buFontTx/>
              <a:buChar char="•"/>
            </a:pPr>
            <a:r>
              <a:rPr lang="en-US" altLang="en-US" smtClean="0">
                <a:solidFill>
                  <a:srgbClr val="000000"/>
                </a:solidFill>
              </a:rPr>
              <a:t>Slide 11-some introduction options</a:t>
            </a:r>
          </a:p>
          <a:p>
            <a:pPr marL="0" lvl="1" eaLnBrk="1" hangingPunct="1">
              <a:spcBef>
                <a:spcPct val="0"/>
              </a:spcBef>
              <a:buFontTx/>
              <a:buChar char="•"/>
            </a:pPr>
            <a:r>
              <a:rPr lang="en-US" altLang="en-US" smtClean="0">
                <a:solidFill>
                  <a:srgbClr val="000000"/>
                </a:solidFill>
              </a:rPr>
              <a:t>Slide 12-agenda</a:t>
            </a:r>
          </a:p>
          <a:p>
            <a:pPr marL="628650" lvl="2" indent="-171450" eaLnBrk="1" hangingPunct="1">
              <a:spcBef>
                <a:spcPct val="0"/>
              </a:spcBef>
              <a:buFontTx/>
              <a:buChar char="•"/>
            </a:pPr>
            <a:r>
              <a:rPr lang="en-US" altLang="en-US" smtClean="0">
                <a:solidFill>
                  <a:srgbClr val="000000"/>
                </a:solidFill>
              </a:rPr>
              <a:t>Slide 26-carousel option in the notes section</a:t>
            </a:r>
          </a:p>
          <a:p>
            <a:pPr marL="628650" lvl="2" indent="-171450" eaLnBrk="1" hangingPunct="1">
              <a:spcBef>
                <a:spcPct val="0"/>
              </a:spcBef>
              <a:buFontTx/>
              <a:buChar char="•"/>
            </a:pPr>
            <a:r>
              <a:rPr lang="en-US" altLang="en-US" smtClean="0">
                <a:solidFill>
                  <a:srgbClr val="000000"/>
                </a:solidFill>
              </a:rPr>
              <a:t>Slide 40-build-a-chart option</a:t>
            </a:r>
          </a:p>
          <a:p>
            <a:pPr eaLnBrk="1" hangingPunct="1">
              <a:spcBef>
                <a:spcPct val="0"/>
              </a:spcBef>
              <a:buFont typeface="Wingdings" panose="05000000000000000000" pitchFamily="2" charset="2"/>
              <a:buChar char="q"/>
            </a:pPr>
            <a:r>
              <a:rPr lang="en-US" altLang="en-US" smtClean="0">
                <a:solidFill>
                  <a:srgbClr val="000000"/>
                </a:solidFill>
              </a:rPr>
              <a:t>Copy of slide 22 so people can sign up for YMYG updates</a:t>
            </a:r>
          </a:p>
          <a:p>
            <a:pPr eaLnBrk="1" hangingPunct="1">
              <a:spcBef>
                <a:spcPct val="0"/>
              </a:spcBef>
              <a:buFont typeface="Wingdings" panose="05000000000000000000" pitchFamily="2" charset="2"/>
              <a:buChar char="q"/>
            </a:pPr>
            <a:r>
              <a:rPr lang="en-US" altLang="en-US" smtClean="0">
                <a:solidFill>
                  <a:srgbClr val="000000"/>
                </a:solidFill>
              </a:rPr>
              <a:t>Envelopes with Role Play roles for groups of 3 and copies of notes sheets for the observer (See slide 46)</a:t>
            </a:r>
          </a:p>
          <a:p>
            <a:pPr eaLnBrk="1" hangingPunct="1">
              <a:spcBef>
                <a:spcPct val="0"/>
              </a:spcBef>
              <a:buFont typeface="Wingdings" panose="05000000000000000000" pitchFamily="2" charset="2"/>
              <a:buChar char="q"/>
            </a:pPr>
            <a:r>
              <a:rPr lang="en-US" altLang="en-US" smtClean="0">
                <a:solidFill>
                  <a:srgbClr val="000000"/>
                </a:solidFill>
              </a:rPr>
              <a:t>Copies of Slide 103 for Participants (See slide 102.)</a:t>
            </a:r>
          </a:p>
          <a:p>
            <a:pPr eaLnBrk="1" hangingPunct="1">
              <a:spcBef>
                <a:spcPct val="0"/>
              </a:spcBef>
              <a:buFont typeface="Wingdings" panose="05000000000000000000" pitchFamily="2" charset="2"/>
              <a:buChar char="q"/>
            </a:pPr>
            <a:r>
              <a:rPr lang="en-US" altLang="en-US" smtClean="0">
                <a:solidFill>
                  <a:srgbClr val="000000"/>
                </a:solidFill>
              </a:rPr>
              <a:t>Copies of Slides 130 and 131 for Pairs of Participants.  This is an optional exercise.</a:t>
            </a:r>
          </a:p>
          <a:p>
            <a:pPr eaLnBrk="1" hangingPunct="1">
              <a:spcBef>
                <a:spcPct val="0"/>
              </a:spcBef>
              <a:buFont typeface="Wingdings" panose="05000000000000000000" pitchFamily="2" charset="2"/>
              <a:buChar char="q"/>
            </a:pPr>
            <a:r>
              <a:rPr lang="en-US" altLang="en-US" smtClean="0">
                <a:solidFill>
                  <a:srgbClr val="000000"/>
                </a:solidFill>
              </a:rPr>
              <a:t>Copies of Slides 155 through 164 for Pairs of Participants (See slide 154 for instructions.)</a:t>
            </a:r>
          </a:p>
          <a:p>
            <a:pPr eaLnBrk="1" hangingPunct="1">
              <a:spcBef>
                <a:spcPct val="0"/>
              </a:spcBef>
              <a:buFont typeface="Wingdings" panose="05000000000000000000" pitchFamily="2" charset="2"/>
              <a:buChar char="q"/>
            </a:pPr>
            <a:r>
              <a:rPr lang="en-US" altLang="en-US" smtClean="0">
                <a:solidFill>
                  <a:srgbClr val="000000"/>
                </a:solidFill>
              </a:rPr>
              <a:t>One Copy Each of Slides 176 through 178 (See slide 175 for instructions.)</a:t>
            </a:r>
          </a:p>
          <a:p>
            <a:pPr eaLnBrk="1" hangingPunct="1">
              <a:spcBef>
                <a:spcPct val="0"/>
              </a:spcBef>
              <a:buFont typeface="Wingdings" panose="05000000000000000000" pitchFamily="2" charset="2"/>
              <a:buChar char="q"/>
            </a:pPr>
            <a:r>
              <a:rPr lang="en-US" altLang="en-US" smtClean="0">
                <a:solidFill>
                  <a:srgbClr val="000000"/>
                </a:solidFill>
              </a:rPr>
              <a:t>Copies of the toolkit for Each Participant—Financial Educators will need to ensure copies are made in advance of the training for each participant or provide a link to each participant with instructions for downloading and printing or accessing electronically during the training.</a:t>
            </a:r>
          </a:p>
          <a:p>
            <a:pPr eaLnBrk="1" hangingPunct="1">
              <a:spcBef>
                <a:spcPct val="0"/>
              </a:spcBef>
              <a:buFont typeface="Wingdings" panose="05000000000000000000" pitchFamily="2" charset="2"/>
              <a:buChar char="q"/>
            </a:pPr>
            <a:r>
              <a:rPr lang="en-US" altLang="en-US" smtClean="0">
                <a:solidFill>
                  <a:srgbClr val="000000"/>
                </a:solidFill>
              </a:rPr>
              <a:t>Copies of Resource and Referral List (Use the </a:t>
            </a:r>
            <a:r>
              <a:rPr lang="en-US" altLang="en-US" i="1" smtClean="0">
                <a:solidFill>
                  <a:srgbClr val="000000"/>
                </a:solidFill>
              </a:rPr>
              <a:t>Special Module on making referrals: Creating a strong resources and referral network</a:t>
            </a:r>
            <a:r>
              <a:rPr lang="en-US" altLang="en-US" b="1" smtClean="0">
                <a:solidFill>
                  <a:srgbClr val="000000"/>
                </a:solidFill>
              </a:rPr>
              <a:t> </a:t>
            </a:r>
            <a:r>
              <a:rPr lang="en-US" altLang="en-US" smtClean="0">
                <a:solidFill>
                  <a:srgbClr val="000000"/>
                </a:solidFill>
              </a:rPr>
              <a:t>to create this resource for the training.)</a:t>
            </a:r>
          </a:p>
          <a:p>
            <a:pPr eaLnBrk="1" hangingPunct="1">
              <a:spcBef>
                <a:spcPct val="0"/>
              </a:spcBef>
              <a:buFont typeface="Wingdings" panose="05000000000000000000" pitchFamily="2" charset="2"/>
              <a:buChar char="q"/>
            </a:pPr>
            <a:r>
              <a:rPr lang="en-US" altLang="en-US" smtClean="0">
                <a:solidFill>
                  <a:srgbClr val="000000"/>
                </a:solidFill>
              </a:rPr>
              <a:t>Pre- and Post- Training Assessments for Each Participant.</a:t>
            </a:r>
          </a:p>
          <a:p>
            <a:pPr marL="0" lvl="1" eaLnBrk="1" hangingPunct="1">
              <a:spcBef>
                <a:spcPct val="0"/>
              </a:spcBef>
              <a:buFontTx/>
              <a:buChar char="•"/>
            </a:pPr>
            <a:r>
              <a:rPr lang="en-US" altLang="en-US" smtClean="0">
                <a:solidFill>
                  <a:srgbClr val="000000"/>
                </a:solidFill>
              </a:rPr>
              <a:t>If you would like to use CFPB-developed surveys, they can be downloaded at www.consumerfinance.gov/your-money-your-goals.</a:t>
            </a:r>
          </a:p>
          <a:p>
            <a:pPr eaLnBrk="1" hangingPunct="1">
              <a:spcBef>
                <a:spcPct val="0"/>
              </a:spcBef>
              <a:buFont typeface="Wingdings" panose="05000000000000000000" pitchFamily="2" charset="2"/>
              <a:buChar char="q"/>
            </a:pPr>
            <a:r>
              <a:rPr lang="en-US" altLang="en-US" smtClean="0">
                <a:solidFill>
                  <a:srgbClr val="000000"/>
                </a:solidFill>
              </a:rPr>
              <a:t>Training Evaluation for Each Participant</a:t>
            </a:r>
          </a:p>
          <a:p>
            <a:pPr eaLnBrk="1" hangingPunct="1">
              <a:spcBef>
                <a:spcPct val="0"/>
              </a:spcBef>
            </a:pPr>
            <a:endParaRPr lang="en-US" altLang="en-US" smtClean="0">
              <a:solidFill>
                <a:srgbClr val="000000"/>
              </a:solidFill>
            </a:endParaRPr>
          </a:p>
          <a:p>
            <a:pPr eaLnBrk="1" hangingPunct="1">
              <a:spcBef>
                <a:spcPct val="0"/>
              </a:spcBef>
            </a:pPr>
            <a:r>
              <a:rPr lang="en-US" altLang="en-US" b="1" smtClean="0">
                <a:solidFill>
                  <a:srgbClr val="000000"/>
                </a:solidFill>
              </a:rPr>
              <a:t>ROOM SET UP</a:t>
            </a:r>
          </a:p>
          <a:p>
            <a:pPr eaLnBrk="1" hangingPunct="1">
              <a:spcBef>
                <a:spcPct val="0"/>
              </a:spcBef>
            </a:pPr>
            <a:endParaRPr lang="en-US" altLang="en-US" b="1" smtClean="0">
              <a:solidFill>
                <a:srgbClr val="000000"/>
              </a:solidFill>
            </a:endParaRPr>
          </a:p>
          <a:p>
            <a:pPr eaLnBrk="1" hangingPunct="1">
              <a:spcBef>
                <a:spcPct val="0"/>
              </a:spcBef>
            </a:pPr>
            <a:r>
              <a:rPr lang="en-US" altLang="en-US" smtClean="0">
                <a:solidFill>
                  <a:srgbClr val="000000"/>
                </a:solidFill>
              </a:rPr>
              <a:t>Room set up may be a function of the space trainers are able to secure for the training. Ideally, participants will be seated in groups of 4 – 7 participants around tables so they can work in teams or small groups. If at all possible, avoid theater style seating or arrangements that do not include a table for participants to work on.</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TIPS FOR TRAINING PREPARATION</a:t>
            </a:r>
          </a:p>
          <a:p>
            <a:pPr eaLnBrk="1" hangingPunct="1">
              <a:spcBef>
                <a:spcPct val="0"/>
              </a:spcBef>
            </a:pPr>
            <a:endParaRPr lang="en-US" altLang="en-US" b="1" i="1" smtClean="0">
              <a:solidFill>
                <a:srgbClr val="000000"/>
              </a:solidFill>
            </a:endParaRPr>
          </a:p>
          <a:p>
            <a:pPr eaLnBrk="1" hangingPunct="1">
              <a:spcBef>
                <a:spcPct val="0"/>
              </a:spcBef>
            </a:pPr>
            <a:r>
              <a:rPr lang="en-US" altLang="en-US" smtClean="0">
                <a:solidFill>
                  <a:srgbClr val="000000"/>
                </a:solidFill>
              </a:rPr>
              <a:t>Tips for training preparation are included in </a:t>
            </a:r>
            <a:r>
              <a:rPr lang="en-US" altLang="en-US" i="1" smtClean="0">
                <a:solidFill>
                  <a:srgbClr val="000000"/>
                </a:solidFill>
              </a:rPr>
              <a:t>Your Money, Your Goals: An implementation guide. </a:t>
            </a:r>
            <a:r>
              <a:rPr lang="en-US" altLang="en-US" smtClean="0">
                <a:solidFill>
                  <a:srgbClr val="000000"/>
                </a:solidFill>
              </a:rPr>
              <a:t>This document is available at www.consumerfinance.gov/your-money-your-goals.</a:t>
            </a:r>
            <a:endParaRPr lang="en-US" altLang="en-US" b="1" smtClean="0">
              <a:solidFill>
                <a:srgbClr val="000000"/>
              </a:solidFill>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F316D77-0179-4B8D-816B-7A15588A523A}" type="slidenum">
              <a:rPr lang="en-US" altLang="en-US">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882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#2: </a:t>
            </a:r>
            <a:r>
              <a:rPr lang="en-US" b="1" i="1" u="sng" dirty="0">
                <a:solidFill>
                  <a:srgbClr val="000000"/>
                </a:solidFill>
                <a:ea typeface="MS PGothic" charset="0"/>
              </a:rPr>
              <a:t>Overview of the Training and Introductions </a:t>
            </a:r>
            <a:r>
              <a:rPr lang="en-US" b="1" u="sng" dirty="0">
                <a:solidFill>
                  <a:srgbClr val="000000"/>
                </a:solidFill>
                <a:ea typeface="MS PGothic" charset="0"/>
              </a:rPr>
              <a:t>CONTINUED</a:t>
            </a: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Presenter (Introduction Part 1) </a:t>
            </a:r>
          </a:p>
          <a:p>
            <a:pPr eaLnBrk="1" hangingPunct="1">
              <a:spcBef>
                <a:spcPct val="0"/>
              </a:spcBef>
              <a:defRPr/>
            </a:pPr>
            <a:endParaRPr lang="en-US" b="1" u="sng" dirty="0">
              <a:solidFill>
                <a:srgbClr val="000000"/>
              </a:solidFill>
              <a:ea typeface="MS PGothic" charset="0"/>
            </a:endParaRPr>
          </a:p>
          <a:p>
            <a:pPr marL="171450" indent="-171450" eaLnBrk="1" hangingPunct="1">
              <a:spcBef>
                <a:spcPct val="0"/>
              </a:spcBef>
              <a:buFont typeface="Arial"/>
              <a:buChar char="•"/>
              <a:defRPr/>
            </a:pPr>
            <a:r>
              <a:rPr lang="en-US" u="sng" dirty="0">
                <a:solidFill>
                  <a:srgbClr val="000000"/>
                </a:solidFill>
                <a:ea typeface="MS PGothic" charset="0"/>
              </a:rPr>
              <a:t>Paraphrase</a:t>
            </a:r>
            <a:r>
              <a:rPr lang="en-US" dirty="0">
                <a:solidFill>
                  <a:srgbClr val="000000"/>
                </a:solidFill>
                <a:ea typeface="MS PGothic" charset="0"/>
              </a:rPr>
              <a:t> this disclaimer for the group and briefly share information on the organization with which you are associated.</a:t>
            </a:r>
          </a:p>
          <a:p>
            <a:pPr eaLnBrk="1" hangingPunct="1">
              <a:spcBef>
                <a:spcPct val="0"/>
              </a:spcBef>
              <a:buFontTx/>
              <a:buChar char="•"/>
              <a:defRPr/>
            </a:pPr>
            <a:endParaRPr lang="en-US" dirty="0">
              <a:solidFill>
                <a:srgbClr val="000000"/>
              </a:solidFill>
              <a:ea typeface="MS PGothic" charset="0"/>
            </a:endParaRPr>
          </a:p>
          <a:p>
            <a:pPr eaLnBrk="1" hangingPunct="1">
              <a:spcBef>
                <a:spcPct val="0"/>
              </a:spcBef>
              <a:defRPr/>
            </a:pPr>
            <a:r>
              <a:rPr lang="en-US" b="1" i="1" dirty="0">
                <a:solidFill>
                  <a:srgbClr val="000000"/>
                </a:solidFill>
                <a:ea typeface="MS PGothic" charset="0"/>
              </a:rPr>
              <a:t>Note: Even though this slide has a lot of text, the entire disclaimer slide should be used during the training.</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00807C-CCDE-4123-A210-099177C74BDC}"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38158577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5 – The tool begins on Page 171.)</a:t>
            </a:r>
          </a:p>
          <a:p>
            <a:pPr defTabSz="998538" eaLnBrk="1" hangingPunct="1">
              <a:spcBef>
                <a:spcPct val="0"/>
              </a:spcBef>
              <a:buFontTx/>
              <a:buChar char="•"/>
            </a:pPr>
            <a:endParaRPr lang="en-US" altLang="en-US" b="1" u="sng" smtClean="0">
              <a:solidFill>
                <a:srgbClr val="000000"/>
              </a:solidFill>
            </a:endParaRPr>
          </a:p>
          <a:p>
            <a:pPr defTabSz="998538" eaLnBrk="1" hangingPunct="1">
              <a:spcBef>
                <a:spcPct val="0"/>
              </a:spcBef>
              <a:buFontTx/>
              <a:buChar char="•"/>
            </a:pPr>
            <a:r>
              <a:rPr lang="en-US" altLang="en-US" smtClean="0">
                <a:solidFill>
                  <a:srgbClr val="000000"/>
                </a:solidFill>
              </a:rPr>
              <a:t>Explain how a cash flow budget works.</a:t>
            </a:r>
          </a:p>
          <a:p>
            <a:pPr defTabSz="998538" eaLnBrk="1" hangingPunct="1">
              <a:spcBef>
                <a:spcPct val="0"/>
              </a:spcBef>
              <a:buFontTx/>
              <a:buChar char="•"/>
            </a:pPr>
            <a:r>
              <a:rPr lang="en-US" altLang="en-US" smtClean="0">
                <a:solidFill>
                  <a:srgbClr val="000000"/>
                </a:solidFill>
              </a:rPr>
              <a:t>Discuss the beginning and ending balance—that the ending balance from one week is the beginning balance to the next. (This is what makes a cash flow, flow.)</a:t>
            </a:r>
          </a:p>
          <a:p>
            <a:pPr defTabSz="998538" eaLnBrk="1" hangingPunct="1">
              <a:spcBef>
                <a:spcPct val="0"/>
              </a:spcBef>
              <a:buFontTx/>
              <a:buChar char="•"/>
            </a:pPr>
            <a:r>
              <a:rPr lang="en-US" altLang="en-US" smtClean="0">
                <a:solidFill>
                  <a:srgbClr val="000000"/>
                </a:solidFill>
              </a:rPr>
              <a:t>Explain how to get a starting balance: t</a:t>
            </a:r>
            <a:r>
              <a:rPr lang="en-US" altLang="en-US" smtClean="0">
                <a:solidFill>
                  <a:srgbClr val="3B3C3E"/>
                </a:solidFill>
              </a:rPr>
              <a:t>otal your cash and debit card and account balances.  Total anything that can be used to pay bills.</a:t>
            </a:r>
            <a:endParaRPr lang="en-US" altLang="en-US" smtClean="0">
              <a:solidFill>
                <a:srgbClr val="000000"/>
              </a:solidFill>
            </a:endParaRPr>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77142A-8B17-4A25-9D04-F060493091B4}" type="slidenum">
              <a:rPr lang="en-US" altLang="en-US">
                <a:latin typeface="Calibri" panose="020F0502020204030204" pitchFamily="34" charset="0"/>
              </a:rPr>
              <a:pPr/>
              <a:t>100</a:t>
            </a:fld>
            <a:endParaRPr lang="en-US" altLang="en-US">
              <a:latin typeface="Calibri" panose="020F0502020204030204" pitchFamily="34" charset="0"/>
            </a:endParaRPr>
          </a:p>
        </p:txBody>
      </p:sp>
    </p:spTree>
    <p:extLst>
      <p:ext uri="{BB962C8B-B14F-4D97-AF65-F5344CB8AC3E}">
        <p14:creationId xmlns:p14="http://schemas.microsoft.com/office/powerpoint/2010/main" val="39241136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5 – The tool begins on Page 171.)</a:t>
            </a:r>
          </a:p>
          <a:p>
            <a:pPr defTabSz="998538" eaLnBrk="1" hangingPunct="1">
              <a:spcBef>
                <a:spcPct val="0"/>
              </a:spcBef>
            </a:pPr>
            <a:endParaRPr lang="en-US" altLang="en-US" b="1" u="sng" smtClean="0">
              <a:solidFill>
                <a:srgbClr val="000000"/>
              </a:solidFill>
            </a:endParaRPr>
          </a:p>
          <a:p>
            <a:pPr defTabSz="998538" eaLnBrk="1" hangingPunct="1">
              <a:spcBef>
                <a:spcPct val="0"/>
              </a:spcBef>
              <a:buFontTx/>
              <a:buChar char="•"/>
            </a:pPr>
            <a:r>
              <a:rPr lang="en-US" altLang="en-US" smtClean="0">
                <a:solidFill>
                  <a:srgbClr val="000000"/>
                </a:solidFill>
              </a:rPr>
              <a:t>Highlight how public benefits figure into the cash flow.</a:t>
            </a:r>
          </a:p>
          <a:p>
            <a:pPr defTabSz="998538" eaLnBrk="1" hangingPunct="1">
              <a:spcBef>
                <a:spcPct val="0"/>
              </a:spcBef>
              <a:buFontTx/>
              <a:buChar char="•"/>
            </a:pPr>
            <a:r>
              <a:rPr lang="en-US" altLang="en-US" smtClean="0">
                <a:solidFill>
                  <a:srgbClr val="000000"/>
                </a:solidFill>
              </a:rPr>
              <a:t>Discuss how some public benefits like SNAP can be used to free up cash—cash formerly spent on food can be used cover other needs, wants, obligations. </a:t>
            </a:r>
          </a:p>
          <a:p>
            <a:pPr defTabSz="998538" eaLnBrk="1" hangingPunct="1">
              <a:spcBef>
                <a:spcPct val="0"/>
              </a:spcBef>
              <a:buFontTx/>
              <a:buChar char="•"/>
            </a:pPr>
            <a:r>
              <a:rPr lang="en-US" altLang="en-US" smtClean="0">
                <a:solidFill>
                  <a:srgbClr val="000000"/>
                </a:solidFill>
              </a:rPr>
              <a:t>Explain that some public benefits like SNAP are not the SAME as cash because you can’t use SNAP to pay for rent. This must be understood when budgeting with benefits.</a:t>
            </a:r>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EF952BA-AE94-41F8-B01D-7F9E54FA3BD8}" type="slidenum">
              <a:rPr lang="en-US" altLang="en-US">
                <a:latin typeface="Calibri" panose="020F0502020204030204" pitchFamily="34" charset="0"/>
              </a:rPr>
              <a:pPr/>
              <a:t>101</a:t>
            </a:fld>
            <a:endParaRPr lang="en-US" altLang="en-US">
              <a:latin typeface="Calibri" panose="020F0502020204030204" pitchFamily="34" charset="0"/>
            </a:endParaRPr>
          </a:p>
        </p:txBody>
      </p:sp>
    </p:spTree>
    <p:extLst>
      <p:ext uri="{BB962C8B-B14F-4D97-AF65-F5344CB8AC3E}">
        <p14:creationId xmlns:p14="http://schemas.microsoft.com/office/powerpoint/2010/main" val="39501993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966" eaLnBrk="1" fontAlgn="auto" hangingPunct="1">
              <a:spcBef>
                <a:spcPts val="0"/>
              </a:spcBef>
              <a:spcAft>
                <a:spcPts val="0"/>
              </a:spcAft>
              <a:defRPr/>
            </a:pPr>
            <a:r>
              <a:rPr lang="en-US" b="1" u="sng" dirty="0" smtClean="0">
                <a:solidFill>
                  <a:srgbClr val="000000"/>
                </a:solidFill>
                <a:ea typeface="+mn-ea"/>
                <a:cs typeface="+mn-cs"/>
              </a:rPr>
              <a:t>ACTIVITY #11: </a:t>
            </a:r>
            <a:r>
              <a:rPr lang="en-US" b="1" i="1" u="sng" dirty="0" smtClean="0">
                <a:solidFill>
                  <a:srgbClr val="000000"/>
                </a:solidFill>
                <a:ea typeface="ＭＳ Ｐゴシック" charset="0"/>
                <a:cs typeface="+mn-cs"/>
              </a:rPr>
              <a:t>Getting through the Month </a:t>
            </a:r>
            <a:r>
              <a:rPr lang="en-US" b="1" u="sng" dirty="0" smtClean="0">
                <a:solidFill>
                  <a:srgbClr val="000000"/>
                </a:solidFill>
                <a:ea typeface="ＭＳ Ｐゴシック" charset="0"/>
                <a:cs typeface="+mn-cs"/>
              </a:rPr>
              <a:t>CONTINUED</a:t>
            </a:r>
            <a:endParaRPr lang="en-US" b="1" i="1" u="sng" dirty="0" smtClean="0">
              <a:solidFill>
                <a:srgbClr val="000000"/>
              </a:solidFill>
              <a:ea typeface="ＭＳ Ｐゴシック" charset="0"/>
              <a:cs typeface="+mn-cs"/>
            </a:endParaRPr>
          </a:p>
          <a:p>
            <a:pPr defTabSz="1000966" eaLnBrk="1" fontAlgn="auto" hangingPunct="1">
              <a:spcBef>
                <a:spcPts val="0"/>
              </a:spcBef>
              <a:spcAft>
                <a:spcPts val="0"/>
              </a:spcAft>
              <a:defRPr/>
            </a:pPr>
            <a:endParaRPr lang="en-US" b="1" dirty="0" smtClean="0">
              <a:solidFill>
                <a:srgbClr val="000000"/>
              </a:solidFill>
              <a:ea typeface="+mn-ea"/>
              <a:cs typeface="+mn-cs"/>
            </a:endParaRPr>
          </a:p>
          <a:p>
            <a:pPr defTabSz="1000966" eaLnBrk="1" fontAlgn="auto" hangingPunct="1">
              <a:spcBef>
                <a:spcPts val="0"/>
              </a:spcBef>
              <a:spcAft>
                <a:spcPts val="0"/>
              </a:spcAft>
              <a:defRPr/>
            </a:pPr>
            <a:r>
              <a:rPr lang="en-US" b="1" dirty="0" smtClean="0">
                <a:solidFill>
                  <a:srgbClr val="000000"/>
                </a:solidFill>
                <a:ea typeface="+mn-ea"/>
                <a:cs typeface="+mn-cs"/>
              </a:rPr>
              <a:t>Scenario Analysis (Module 5)</a:t>
            </a:r>
          </a:p>
          <a:p>
            <a:pPr marL="184204" indent="-184204"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4204" indent="-184204" eaLnBrk="1" fontAlgn="auto" hangingPunct="1">
              <a:spcBef>
                <a:spcPts val="0"/>
              </a:spcBef>
              <a:spcAft>
                <a:spcPts val="0"/>
              </a:spcAft>
              <a:buFont typeface="Arial"/>
              <a:buChar char="•"/>
              <a:defRPr/>
            </a:pPr>
            <a:r>
              <a:rPr lang="en-US" dirty="0" smtClean="0">
                <a:solidFill>
                  <a:srgbClr val="000000"/>
                </a:solidFill>
                <a:ea typeface="+mn-ea"/>
                <a:cs typeface="+mn-cs"/>
              </a:rPr>
              <a:t>Instruct participants to get into groups of three.</a:t>
            </a:r>
          </a:p>
          <a:p>
            <a:pPr marL="184204" indent="-184204" eaLnBrk="1" fontAlgn="auto" hangingPunct="1">
              <a:spcBef>
                <a:spcPts val="0"/>
              </a:spcBef>
              <a:spcAft>
                <a:spcPts val="0"/>
              </a:spcAft>
              <a:buFont typeface="Arial"/>
              <a:buChar char="•"/>
              <a:defRPr/>
            </a:pPr>
            <a:r>
              <a:rPr lang="en-US" dirty="0" smtClean="0">
                <a:solidFill>
                  <a:srgbClr val="000000"/>
                </a:solidFill>
                <a:ea typeface="+mn-ea"/>
                <a:cs typeface="+mn-cs"/>
              </a:rPr>
              <a:t>Review the introduction facts of the scenario they will analyze.</a:t>
            </a:r>
          </a:p>
          <a:p>
            <a:pPr marL="184204" indent="-184204" eaLnBrk="1" fontAlgn="auto" hangingPunct="1">
              <a:spcBef>
                <a:spcPts val="0"/>
              </a:spcBef>
              <a:spcAft>
                <a:spcPts val="0"/>
              </a:spcAft>
              <a:buFont typeface="Arial"/>
              <a:buChar char="•"/>
              <a:defRPr/>
            </a:pPr>
            <a:r>
              <a:rPr lang="en-US" dirty="0" smtClean="0">
                <a:solidFill>
                  <a:srgbClr val="000000"/>
                </a:solidFill>
                <a:ea typeface="+mn-ea"/>
                <a:cs typeface="+mn-cs"/>
              </a:rPr>
              <a:t>Give each group a copy of the next slide.</a:t>
            </a:r>
            <a:endParaRPr lang="en-US" dirty="0">
              <a:solidFill>
                <a:srgbClr val="000000"/>
              </a:solidFill>
              <a:ea typeface="+mn-ea"/>
              <a:cs typeface="+mn-cs"/>
            </a:endParaRPr>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597992-98FD-4E3B-B4B7-9FA3740E7E5A}" type="slidenum">
              <a:rPr lang="en-US" altLang="en-US">
                <a:latin typeface="Calibri" panose="020F0502020204030204" pitchFamily="34" charset="0"/>
              </a:rPr>
              <a:pPr/>
              <a:t>102</a:t>
            </a:fld>
            <a:endParaRPr lang="en-US" altLang="en-US">
              <a:latin typeface="Calibri" panose="020F0502020204030204" pitchFamily="34" charset="0"/>
            </a:endParaRPr>
          </a:p>
        </p:txBody>
      </p:sp>
    </p:spTree>
    <p:extLst>
      <p:ext uri="{BB962C8B-B14F-4D97-AF65-F5344CB8AC3E}">
        <p14:creationId xmlns:p14="http://schemas.microsoft.com/office/powerpoint/2010/main" val="32045451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Scenario Analysis (Module 5)</a:t>
            </a:r>
          </a:p>
          <a:p>
            <a:pPr defTabSz="998538"/>
            <a:endParaRPr lang="en-US" altLang="en-US" smtClean="0">
              <a:solidFill>
                <a:srgbClr val="000000"/>
              </a:solidFill>
            </a:endParaRPr>
          </a:p>
          <a:p>
            <a:pPr defTabSz="998538">
              <a:buFontTx/>
              <a:buChar char="•"/>
            </a:pPr>
            <a:r>
              <a:rPr lang="en-US" altLang="en-US" b="1" smtClean="0">
                <a:solidFill>
                  <a:srgbClr val="000000"/>
                </a:solidFill>
              </a:rPr>
              <a:t>Make copies of this slide and distribute.</a:t>
            </a:r>
          </a:p>
          <a:p>
            <a:pPr defTabSz="998538">
              <a:buFontTx/>
              <a:buChar char="•"/>
            </a:pPr>
            <a:endParaRPr lang="en-US" altLang="en-US" smtClean="0">
              <a:solidFill>
                <a:srgbClr val="000000"/>
              </a:solidFill>
            </a:endParaRPr>
          </a:p>
          <a:p>
            <a:pPr defTabSz="998538"/>
            <a:r>
              <a:rPr lang="en-US" altLang="en-US" b="1" smtClean="0">
                <a:solidFill>
                  <a:srgbClr val="000000"/>
                </a:solidFill>
              </a:rPr>
              <a:t>Additional information on the scenario</a:t>
            </a:r>
            <a:endParaRPr lang="en-US" altLang="en-US" smtClean="0">
              <a:solidFill>
                <a:srgbClr val="000000"/>
              </a:solidFill>
            </a:endParaRPr>
          </a:p>
          <a:p>
            <a:pPr defTabSz="998538">
              <a:buFontTx/>
              <a:buChar char="•"/>
            </a:pPr>
            <a:r>
              <a:rPr lang="en-US" altLang="en-US" smtClean="0"/>
              <a:t>Rafael earns $14.65/hour and works 40 hours per week; he is paid every other week.  (His net pay was calculated using an online calculator from ADP based on Oklahoma state tax laws. He is head of household, claims 3 federal exemptions, and has no voluntary deductions. The number was rounded up to $990.)</a:t>
            </a:r>
          </a:p>
          <a:p>
            <a:pPr defTabSz="998538">
              <a:buFontTx/>
              <a:buChar char="•"/>
            </a:pPr>
            <a:r>
              <a:rPr lang="en-US" altLang="en-US" smtClean="0"/>
              <a:t>Credit card payment reflects minimum payment; personal loan is to grandmother (owes $2,000). </a:t>
            </a:r>
          </a:p>
          <a:p>
            <a:pPr defTabSz="998538">
              <a:buFontTx/>
              <a:buChar char="•"/>
            </a:pPr>
            <a:r>
              <a:rPr lang="en-US" altLang="en-US" smtClean="0"/>
              <a:t>Rent includes utilities--electricity, gas, water, sewer, garbage pickup. </a:t>
            </a:r>
          </a:p>
          <a:p>
            <a:pPr defTabSz="998538">
              <a:buFontTx/>
              <a:buChar char="•"/>
            </a:pPr>
            <a:r>
              <a:rPr lang="en-US" altLang="en-US" smtClean="0"/>
              <a:t>Part-time childcare is provided by family member at a big discount ($10/day to cover expenses for 7 days a week). This expense increases during the summer months when the kids are not in school (from $10/day to $25/day). However, during May, June, July, and August, the income from landscaping (his part-time job) doubles.</a:t>
            </a:r>
            <a:endParaRPr lang="en-US" altLang="en-US" smtClean="0">
              <a:solidFill>
                <a:srgbClr val="000000"/>
              </a:solidFill>
            </a:endParaRP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8D75C92-FCA2-4A53-ACA9-6B15CBC80BB2}" type="slidenum">
              <a:rPr lang="en-US" altLang="en-US">
                <a:latin typeface="Calibri" panose="020F0502020204030204" pitchFamily="34" charset="0"/>
              </a:rPr>
              <a:pPr/>
              <a:t>103</a:t>
            </a:fld>
            <a:endParaRPr lang="en-US" altLang="en-US">
              <a:latin typeface="Calibri" panose="020F0502020204030204" pitchFamily="34" charset="0"/>
            </a:endParaRPr>
          </a:p>
        </p:txBody>
      </p:sp>
    </p:spTree>
    <p:extLst>
      <p:ext uri="{BB962C8B-B14F-4D97-AF65-F5344CB8AC3E}">
        <p14:creationId xmlns:p14="http://schemas.microsoft.com/office/powerpoint/2010/main" val="41319078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Scenario Analysis (Module 5)</a:t>
            </a:r>
          </a:p>
          <a:p>
            <a:pPr defTabSz="998538">
              <a:buFontTx/>
              <a:buChar char="•"/>
            </a:pPr>
            <a:endParaRPr lang="en-US" altLang="en-US" smtClean="0">
              <a:solidFill>
                <a:srgbClr val="000000"/>
              </a:solidFill>
            </a:endParaRPr>
          </a:p>
          <a:p>
            <a:pPr defTabSz="998538">
              <a:buFontTx/>
              <a:buChar char="•"/>
            </a:pPr>
            <a:r>
              <a:rPr lang="en-US" altLang="en-US" smtClean="0">
                <a:solidFill>
                  <a:srgbClr val="000000"/>
                </a:solidFill>
              </a:rPr>
              <a:t>Instruct participants to analyze the cash flow and answer the first three questions above.</a:t>
            </a:r>
          </a:p>
          <a:p>
            <a:pPr defTabSz="998538">
              <a:buFontTx/>
              <a:buChar char="•"/>
            </a:pPr>
            <a:r>
              <a:rPr lang="en-US" altLang="en-US" smtClean="0">
                <a:solidFill>
                  <a:srgbClr val="000000"/>
                </a:solidFill>
              </a:rPr>
              <a:t>After 5 minutes, reveal the fourth question and instruct them to answer this within their groups.</a:t>
            </a:r>
          </a:p>
          <a:p>
            <a:pPr defTabSz="998538">
              <a:buFontTx/>
              <a:buChar char="•"/>
            </a:pPr>
            <a:r>
              <a:rPr lang="en-US" altLang="en-US" smtClean="0">
                <a:solidFill>
                  <a:srgbClr val="000000"/>
                </a:solidFill>
              </a:rPr>
              <a:t>Process as a large group.</a:t>
            </a:r>
          </a:p>
          <a:p>
            <a:pPr marL="1133475" lvl="2" indent="-177800" defTabSz="998538">
              <a:buFontTx/>
              <a:buChar char="•"/>
            </a:pPr>
            <a:r>
              <a:rPr lang="en-US" altLang="en-US" b="1" smtClean="0">
                <a:solidFill>
                  <a:srgbClr val="000000"/>
                </a:solidFill>
              </a:rPr>
              <a:t>When does Rafael run out of money? </a:t>
            </a:r>
            <a:r>
              <a:rPr lang="en-US" altLang="en-US" smtClean="0">
                <a:solidFill>
                  <a:srgbClr val="000000"/>
                </a:solidFill>
              </a:rPr>
              <a:t>Answer: At the end of the first week.</a:t>
            </a:r>
          </a:p>
          <a:p>
            <a:pPr marL="1133475" lvl="2" indent="-177800" defTabSz="998538"/>
            <a:endParaRPr lang="en-US" altLang="en-US" smtClean="0">
              <a:solidFill>
                <a:srgbClr val="000000"/>
              </a:solidFill>
            </a:endParaRPr>
          </a:p>
          <a:p>
            <a:pPr marL="1133475" lvl="2" indent="-177800" defTabSz="998538">
              <a:buFontTx/>
              <a:buChar char="•"/>
            </a:pPr>
            <a:r>
              <a:rPr lang="en-US" altLang="en-US" b="1" smtClean="0">
                <a:solidFill>
                  <a:srgbClr val="000000"/>
                </a:solidFill>
              </a:rPr>
              <a:t>What can he do (or try to do) to better match the timing of his income and his expenses?</a:t>
            </a:r>
          </a:p>
          <a:p>
            <a:pPr marL="1431925" lvl="3" defTabSz="998538"/>
            <a:r>
              <a:rPr lang="en-US" altLang="en-US" b="1" smtClean="0">
                <a:solidFill>
                  <a:srgbClr val="000000"/>
                </a:solidFill>
              </a:rPr>
              <a:t>Develop a prioritized list.</a:t>
            </a:r>
          </a:p>
          <a:p>
            <a:pPr marL="1431925" lvl="3" defTabSz="998538"/>
            <a:r>
              <a:rPr lang="en-US" altLang="en-US" smtClean="0">
                <a:solidFill>
                  <a:srgbClr val="000000"/>
                </a:solidFill>
              </a:rPr>
              <a:t>Possible Answers: </a:t>
            </a:r>
          </a:p>
          <a:p>
            <a:pPr marL="1431925" lvl="3" defTabSz="998538"/>
            <a:r>
              <a:rPr lang="en-US" altLang="en-US" smtClean="0">
                <a:solidFill>
                  <a:srgbClr val="000000"/>
                </a:solidFill>
              </a:rPr>
              <a:t>See if landlord will accept rent payment the second week instead of the first.</a:t>
            </a:r>
          </a:p>
          <a:p>
            <a:pPr marL="1431925" lvl="3" defTabSz="998538"/>
            <a:r>
              <a:rPr lang="en-US" altLang="en-US" smtClean="0">
                <a:solidFill>
                  <a:srgbClr val="000000"/>
                </a:solidFill>
              </a:rPr>
              <a:t>See if the landlord will take half of the payment the first week of the month and half the third week of the month.</a:t>
            </a:r>
          </a:p>
          <a:p>
            <a:pPr marL="1431925" lvl="3" defTabSz="998538"/>
            <a:r>
              <a:rPr lang="en-US" altLang="en-US" smtClean="0">
                <a:solidFill>
                  <a:srgbClr val="000000"/>
                </a:solidFill>
              </a:rPr>
              <a:t>See if student loan payment can be moved to final week of the month. Explore other payment plans depending on type of loan such as IBR.</a:t>
            </a:r>
          </a:p>
          <a:p>
            <a:pPr marL="1431925" lvl="3" defTabSz="998538"/>
            <a:r>
              <a:rPr lang="en-US" altLang="en-US" smtClean="0">
                <a:solidFill>
                  <a:srgbClr val="000000"/>
                </a:solidFill>
              </a:rPr>
              <a:t>See if auto loan payment can be moved.</a:t>
            </a:r>
          </a:p>
          <a:p>
            <a:pPr marL="1431925" lvl="3" defTabSz="998538"/>
            <a:endParaRPr lang="en-US" altLang="en-US" smtClean="0">
              <a:solidFill>
                <a:srgbClr val="000000"/>
              </a:solidFill>
            </a:endParaRPr>
          </a:p>
          <a:p>
            <a:pPr marL="1133475" lvl="2" indent="-177800" defTabSz="998538">
              <a:buFontTx/>
              <a:buChar char="•"/>
            </a:pPr>
            <a:r>
              <a:rPr lang="en-US" altLang="en-US" b="1" smtClean="0">
                <a:solidFill>
                  <a:srgbClr val="000000"/>
                </a:solidFill>
              </a:rPr>
              <a:t>How does the SNAP benefit factor into the cash flow? </a:t>
            </a:r>
            <a:r>
              <a:rPr lang="en-US" altLang="en-US" smtClean="0">
                <a:solidFill>
                  <a:srgbClr val="000000"/>
                </a:solidFill>
              </a:rPr>
              <a:t>Answer: SNAP is important because it covers food; However, it makes it look like he has more cash during the first week than he actually does because SNAP can only be used for food.</a:t>
            </a:r>
          </a:p>
          <a:p>
            <a:pPr marL="1133475" lvl="2" indent="-177800" defTabSz="998538"/>
            <a:endParaRPr lang="en-US" altLang="en-US" smtClean="0">
              <a:solidFill>
                <a:srgbClr val="000000"/>
              </a:solidFill>
            </a:endParaRPr>
          </a:p>
          <a:p>
            <a:pPr marL="1133475" lvl="2" indent="-177800" defTabSz="998538">
              <a:buFontTx/>
              <a:buChar char="•"/>
            </a:pPr>
            <a:r>
              <a:rPr lang="en-US" altLang="en-US" b="1" smtClean="0">
                <a:solidFill>
                  <a:srgbClr val="000000"/>
                </a:solidFill>
              </a:rPr>
              <a:t>The next month is not included in the example. What will Rafael’s situation be at the beginning of next month? How much cash will he have? What bills will he have? What should he do now to prepare for the following month? </a:t>
            </a:r>
            <a:r>
              <a:rPr lang="en-US" altLang="en-US" smtClean="0">
                <a:solidFill>
                  <a:srgbClr val="000000"/>
                </a:solidFill>
              </a:rPr>
              <a:t>Possible answers: His situation will be the same next month. He needs to get more income. First, he should make sure he is getting all of the benefits he and his family qualify for. Once this is done, he needs to consider getting more income from another part-time job.</a:t>
            </a:r>
          </a:p>
          <a:p>
            <a:pPr marL="1133475" lvl="2" indent="-177800" defTabSz="998538">
              <a:buFontTx/>
              <a:buChar char="•"/>
            </a:pPr>
            <a:endParaRPr lang="en-US" altLang="en-US" b="1" i="1" smtClean="0">
              <a:solidFill>
                <a:srgbClr val="000000"/>
              </a:solidFill>
            </a:endParaRPr>
          </a:p>
          <a:p>
            <a:pPr defTabSz="998538"/>
            <a:r>
              <a:rPr lang="en-US" altLang="en-US" b="1" i="1" smtClean="0">
                <a:solidFill>
                  <a:srgbClr val="000000"/>
                </a:solidFill>
              </a:rPr>
              <a:t>ASK: Would a regular monthly budget highlight the shortfalls in cash?</a:t>
            </a:r>
          </a:p>
          <a:p>
            <a:pPr defTabSz="998538"/>
            <a:endParaRPr lang="en-US" altLang="en-US" b="1" i="1" smtClean="0">
              <a:solidFill>
                <a:srgbClr val="000000"/>
              </a:solidFill>
            </a:endParaRPr>
          </a:p>
          <a:p>
            <a:pPr marL="1133475" lvl="2" indent="-177800" defTabSz="998538">
              <a:buFontTx/>
              <a:buChar char="•"/>
            </a:pPr>
            <a:r>
              <a:rPr lang="en-US" altLang="en-US" smtClean="0">
                <a:solidFill>
                  <a:srgbClr val="000000"/>
                </a:solidFill>
              </a:rPr>
              <a:t>Answer: No</a:t>
            </a:r>
          </a:p>
          <a:p>
            <a:pPr marL="1133475" lvl="2" indent="-177800" defTabSz="998538">
              <a:buFontTx/>
              <a:buChar char="•"/>
            </a:pPr>
            <a:r>
              <a:rPr lang="en-US" altLang="en-US" smtClean="0">
                <a:solidFill>
                  <a:srgbClr val="000000"/>
                </a:solidFill>
              </a:rPr>
              <a:t>Reason: Total income and benefits not including the starting cash balance is $3,272 for the month.. Total expenses for the month $3167.22. While the budget is tight, a typical static monthly budget would show that everything is covered with a surplus of $104.78. This is the problem with a regular, static monthly budget.</a:t>
            </a:r>
          </a:p>
          <a:p>
            <a:pPr defTabSz="998538">
              <a:buFontTx/>
              <a:buChar char="•"/>
            </a:pPr>
            <a:endParaRPr lang="en-US" altLang="en-US" smtClean="0">
              <a:solidFill>
                <a:srgbClr val="000000"/>
              </a:solidFill>
            </a:endParaRPr>
          </a:p>
          <a:p>
            <a:pPr defTabSz="998538">
              <a:buFontTx/>
              <a:buChar char="•"/>
            </a:pPr>
            <a:r>
              <a:rPr lang="en-US" altLang="en-US" smtClean="0">
                <a:solidFill>
                  <a:srgbClr val="000000"/>
                </a:solidFill>
              </a:rPr>
              <a:t>Be sure to ask participants:</a:t>
            </a:r>
          </a:p>
          <a:p>
            <a:pPr marL="1133475" lvl="2" indent="-177800" defTabSz="998538">
              <a:buFontTx/>
              <a:buChar char="•"/>
            </a:pPr>
            <a:r>
              <a:rPr lang="en-US" altLang="en-US" b="1" i="1" smtClean="0">
                <a:solidFill>
                  <a:srgbClr val="000000"/>
                </a:solidFill>
              </a:rPr>
              <a:t>What do you think about this approach to budgeting versus the traditional approach? Be sure to discuss the week-by-week nature of this tool rather than the overall monthly approach presented by most financial educators.</a:t>
            </a:r>
          </a:p>
          <a:p>
            <a:pPr marL="1133475" lvl="2" indent="-177800" defTabSz="998538">
              <a:buFontTx/>
              <a:buChar char="•"/>
            </a:pPr>
            <a:r>
              <a:rPr lang="en-US" altLang="en-US" b="1" i="1" smtClean="0">
                <a:solidFill>
                  <a:srgbClr val="000000"/>
                </a:solidFill>
              </a:rPr>
              <a:t>What do you think are the potential benefits of using this approach with people? For yourself?</a:t>
            </a:r>
          </a:p>
          <a:p>
            <a:pPr marL="1133475" lvl="2" indent="-177800" defTabSz="998538">
              <a:buFontTx/>
              <a:buChar char="•"/>
            </a:pPr>
            <a:r>
              <a:rPr lang="en-US" altLang="en-US" b="1" i="1" smtClean="0">
                <a:solidFill>
                  <a:srgbClr val="000000"/>
                </a:solidFill>
              </a:rPr>
              <a:t>How did your opinion of this approach change after the case study?</a:t>
            </a:r>
          </a:p>
          <a:p>
            <a:pPr marL="1133475" lvl="2" indent="-177800" defTabSz="998538">
              <a:buFontTx/>
              <a:buChar char="•"/>
            </a:pPr>
            <a:r>
              <a:rPr lang="en-US" altLang="en-US" b="1" i="1" smtClean="0">
                <a:solidFill>
                  <a:srgbClr val="000000"/>
                </a:solidFill>
              </a:rPr>
              <a:t>What additional information do you need to feel comfortable with this approach to budgeting?</a:t>
            </a:r>
          </a:p>
          <a:p>
            <a:pPr marL="479425" lvl="1" defTabSz="998538"/>
            <a:endParaRPr lang="en-US" altLang="en-US" b="1" i="1" smtClean="0">
              <a:solidFill>
                <a:srgbClr val="000000"/>
              </a:solidFill>
            </a:endParaRPr>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B896C16-17AA-4ABE-98BE-CC01524CB323}" type="slidenum">
              <a:rPr lang="en-US" altLang="en-US">
                <a:latin typeface="Calibri" panose="020F0502020204030204" pitchFamily="34" charset="0"/>
              </a:rPr>
              <a:pPr/>
              <a:t>104</a:t>
            </a:fld>
            <a:endParaRPr lang="en-US" altLang="en-US">
              <a:latin typeface="Calibri" panose="020F0502020204030204" pitchFamily="34" charset="0"/>
            </a:endParaRPr>
          </a:p>
        </p:txBody>
      </p:sp>
    </p:spTree>
    <p:extLst>
      <p:ext uri="{BB962C8B-B14F-4D97-AF65-F5344CB8AC3E}">
        <p14:creationId xmlns:p14="http://schemas.microsoft.com/office/powerpoint/2010/main" val="30437914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altLang="en-US" b="1" u="sng" dirty="0" smtClean="0">
                <a:solidFill>
                  <a:srgbClr val="000000"/>
                </a:solidFill>
                <a:cs typeface="+mn-cs"/>
              </a:rPr>
              <a:t>ACTIVITY #11: </a:t>
            </a:r>
            <a:r>
              <a:rPr lang="en-US" altLang="en-US" b="1" i="1" u="sng" dirty="0" smtClean="0">
                <a:solidFill>
                  <a:srgbClr val="000000"/>
                </a:solidFill>
                <a:cs typeface="+mn-cs"/>
              </a:rPr>
              <a:t>Getting through the Month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dirty="0" smtClean="0">
              <a:solidFill>
                <a:srgbClr val="000000"/>
              </a:solidFill>
              <a:cs typeface="+mn-cs"/>
            </a:endParaRPr>
          </a:p>
          <a:p>
            <a:pPr defTabSz="998538">
              <a:defRPr/>
            </a:pPr>
            <a:r>
              <a:rPr lang="en-US" altLang="en-US" b="1" dirty="0" smtClean="0">
                <a:solidFill>
                  <a:srgbClr val="000000"/>
                </a:solidFill>
                <a:cs typeface="+mn-cs"/>
              </a:rPr>
              <a:t>Presentation (Module 5)</a:t>
            </a:r>
          </a:p>
          <a:p>
            <a:pPr defTabSz="998538">
              <a:defRPr/>
            </a:pPr>
            <a:endParaRPr lang="en-US" altLang="en-US"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Share excerpt of Tool 1 (page 171). </a:t>
            </a:r>
          </a:p>
          <a:p>
            <a:pPr marL="171450" indent="-171450" defTabSz="998538">
              <a:buFont typeface="Arial" panose="020B0604020202020204" pitchFamily="34" charset="0"/>
              <a:buChar char="•"/>
              <a:defRPr/>
            </a:pPr>
            <a:r>
              <a:rPr lang="en-US" altLang="en-US" dirty="0" smtClean="0">
                <a:solidFill>
                  <a:srgbClr val="000000"/>
                </a:solidFill>
                <a:cs typeface="+mn-cs"/>
              </a:rPr>
              <a:t>Summarize steps for making a cash flow budget.</a:t>
            </a:r>
          </a:p>
          <a:p>
            <a:pPr defTabSz="998538">
              <a:buFontTx/>
              <a:buChar char="•"/>
              <a:defRPr/>
            </a:pPr>
            <a:endParaRPr lang="en-US" altLang="en-US" dirty="0" smtClean="0">
              <a:solidFill>
                <a:srgbClr val="000000"/>
              </a:solidFill>
              <a:cs typeface="+mn-cs"/>
            </a:endParaRPr>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7F4215C-63EA-4C67-AE37-4D28642E8CBE}" type="slidenum">
              <a:rPr lang="en-US" altLang="en-US">
                <a:latin typeface="Calibri" panose="020F0502020204030204" pitchFamily="34" charset="0"/>
              </a:rPr>
              <a:pPr/>
              <a:t>105</a:t>
            </a:fld>
            <a:endParaRPr lang="en-US" altLang="en-US">
              <a:latin typeface="Calibri" panose="020F0502020204030204" pitchFamily="34" charset="0"/>
            </a:endParaRPr>
          </a:p>
        </p:txBody>
      </p:sp>
    </p:spTree>
    <p:extLst>
      <p:ext uri="{BB962C8B-B14F-4D97-AF65-F5344CB8AC3E}">
        <p14:creationId xmlns:p14="http://schemas.microsoft.com/office/powerpoint/2010/main" val="33033162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Presentation (Module 5)</a:t>
            </a:r>
          </a:p>
          <a:p>
            <a:pPr defTabSz="998538"/>
            <a:endParaRPr lang="en-US" altLang="en-US" smtClean="0">
              <a:solidFill>
                <a:srgbClr val="000000"/>
              </a:solidFill>
            </a:endParaRPr>
          </a:p>
          <a:p>
            <a:pPr defTabSz="998538">
              <a:buFontTx/>
              <a:buChar char="•"/>
            </a:pPr>
            <a:r>
              <a:rPr lang="en-US" altLang="en-US" smtClean="0">
                <a:solidFill>
                  <a:srgbClr val="000000"/>
                </a:solidFill>
              </a:rPr>
              <a:t>Orient participants to the other format included for cash flow—</a:t>
            </a:r>
            <a:r>
              <a:rPr lang="en-US" altLang="en-US" b="1" smtClean="0">
                <a:solidFill>
                  <a:srgbClr val="000000"/>
                </a:solidFill>
              </a:rPr>
              <a:t>Tool 2: Cash Flow Calendar (page 181). </a:t>
            </a:r>
          </a:p>
          <a:p>
            <a:pPr defTabSz="998538">
              <a:buFontTx/>
              <a:buChar char="•"/>
            </a:pPr>
            <a:r>
              <a:rPr lang="en-US" altLang="en-US" smtClean="0">
                <a:solidFill>
                  <a:srgbClr val="000000"/>
                </a:solidFill>
              </a:rPr>
              <a:t>Discuss the pros and cons of this format with participants.</a:t>
            </a:r>
          </a:p>
          <a:p>
            <a:pPr defTabSz="998538">
              <a:buFontTx/>
              <a:buChar char="•"/>
            </a:pPr>
            <a:r>
              <a:rPr lang="en-US" altLang="en-US" smtClean="0">
                <a:solidFill>
                  <a:srgbClr val="000000"/>
                </a:solidFill>
              </a:rPr>
              <a:t>Explain that they should feel free to introduce the one they think will work best for each person they work with.</a:t>
            </a:r>
          </a:p>
          <a:p>
            <a:pPr defTabSz="998538">
              <a:buFontTx/>
              <a:buChar char="•"/>
            </a:pPr>
            <a:r>
              <a:rPr lang="en-US" altLang="en-US" smtClean="0">
                <a:solidFill>
                  <a:srgbClr val="000000"/>
                </a:solidFill>
              </a:rPr>
              <a:t>Encourage participants to use these tools in their own households for a month or two to increase their familiarity with their use.</a:t>
            </a:r>
            <a:endParaRPr lang="en-US" altLang="en-US" i="1" smtClean="0">
              <a:solidFill>
                <a:srgbClr val="000000"/>
              </a:solidFill>
            </a:endParaRPr>
          </a:p>
          <a:p>
            <a:pPr defTabSz="998538">
              <a:buFontTx/>
              <a:buChar char="•"/>
            </a:pPr>
            <a:endParaRPr lang="en-US" altLang="en-US" smtClean="0">
              <a:solidFill>
                <a:srgbClr val="000000"/>
              </a:solidFill>
            </a:endParaRP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C07CD62-BB4C-429D-8118-E9B7E2EB87A5}" type="slidenum">
              <a:rPr lang="en-US" altLang="en-US">
                <a:latin typeface="Calibri" panose="020F0502020204030204" pitchFamily="34" charset="0"/>
              </a:rPr>
              <a:pPr/>
              <a:t>106</a:t>
            </a:fld>
            <a:endParaRPr lang="en-US" altLang="en-US">
              <a:latin typeface="Calibri" panose="020F0502020204030204" pitchFamily="34" charset="0"/>
            </a:endParaRPr>
          </a:p>
        </p:txBody>
      </p:sp>
    </p:spTree>
    <p:extLst>
      <p:ext uri="{BB962C8B-B14F-4D97-AF65-F5344CB8AC3E}">
        <p14:creationId xmlns:p14="http://schemas.microsoft.com/office/powerpoint/2010/main" val="10737105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altLang="en-US" b="1" u="sng" dirty="0" smtClean="0">
                <a:solidFill>
                  <a:srgbClr val="000000"/>
                </a:solidFill>
                <a:cs typeface="+mn-cs"/>
              </a:rPr>
              <a:t>ACTIVITY #11: </a:t>
            </a:r>
            <a:r>
              <a:rPr lang="en-US" altLang="en-US" b="1" i="1" u="sng" dirty="0" smtClean="0">
                <a:solidFill>
                  <a:srgbClr val="000000"/>
                </a:solidFill>
                <a:cs typeface="+mn-cs"/>
              </a:rPr>
              <a:t>Getting through the Month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Presentation and Small Group Exercise (Module 5)</a:t>
            </a:r>
          </a:p>
          <a:p>
            <a:pPr defTabSz="998538">
              <a:defRPr/>
            </a:pPr>
            <a:endParaRPr lang="en-US" altLang="en-US" dirty="0" smtClean="0">
              <a:solidFill>
                <a:srgbClr val="000000"/>
              </a:solidFill>
              <a:cs typeface="+mn-cs"/>
            </a:endParaRPr>
          </a:p>
          <a:p>
            <a:pPr marL="171450" indent="-171450" defTabSz="998538">
              <a:spcBef>
                <a:spcPts val="0"/>
              </a:spcBef>
              <a:buFont typeface="Arial" panose="020B0604020202020204" pitchFamily="34" charset="0"/>
              <a:buChar char="•"/>
              <a:defRPr/>
            </a:pPr>
            <a:r>
              <a:rPr lang="en-US" altLang="en-US" dirty="0" smtClean="0">
                <a:solidFill>
                  <a:srgbClr val="000000"/>
                </a:solidFill>
                <a:cs typeface="+mn-cs"/>
              </a:rPr>
              <a:t>Explain that there are basically three overall strategies to improving cash flow:</a:t>
            </a:r>
            <a:endParaRPr lang="en-US" altLang="en-US" b="1" i="1" dirty="0" smtClean="0">
              <a:solidFill>
                <a:srgbClr val="000000"/>
              </a:solidFill>
              <a:cs typeface="+mn-cs"/>
            </a:endParaRPr>
          </a:p>
          <a:p>
            <a:pPr marL="962025" lvl="3" indent="-493713" defTabSz="998538">
              <a:spcBef>
                <a:spcPts val="0"/>
              </a:spcBef>
              <a:buFont typeface="Calibri" panose="020F0502020204030204" pitchFamily="34" charset="0"/>
              <a:buAutoNum type="arabicPeriod"/>
              <a:defRPr/>
            </a:pPr>
            <a:r>
              <a:rPr lang="en-US" altLang="en-US" dirty="0" smtClean="0">
                <a:solidFill>
                  <a:srgbClr val="000000"/>
                </a:solidFill>
                <a:cs typeface="+mn-cs"/>
              </a:rPr>
              <a:t>Increase sources of cash, income, or other financial resources, including accessing public benefits and applying for tax credits.</a:t>
            </a:r>
          </a:p>
          <a:p>
            <a:pPr marL="962025" lvl="3" indent="-493713" defTabSz="998538">
              <a:spcBef>
                <a:spcPts val="0"/>
              </a:spcBef>
              <a:buFont typeface="Calibri" panose="020F0502020204030204" pitchFamily="34" charset="0"/>
              <a:buAutoNum type="arabicPeriod"/>
              <a:defRPr/>
            </a:pPr>
            <a:r>
              <a:rPr lang="en-US" altLang="en-US" dirty="0" smtClean="0">
                <a:solidFill>
                  <a:srgbClr val="000000"/>
                </a:solidFill>
                <a:cs typeface="+mn-cs"/>
              </a:rPr>
              <a:t>Decrease spending or uses of cash and other financial resources.</a:t>
            </a:r>
          </a:p>
          <a:p>
            <a:pPr marL="962025" lvl="3" indent="-493713" defTabSz="998538">
              <a:spcBef>
                <a:spcPts val="0"/>
              </a:spcBef>
              <a:buFont typeface="Calibri" panose="020F0502020204030204" pitchFamily="34" charset="0"/>
              <a:buAutoNum type="arabicPeriod"/>
              <a:defRPr/>
            </a:pPr>
            <a:r>
              <a:rPr lang="en-US" altLang="en-US" dirty="0" smtClean="0">
                <a:solidFill>
                  <a:srgbClr val="000000"/>
                </a:solidFill>
                <a:cs typeface="+mn-cs"/>
              </a:rPr>
              <a:t>Match timing of sources and uses of income where possible.</a:t>
            </a:r>
          </a:p>
          <a:p>
            <a:pPr marL="936625" lvl="2" indent="-936625" defTabSz="998538">
              <a:spcBef>
                <a:spcPts val="0"/>
              </a:spcBef>
              <a:defRPr/>
            </a:pPr>
            <a:endParaRPr lang="en-US" altLang="en-US" dirty="0" smtClean="0">
              <a:solidFill>
                <a:srgbClr val="000000"/>
              </a:solidFill>
              <a:cs typeface="+mn-cs"/>
            </a:endParaRP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Instruct small groups to brainstorm specific ways to smooth out cash flow. Encourage them to think about ways to increase income, decrease spending, and match timing.</a:t>
            </a: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Encourage the group to select one person to write the ideas on a piece of paper.</a:t>
            </a: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Give teams 3 minutes to brainstorm.</a:t>
            </a: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Have them report out cumulatively soliciting ideas using round robin format (one idea per team until all teams have contributed, then repeat until ideas are exhausted).</a:t>
            </a: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Write their ideas on flip charts organizing them by category.</a:t>
            </a:r>
          </a:p>
          <a:p>
            <a:pPr marL="171450" lvl="2" indent="-171450" defTabSz="998538">
              <a:spcBef>
                <a:spcPts val="0"/>
              </a:spcBef>
              <a:buFont typeface="Arial" panose="020B0604020202020204" pitchFamily="34" charset="0"/>
              <a:buChar char="•"/>
              <a:defRPr/>
            </a:pPr>
            <a:r>
              <a:rPr lang="en-US" altLang="en-US" dirty="0" smtClean="0">
                <a:solidFill>
                  <a:srgbClr val="000000"/>
                </a:solidFill>
                <a:cs typeface="+mn-cs"/>
              </a:rPr>
              <a:t>Following exercise, instruct participants to review Tool 3 (page 185). Encourage them to add ideas from the activity not included in the tool.</a:t>
            </a:r>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6320037-83A7-41C2-BA86-06FE3E196FF7}" type="slidenum">
              <a:rPr lang="en-US" altLang="en-US">
                <a:latin typeface="Calibri" panose="020F0502020204030204" pitchFamily="34" charset="0"/>
              </a:rPr>
              <a:pPr/>
              <a:t>107</a:t>
            </a:fld>
            <a:endParaRPr lang="en-US" altLang="en-US">
              <a:latin typeface="Calibri" panose="020F0502020204030204" pitchFamily="34" charset="0"/>
            </a:endParaRPr>
          </a:p>
        </p:txBody>
      </p:sp>
    </p:spTree>
    <p:extLst>
      <p:ext uri="{BB962C8B-B14F-4D97-AF65-F5344CB8AC3E}">
        <p14:creationId xmlns:p14="http://schemas.microsoft.com/office/powerpoint/2010/main" val="32101152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b="1" u="sng" dirty="0">
                <a:solidFill>
                  <a:srgbClr val="000000"/>
                </a:solidFill>
                <a:ea typeface="MS PGothic" charset="0"/>
              </a:rPr>
              <a:t>ACTIVITY #11: </a:t>
            </a:r>
            <a:r>
              <a:rPr lang="en-US" b="1" i="1" u="sng" dirty="0">
                <a:solidFill>
                  <a:srgbClr val="000000"/>
                </a:solidFill>
                <a:ea typeface="MS PGothic" charset="0"/>
              </a:rPr>
              <a:t>Getting through the Month </a:t>
            </a:r>
            <a:r>
              <a:rPr lang="en-US" b="1" u="sng" dirty="0">
                <a:solidFill>
                  <a:srgbClr val="000000"/>
                </a:solidFill>
                <a:ea typeface="MS PGothic" charset="0"/>
              </a:rPr>
              <a:t>CONTINUED</a:t>
            </a:r>
            <a:endParaRPr lang="en-US" b="1" i="1" u="sng" dirty="0">
              <a:solidFill>
                <a:srgbClr val="000000"/>
              </a:solidFill>
              <a:ea typeface="MS PGothic" charset="0"/>
            </a:endParaRPr>
          </a:p>
          <a:p>
            <a:pPr defTabSz="998538">
              <a:defRPr/>
            </a:pPr>
            <a:endParaRPr lang="en-US" b="1" dirty="0">
              <a:solidFill>
                <a:srgbClr val="000000"/>
              </a:solidFill>
              <a:ea typeface="MS PGothic" charset="0"/>
            </a:endParaRPr>
          </a:p>
          <a:p>
            <a:pPr defTabSz="998538">
              <a:defRPr/>
            </a:pPr>
            <a:r>
              <a:rPr lang="en-US" b="1" dirty="0">
                <a:solidFill>
                  <a:srgbClr val="000000"/>
                </a:solidFill>
                <a:ea typeface="MS PGothic" charset="0"/>
              </a:rPr>
              <a:t>Presentation (Module 5)</a:t>
            </a:r>
          </a:p>
          <a:p>
            <a:pPr defTabSz="998538">
              <a:defRPr/>
            </a:pPr>
            <a:endParaRPr lang="en-US" dirty="0">
              <a:solidFill>
                <a:srgbClr val="000000"/>
              </a:solidFill>
              <a:ea typeface="MS PGothic" charset="0"/>
            </a:endParaRPr>
          </a:p>
          <a:p>
            <a:pPr marL="171450" indent="-171450" defTabSz="998538">
              <a:buFont typeface="Arial"/>
              <a:buChar char="•"/>
              <a:defRPr/>
            </a:pPr>
            <a:r>
              <a:rPr lang="en-US" dirty="0">
                <a:solidFill>
                  <a:srgbClr val="000000"/>
                </a:solidFill>
                <a:ea typeface="MS PGothic" charset="0"/>
              </a:rPr>
              <a:t>Share excerpt of Tool </a:t>
            </a:r>
            <a:r>
              <a:rPr lang="en-US" dirty="0" smtClean="0">
                <a:solidFill>
                  <a:srgbClr val="000000"/>
                </a:solidFill>
                <a:ea typeface="MS PGothic" charset="0"/>
              </a:rPr>
              <a:t>3 (page 185). </a:t>
            </a:r>
            <a:endParaRPr lang="en-US" dirty="0">
              <a:solidFill>
                <a:srgbClr val="000000"/>
              </a:solidFill>
              <a:ea typeface="MS PGothic" charset="0"/>
            </a:endParaRPr>
          </a:p>
          <a:p>
            <a:pPr defTabSz="998538">
              <a:buFontTx/>
              <a:buChar char="•"/>
              <a:defRPr/>
            </a:pPr>
            <a:endParaRPr lang="en-US" dirty="0">
              <a:solidFill>
                <a:srgbClr val="000000"/>
              </a:solidFill>
              <a:ea typeface="MS PGothic" charset="0"/>
            </a:endParaRPr>
          </a:p>
          <a:p>
            <a:pPr defTabSz="998538">
              <a:buFontTx/>
              <a:buChar char="•"/>
              <a:defRPr/>
            </a:pPr>
            <a:endParaRPr lang="en-US" dirty="0">
              <a:solidFill>
                <a:srgbClr val="000000"/>
              </a:solidFill>
              <a:ea typeface="MS PGothic" charset="0"/>
            </a:endParaRPr>
          </a:p>
          <a:p>
            <a:pPr marL="171450" indent="-171450" defTabSz="998538">
              <a:buFont typeface="Arial"/>
              <a:buChar char="•"/>
              <a:defRPr/>
            </a:pPr>
            <a:endParaRPr lang="en-US" dirty="0">
              <a:solidFill>
                <a:srgbClr val="000000"/>
              </a:solidFill>
              <a:ea typeface="MS PGothic" charset="0"/>
            </a:endParaRP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1BB6EF9-D58F-427F-ADBD-62503FEA5A1D}" type="slidenum">
              <a:rPr lang="en-US" altLang="en-US">
                <a:latin typeface="Calibri" panose="020F0502020204030204" pitchFamily="34" charset="0"/>
              </a:rPr>
              <a:pPr/>
              <a:t>108</a:t>
            </a:fld>
            <a:endParaRPr lang="en-US" altLang="en-US">
              <a:latin typeface="Calibri" panose="020F0502020204030204" pitchFamily="34" charset="0"/>
            </a:endParaRPr>
          </a:p>
        </p:txBody>
      </p:sp>
    </p:spTree>
    <p:extLst>
      <p:ext uri="{BB962C8B-B14F-4D97-AF65-F5344CB8AC3E}">
        <p14:creationId xmlns:p14="http://schemas.microsoft.com/office/powerpoint/2010/main" val="29642341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u="sng" smtClean="0">
              <a:solidFill>
                <a:srgbClr val="000000"/>
              </a:solidFill>
            </a:endParaRPr>
          </a:p>
          <a:p>
            <a:pPr defTabSz="998538"/>
            <a:r>
              <a:rPr lang="en-US" altLang="en-US" b="1" smtClean="0">
                <a:solidFill>
                  <a:srgbClr val="000000"/>
                </a:solidFill>
              </a:rPr>
              <a:t>Presentation (Module 5)</a:t>
            </a:r>
          </a:p>
          <a:p>
            <a:pPr defTabSz="998538"/>
            <a:endParaRPr lang="en-US" altLang="en-US" b="1" smtClean="0">
              <a:solidFill>
                <a:srgbClr val="000000"/>
              </a:solidFill>
            </a:endParaRPr>
          </a:p>
          <a:p>
            <a:pPr defTabSz="998538">
              <a:buFontTx/>
              <a:buChar char="•"/>
            </a:pPr>
            <a:r>
              <a:rPr lang="en-US" altLang="en-US" smtClean="0">
                <a:solidFill>
                  <a:srgbClr val="000000"/>
                </a:solidFill>
              </a:rPr>
              <a:t>Summarize process for creating a cash flow as the wrap up for the module.</a:t>
            </a:r>
          </a:p>
          <a:p>
            <a:pPr defTabSz="998538">
              <a:buFontTx/>
              <a:buChar char="•"/>
            </a:pPr>
            <a:endParaRPr lang="en-US" altLang="en-US" smtClean="0">
              <a:solidFill>
                <a:srgbClr val="000000"/>
              </a:solidFill>
            </a:endParaRPr>
          </a:p>
          <a:p>
            <a:pPr defTabSz="998538">
              <a:buFontTx/>
              <a:buChar char="•"/>
            </a:pPr>
            <a:r>
              <a:rPr lang="en-US" altLang="en-US" smtClean="0">
                <a:solidFill>
                  <a:srgbClr val="000000"/>
                </a:solidFill>
              </a:rPr>
              <a:t>Remind participants that</a:t>
            </a:r>
            <a:r>
              <a:rPr lang="en-US" altLang="en-US" smtClean="0">
                <a:latin typeface="Georgia" panose="02040502050405020303" pitchFamily="18" charset="0"/>
              </a:rPr>
              <a:t> a cash flow budget helps someone see and understand how the timing of income and expenses may be causing shortfalls within a month; these shortfalls can be masked in a static monthly budget.</a:t>
            </a:r>
          </a:p>
          <a:p>
            <a:pPr defTabSz="998538">
              <a:buFontTx/>
              <a:buChar char="•"/>
            </a:pPr>
            <a:endParaRPr lang="en-US" altLang="en-US" smtClean="0">
              <a:latin typeface="Georgia" panose="02040502050405020303" pitchFamily="18" charset="0"/>
            </a:endParaRPr>
          </a:p>
          <a:p>
            <a:pPr defTabSz="998538"/>
            <a:r>
              <a:rPr lang="en-US" altLang="en-US" b="1" smtClean="0">
                <a:solidFill>
                  <a:srgbClr val="000000"/>
                </a:solidFill>
              </a:rPr>
              <a:t>Summarize by sharing:</a:t>
            </a:r>
          </a:p>
          <a:p>
            <a:pPr defTabSz="998538">
              <a:buFontTx/>
              <a:buChar char="•"/>
            </a:pPr>
            <a:r>
              <a:rPr lang="en-US" altLang="en-US" smtClean="0">
                <a:solidFill>
                  <a:srgbClr val="000000"/>
                </a:solidFill>
              </a:rPr>
              <a:t>A cash flow budget is a projection of how you will get and use your cash and other financial resources. </a:t>
            </a:r>
          </a:p>
          <a:p>
            <a:pPr defTabSz="998538">
              <a:buFontTx/>
              <a:buChar char="•"/>
            </a:pPr>
            <a:r>
              <a:rPr lang="en-US" altLang="en-US" smtClean="0">
                <a:solidFill>
                  <a:srgbClr val="000000"/>
                </a:solidFill>
              </a:rPr>
              <a:t>A cash flow budget is different from a regular budget, because it includes not only the amount for each budget item, but the timing of your income and expenses. </a:t>
            </a:r>
          </a:p>
          <a:p>
            <a:pPr defTabSz="998538">
              <a:buFontTx/>
              <a:buChar char="•"/>
            </a:pPr>
            <a:r>
              <a:rPr lang="en-US" altLang="en-US" smtClean="0">
                <a:solidFill>
                  <a:srgbClr val="000000"/>
                </a:solidFill>
              </a:rPr>
              <a:t>This is important because people often find themselves flush with cash one week—and splurge on something fun—but come up short the next week for a necessity. </a:t>
            </a:r>
          </a:p>
          <a:p>
            <a:pPr defTabSz="998538">
              <a:buFontTx/>
              <a:buChar char="•"/>
            </a:pPr>
            <a:r>
              <a:rPr lang="en-US" altLang="en-US" smtClean="0">
                <a:solidFill>
                  <a:srgbClr val="000000"/>
                </a:solidFill>
              </a:rPr>
              <a:t>Timing matters. A cash flow budget will help an individual identify where she is falling short within the month. It can help her ensure she has the financial resources on hand to cover the most important expenses—so she doesn’t fall short covering the rent, for example. A cash flow budget can better help an individual target areas where they could consider cutting back. </a:t>
            </a:r>
          </a:p>
          <a:p>
            <a:pPr defTabSz="998538">
              <a:buFontTx/>
              <a:buChar char="•"/>
            </a:pPr>
            <a:r>
              <a:rPr lang="en-US" altLang="en-US" smtClean="0">
                <a:solidFill>
                  <a:srgbClr val="000000"/>
                </a:solidFill>
              </a:rPr>
              <a:t>Remember, sometimes there is not enough money to cover the month. In this case it is important to develop a short-term plan to prioritize bills and pay those that protect income, shelter, assets, and continue obligations. This can help responding in the moment to a high pressure debt collector collecting on a lower priority debt. But when making these decisions, people should be fully aware of the consequences and know money not paid today will become a debt in the future.</a:t>
            </a:r>
          </a:p>
          <a:p>
            <a:pPr defTabSz="998538">
              <a:buFontTx/>
              <a:buChar char="•"/>
            </a:pPr>
            <a:endParaRPr lang="en-US" altLang="en-US" smtClean="0">
              <a:latin typeface="Georgia" panose="02040502050405020303" pitchFamily="18" charset="0"/>
            </a:endParaRPr>
          </a:p>
          <a:p>
            <a:pPr defTabSz="998538">
              <a:buFontTx/>
              <a:buChar char="•"/>
            </a:pPr>
            <a:endParaRPr lang="en-US" altLang="en-US" smtClean="0">
              <a:solidFill>
                <a:srgbClr val="000000"/>
              </a:solidFill>
            </a:endParaRPr>
          </a:p>
          <a:p>
            <a:pPr defTabSz="998538">
              <a:buFontTx/>
              <a:buChar char="•"/>
            </a:pPr>
            <a:endParaRPr lang="en-US" altLang="en-US" smtClean="0">
              <a:solidFill>
                <a:srgbClr val="000000"/>
              </a:solidFill>
            </a:endParaRPr>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F6E9D55-29A6-46FC-B3D6-BC0EE427B885}" type="slidenum">
              <a:rPr lang="en-US" altLang="en-US">
                <a:latin typeface="Calibri" panose="020F0502020204030204" pitchFamily="34" charset="0"/>
              </a:rPr>
              <a:pPr/>
              <a:t>109</a:t>
            </a:fld>
            <a:endParaRPr lang="en-US" altLang="en-US">
              <a:latin typeface="Calibri" panose="020F0502020204030204" pitchFamily="34" charset="0"/>
            </a:endParaRPr>
          </a:p>
        </p:txBody>
      </p:sp>
    </p:spTree>
    <p:extLst>
      <p:ext uri="{BB962C8B-B14F-4D97-AF65-F5344CB8AC3E}">
        <p14:creationId xmlns:p14="http://schemas.microsoft.com/office/powerpoint/2010/main" val="290568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eaLnBrk="1" hangingPunct="1">
              <a:spcBef>
                <a:spcPct val="0"/>
              </a:spcBef>
            </a:pPr>
            <a:r>
              <a:rPr lang="en-US" altLang="en-US" b="1" u="sng" smtClean="0">
                <a:solidFill>
                  <a:srgbClr val="000000"/>
                </a:solidFill>
              </a:rPr>
              <a:t>ACTIVITY #2: </a:t>
            </a:r>
            <a:r>
              <a:rPr lang="en-US" altLang="en-US" b="1" i="1" u="sng" smtClean="0">
                <a:solidFill>
                  <a:srgbClr val="000000"/>
                </a:solidFill>
              </a:rPr>
              <a:t>Overview of the Training and Introductions </a:t>
            </a:r>
            <a:r>
              <a:rPr lang="en-US" altLang="en-US" b="1" u="sng" smtClean="0">
                <a:solidFill>
                  <a:srgbClr val="000000"/>
                </a:solidFill>
              </a:rPr>
              <a:t>CONTINUED</a:t>
            </a:r>
          </a:p>
          <a:p>
            <a:pPr defTabSz="946150" eaLnBrk="1" hangingPunct="1">
              <a:spcBef>
                <a:spcPct val="0"/>
              </a:spcBef>
            </a:pPr>
            <a:endParaRPr lang="en-US" altLang="en-US" b="1" u="sng" smtClean="0">
              <a:solidFill>
                <a:srgbClr val="000000"/>
              </a:solidFill>
            </a:endParaRPr>
          </a:p>
          <a:p>
            <a:pPr defTabSz="946150" eaLnBrk="1" hangingPunct="1">
              <a:spcBef>
                <a:spcPct val="0"/>
              </a:spcBef>
            </a:pPr>
            <a:r>
              <a:rPr lang="en-US" altLang="en-US" b="1" smtClean="0">
                <a:solidFill>
                  <a:srgbClr val="000000"/>
                </a:solidFill>
              </a:rPr>
              <a:t>Icebreaker (Introduction Part 1) </a:t>
            </a:r>
          </a:p>
          <a:p>
            <a:pPr defTabSz="946150" eaLnBrk="1" hangingPunct="1">
              <a:spcBef>
                <a:spcPct val="0"/>
              </a:spcBef>
              <a:buFontTx/>
              <a:buChar char="•"/>
            </a:pPr>
            <a:endParaRPr lang="en-US" altLang="en-US" smtClean="0">
              <a:solidFill>
                <a:srgbClr val="000000"/>
              </a:solidFill>
            </a:endParaRPr>
          </a:p>
          <a:p>
            <a:pPr defTabSz="946150" eaLnBrk="1" hangingPunct="1">
              <a:spcBef>
                <a:spcPct val="0"/>
              </a:spcBef>
              <a:buFontTx/>
              <a:buChar char="•"/>
            </a:pPr>
            <a:r>
              <a:rPr lang="en-US" altLang="en-US" smtClean="0">
                <a:solidFill>
                  <a:srgbClr val="000000"/>
                </a:solidFill>
              </a:rPr>
              <a:t>Invite participants to introduce themselves to the group by sharing their name, their organization, and sharing: “What do you expect or hope to get from this training?” </a:t>
            </a:r>
          </a:p>
          <a:p>
            <a:pPr defTabSz="946150" eaLnBrk="1" hangingPunct="1">
              <a:spcBef>
                <a:spcPct val="0"/>
              </a:spcBef>
              <a:buFontTx/>
              <a:buChar char="•"/>
            </a:pPr>
            <a:r>
              <a:rPr lang="en-US" altLang="en-US" smtClean="0">
                <a:solidFill>
                  <a:srgbClr val="000000"/>
                </a:solidFill>
              </a:rPr>
              <a:t>Write their expectations or hopes on flip chart paper.</a:t>
            </a:r>
          </a:p>
          <a:p>
            <a:pPr defTabSz="946150" eaLnBrk="1" hangingPunct="1">
              <a:spcBef>
                <a:spcPct val="0"/>
              </a:spcBef>
              <a:buFontTx/>
              <a:buChar char="•"/>
            </a:pPr>
            <a:endParaRPr lang="en-US" altLang="en-US" smtClean="0">
              <a:solidFill>
                <a:srgbClr val="000000"/>
              </a:solidFill>
            </a:endParaRPr>
          </a:p>
          <a:p>
            <a:pPr defTabSz="946150" eaLnBrk="1" hangingPunct="1">
              <a:spcBef>
                <a:spcPct val="0"/>
              </a:spcBef>
            </a:pPr>
            <a:r>
              <a:rPr lang="en-US" altLang="en-US" b="1" i="1" smtClean="0">
                <a:solidFill>
                  <a:srgbClr val="000000"/>
                </a:solidFill>
              </a:rPr>
              <a:t>NOTE: Try to keep people from sharing the details of their roles and responsibilities at work as well as details about what their organization does. It is important NOT TO SKIP introductions because you are concerned about time. Participants are accustomed to some level of introduction in convenings. This is even more important if the group represents a heterogeneous mix of participants and organizations.</a:t>
            </a:r>
          </a:p>
          <a:p>
            <a:pPr defTabSz="946150" eaLnBrk="1" hangingPunct="1">
              <a:spcBef>
                <a:spcPct val="0"/>
              </a:spcBef>
            </a:pPr>
            <a:endParaRPr lang="en-US" altLang="en-US" b="1" i="1" smtClean="0">
              <a:solidFill>
                <a:srgbClr val="000000"/>
              </a:solidFill>
            </a:endParaRPr>
          </a:p>
          <a:p>
            <a:pPr defTabSz="946150" eaLnBrk="1" hangingPunct="1">
              <a:spcBef>
                <a:spcPct val="0"/>
              </a:spcBef>
            </a:pPr>
            <a:r>
              <a:rPr lang="en-US" altLang="en-US" b="1" u="sng" smtClean="0">
                <a:solidFill>
                  <a:srgbClr val="000000"/>
                </a:solidFill>
              </a:rPr>
              <a:t>Alternative Approaches to the Introductions:</a:t>
            </a:r>
          </a:p>
          <a:p>
            <a:pPr defTabSz="946150" eaLnBrk="1" hangingPunct="1">
              <a:spcBef>
                <a:spcPct val="0"/>
              </a:spcBef>
            </a:pPr>
            <a:endParaRPr lang="en-US" altLang="en-US" smtClean="0">
              <a:solidFill>
                <a:srgbClr val="000000"/>
              </a:solidFill>
            </a:endParaRPr>
          </a:p>
          <a:p>
            <a:pPr defTabSz="946150" eaLnBrk="1" hangingPunct="1">
              <a:spcBef>
                <a:spcPct val="0"/>
              </a:spcBef>
            </a:pPr>
            <a:r>
              <a:rPr lang="en-US" altLang="en-US" b="1" smtClean="0">
                <a:solidFill>
                  <a:srgbClr val="000000"/>
                </a:solidFill>
              </a:rPr>
              <a:t>Meet and Mix at the Table—An Alternative for Large Groups (more than 30 to 35 participants)</a:t>
            </a:r>
          </a:p>
          <a:p>
            <a:pPr defTabSz="946150" eaLnBrk="1" hangingPunct="1">
              <a:spcBef>
                <a:spcPct val="0"/>
              </a:spcBef>
            </a:pPr>
            <a:endParaRPr lang="en-US" altLang="en-US" smtClean="0">
              <a:solidFill>
                <a:srgbClr val="000000"/>
              </a:solidFill>
            </a:endParaRPr>
          </a:p>
          <a:p>
            <a:pPr defTabSz="946150" eaLnBrk="1" hangingPunct="1">
              <a:spcBef>
                <a:spcPct val="0"/>
              </a:spcBef>
              <a:buFontTx/>
              <a:buChar char="•"/>
            </a:pPr>
            <a:r>
              <a:rPr lang="en-US" altLang="en-US" smtClean="0">
                <a:solidFill>
                  <a:srgbClr val="000000"/>
                </a:solidFill>
              </a:rPr>
              <a:t>Ask participants to share their names, organizational affiliations, and training expectations to the other participants sitting at their table.</a:t>
            </a:r>
          </a:p>
          <a:p>
            <a:pPr defTabSz="946150" eaLnBrk="1" hangingPunct="1">
              <a:spcBef>
                <a:spcPct val="0"/>
              </a:spcBef>
              <a:buFontTx/>
              <a:buChar char="•"/>
            </a:pPr>
            <a:r>
              <a:rPr lang="en-US" altLang="en-US" smtClean="0">
                <a:solidFill>
                  <a:srgbClr val="000000"/>
                </a:solidFill>
              </a:rPr>
              <a:t>Ask the group to find one thing all of them have in common. You can ask them to identify a common characteristic around one topic area (money) or leave it wide open to facilitate rapid sharing within the tables.</a:t>
            </a:r>
          </a:p>
          <a:p>
            <a:pPr defTabSz="946150" eaLnBrk="1" hangingPunct="1">
              <a:spcBef>
                <a:spcPct val="0"/>
              </a:spcBef>
              <a:buFontTx/>
              <a:buChar char="•"/>
            </a:pPr>
            <a:r>
              <a:rPr lang="en-US" altLang="en-US" smtClean="0">
                <a:solidFill>
                  <a:srgbClr val="000000"/>
                </a:solidFill>
              </a:rPr>
              <a:t>Provide teams with about 7 – 9 minutes to work in groups—share name, etc. and work to find an item they have in common.</a:t>
            </a:r>
          </a:p>
          <a:p>
            <a:pPr defTabSz="946150" eaLnBrk="1" hangingPunct="1">
              <a:spcBef>
                <a:spcPct val="0"/>
              </a:spcBef>
              <a:buFontTx/>
              <a:buChar char="•"/>
            </a:pPr>
            <a:r>
              <a:rPr lang="en-US" altLang="en-US" smtClean="0">
                <a:solidFill>
                  <a:srgbClr val="000000"/>
                </a:solidFill>
              </a:rPr>
              <a:t>Ask each table to share the item they have in common.</a:t>
            </a:r>
          </a:p>
          <a:p>
            <a:pPr defTabSz="946150" eaLnBrk="1" hangingPunct="1">
              <a:spcBef>
                <a:spcPct val="0"/>
              </a:spcBef>
              <a:buFontTx/>
              <a:buChar char="•"/>
            </a:pPr>
            <a:r>
              <a:rPr lang="en-US" altLang="en-US" smtClean="0">
                <a:solidFill>
                  <a:srgbClr val="000000"/>
                </a:solidFill>
              </a:rPr>
              <a:t>Write these on flip chart.</a:t>
            </a:r>
          </a:p>
          <a:p>
            <a:pPr defTabSz="946150" eaLnBrk="1" hangingPunct="1">
              <a:spcBef>
                <a:spcPct val="0"/>
              </a:spcBef>
              <a:buFontTx/>
              <a:buChar char="•"/>
            </a:pPr>
            <a:r>
              <a:rPr lang="en-US" altLang="en-US" smtClean="0">
                <a:solidFill>
                  <a:srgbClr val="000000"/>
                </a:solidFill>
              </a:rPr>
              <a:t>After the sharing is complete, write ”the ability to use </a:t>
            </a:r>
            <a:r>
              <a:rPr lang="en-US" altLang="en-US" i="1" smtClean="0">
                <a:solidFill>
                  <a:srgbClr val="000000"/>
                </a:solidFill>
              </a:rPr>
              <a:t>Your Money, Your Goals </a:t>
            </a:r>
            <a:r>
              <a:rPr lang="en-US" altLang="en-US" smtClean="0">
                <a:solidFill>
                  <a:srgbClr val="000000"/>
                </a:solidFill>
              </a:rPr>
              <a:t>with the people you serves” on the list of items they have in common and explain that they will all have this in common by the end of the training.</a:t>
            </a:r>
          </a:p>
          <a:p>
            <a:pPr defTabSz="946150" eaLnBrk="1" hangingPunct="1">
              <a:spcBef>
                <a:spcPct val="0"/>
              </a:spcBef>
              <a:buFontTx/>
              <a:buChar char="•"/>
            </a:pPr>
            <a:endParaRPr lang="en-US" altLang="en-US" smtClean="0">
              <a:solidFill>
                <a:srgbClr val="000000"/>
              </a:solidFill>
            </a:endParaRPr>
          </a:p>
          <a:p>
            <a:pPr defTabSz="946150" eaLnBrk="1" hangingPunct="1">
              <a:spcBef>
                <a:spcPct val="0"/>
              </a:spcBef>
            </a:pPr>
            <a:r>
              <a:rPr lang="en-US" altLang="en-US" b="1" smtClean="0">
                <a:solidFill>
                  <a:srgbClr val="000000"/>
                </a:solidFill>
              </a:rPr>
              <a:t>Vote with Your Body (for smaller groups—less than 25 participants)</a:t>
            </a:r>
          </a:p>
          <a:p>
            <a:pPr defTabSz="946150" eaLnBrk="1" hangingPunct="1">
              <a:spcBef>
                <a:spcPct val="0"/>
              </a:spcBef>
            </a:pPr>
            <a:endParaRPr lang="en-US" altLang="en-US" b="1" smtClean="0">
              <a:solidFill>
                <a:srgbClr val="000000"/>
              </a:solidFill>
            </a:endParaRPr>
          </a:p>
          <a:p>
            <a:pPr defTabSz="946150" eaLnBrk="1" hangingPunct="1">
              <a:spcBef>
                <a:spcPct val="0"/>
              </a:spcBef>
            </a:pPr>
            <a:r>
              <a:rPr lang="en-US" altLang="en-US" smtClean="0">
                <a:solidFill>
                  <a:srgbClr val="000000"/>
                </a:solidFill>
              </a:rPr>
              <a:t>Develop a list of questions that have four answers to them. For example:</a:t>
            </a:r>
          </a:p>
          <a:p>
            <a:pPr defTabSz="946150" eaLnBrk="1" hangingPunct="1">
              <a:spcBef>
                <a:spcPct val="0"/>
              </a:spcBef>
              <a:buFont typeface="Calibri" panose="020F0502020204030204" pitchFamily="34" charset="0"/>
              <a:buAutoNum type="arabicPeriod"/>
            </a:pPr>
            <a:r>
              <a:rPr lang="en-US" altLang="en-US" smtClean="0">
                <a:solidFill>
                  <a:srgbClr val="000000"/>
                </a:solidFill>
              </a:rPr>
              <a:t>What season does your birthday fall within? Spring, Summer, Fall, Winter</a:t>
            </a:r>
          </a:p>
          <a:p>
            <a:pPr defTabSz="946150" eaLnBrk="1" hangingPunct="1">
              <a:spcBef>
                <a:spcPct val="0"/>
              </a:spcBef>
              <a:buFont typeface="Calibri" panose="020F0502020204030204" pitchFamily="34" charset="0"/>
              <a:buAutoNum type="arabicPeriod"/>
            </a:pPr>
            <a:r>
              <a:rPr lang="en-US" altLang="en-US" smtClean="0">
                <a:solidFill>
                  <a:srgbClr val="000000"/>
                </a:solidFill>
              </a:rPr>
              <a:t>What is the most important financial empowerment topic for your the people you serves? Budgeting, Credit, Debt Management, Consumer Protection</a:t>
            </a:r>
          </a:p>
          <a:p>
            <a:pPr defTabSz="946150" eaLnBrk="1" hangingPunct="1">
              <a:spcBef>
                <a:spcPct val="0"/>
              </a:spcBef>
              <a:buFont typeface="Calibri" panose="020F0502020204030204" pitchFamily="34" charset="0"/>
              <a:buAutoNum type="arabicPeriod"/>
            </a:pPr>
            <a:r>
              <a:rPr lang="en-US" altLang="en-US" smtClean="0">
                <a:solidFill>
                  <a:srgbClr val="000000"/>
                </a:solidFill>
              </a:rPr>
              <a:t>How long have you worked with your organization? I just started, Less than 1 year, 1 – 3 years, more than 3 years</a:t>
            </a:r>
          </a:p>
          <a:p>
            <a:pPr defTabSz="946150" eaLnBrk="1" hangingPunct="1">
              <a:spcBef>
                <a:spcPct val="0"/>
              </a:spcBef>
              <a:buFontTx/>
              <a:buAutoNum type="arabicPeriod"/>
            </a:pPr>
            <a:endParaRPr lang="en-US" altLang="en-US" smtClean="0">
              <a:solidFill>
                <a:srgbClr val="000000"/>
              </a:solidFill>
            </a:endParaRPr>
          </a:p>
          <a:p>
            <a:pPr defTabSz="946150" eaLnBrk="1" hangingPunct="1">
              <a:spcBef>
                <a:spcPct val="0"/>
              </a:spcBef>
            </a:pPr>
            <a:r>
              <a:rPr lang="en-US" altLang="en-US" smtClean="0">
                <a:solidFill>
                  <a:srgbClr val="000000"/>
                </a:solidFill>
              </a:rPr>
              <a:t>You can include questions about sports teams people may support in your area, local food that is their favorite, favorite book or movie genre, the item they would want with them if stranded on a desert island, etc.</a:t>
            </a:r>
          </a:p>
          <a:p>
            <a:pPr defTabSz="946150" eaLnBrk="1" hangingPunct="1">
              <a:spcBef>
                <a:spcPct val="0"/>
              </a:spcBef>
              <a:buFontTx/>
              <a:buAutoNum type="arabicPeriod"/>
            </a:pPr>
            <a:endParaRPr lang="en-US" altLang="en-US" smtClean="0">
              <a:solidFill>
                <a:srgbClr val="000000"/>
              </a:solidFill>
            </a:endParaRPr>
          </a:p>
          <a:p>
            <a:pPr defTabSz="946150" eaLnBrk="1" hangingPunct="1">
              <a:spcBef>
                <a:spcPct val="0"/>
              </a:spcBef>
            </a:pPr>
            <a:r>
              <a:rPr lang="en-US" altLang="en-US" smtClean="0">
                <a:solidFill>
                  <a:srgbClr val="000000"/>
                </a:solidFill>
              </a:rPr>
              <a:t>Write the answers for the questions on flip charts. Be sure that the answers to one question are written on four different flip charts. Then add one answer from the next question on each flip chart and so on. For the activity, ask people to stand under the flip chart that best represents their answer to the question you read. Then, have the smallest grouping of individuals introduce themselves by sharing their name and organizational affiliation. Then read the next question and repeat the process. If someone is in the group introducing themselves that has already shared their information, you can skip them to ensure everyone has a chance to introduce themselves.</a:t>
            </a:r>
          </a:p>
          <a:p>
            <a:pPr defTabSz="946150" eaLnBrk="1" hangingPunct="1">
              <a:spcBef>
                <a:spcPct val="0"/>
              </a:spcBef>
            </a:pPr>
            <a:endParaRPr lang="en-US" altLang="en-US" smtClean="0">
              <a:solidFill>
                <a:srgbClr val="000000"/>
              </a:solidFill>
            </a:endParaRPr>
          </a:p>
          <a:p>
            <a:pPr defTabSz="946150" eaLnBrk="1" hangingPunct="1">
              <a:spcBef>
                <a:spcPct val="0"/>
              </a:spcBef>
            </a:pPr>
            <a:r>
              <a:rPr lang="en-US" altLang="en-US" smtClean="0">
                <a:solidFill>
                  <a:srgbClr val="000000"/>
                </a:solidFill>
              </a:rPr>
              <a:t>With the final question, be sure to have anyone who has not introduced themselves share their information whether they are in the group that is introducing themselves or not.</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33AB05A-16B4-48A4-966E-D5BAE807D99A}"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38678949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D706DF3-8E62-4A44-9656-62C933C83F0E}" type="slidenum">
              <a:rPr lang="en-US" altLang="en-US">
                <a:latin typeface="Calibri" panose="020F0502020204030204" pitchFamily="34" charset="0"/>
              </a:rPr>
              <a:pPr/>
              <a:t>110</a:t>
            </a:fld>
            <a:endParaRPr lang="en-US" altLang="en-US">
              <a:latin typeface="Calibri" panose="020F0502020204030204" pitchFamily="34" charset="0"/>
            </a:endParaRPr>
          </a:p>
        </p:txBody>
      </p:sp>
    </p:spTree>
    <p:extLst>
      <p:ext uri="{BB962C8B-B14F-4D97-AF65-F5344CB8AC3E}">
        <p14:creationId xmlns:p14="http://schemas.microsoft.com/office/powerpoint/2010/main" val="23316852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a:t>
            </a:r>
          </a:p>
          <a:p>
            <a:pPr eaLnBrk="1" hangingPunct="1">
              <a:spcBef>
                <a:spcPct val="0"/>
              </a:spcBef>
            </a:pPr>
            <a:r>
              <a:rPr lang="en-US" altLang="en-US" b="1" smtClean="0">
                <a:solidFill>
                  <a:srgbClr val="000000"/>
                </a:solidFill>
              </a:rPr>
              <a:t>Estimated Time: 45 Minutes</a:t>
            </a:r>
          </a:p>
          <a:p>
            <a:pPr eaLnBrk="1" hangingPunct="1">
              <a:spcBef>
                <a:spcPct val="0"/>
              </a:spcBef>
            </a:pPr>
            <a:r>
              <a:rPr lang="en-US" altLang="en-US" b="1" smtClean="0">
                <a:solidFill>
                  <a:srgbClr val="000000"/>
                </a:solidFill>
              </a:rPr>
              <a:t>Methodology: Facilitated Discussion / Stand Up-Sit Down / Activity in Pairs / Presentation / Exercise in Small Groups / Personal Stories </a:t>
            </a:r>
          </a:p>
          <a:p>
            <a:pPr eaLnBrk="1" hangingPunct="1">
              <a:spcBef>
                <a:spcPct val="0"/>
              </a:spcBef>
            </a:pPr>
            <a:r>
              <a:rPr lang="en-US" altLang="en-US" b="1" smtClean="0">
                <a:solidFill>
                  <a:srgbClr val="000000"/>
                </a:solidFill>
              </a:rPr>
              <a:t>Corresponding Section in Toolkit: Module 6 (Pages 193)</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(Module 6)</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b="1" i="1" smtClean="0">
                <a:solidFill>
                  <a:srgbClr val="000000"/>
                </a:solidFill>
              </a:rPr>
              <a:t>ASK: What is a debt?</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After participants offer some ideas, share definition: </a:t>
            </a:r>
            <a:r>
              <a:rPr lang="en-US" altLang="en-US" b="1" i="1" smtClean="0">
                <a:solidFill>
                  <a:srgbClr val="000000"/>
                </a:solidFill>
              </a:rPr>
              <a:t>Money you owe to another person or business. Debt is a liability. Debt may obligate future income.</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b="1" i="1" smtClean="0">
                <a:solidFill>
                  <a:srgbClr val="000000"/>
                </a:solidFill>
              </a:rPr>
              <a:t>ASK: How is debt different from credit?</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After participants offer some ideas, share definition: Credit means you can borrow money. Debt is the result of using credit. Credit is not a liability. When you use it, though, you create a liability.</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b="1" i="1" smtClean="0">
                <a:solidFill>
                  <a:srgbClr val="000000"/>
                </a:solidFill>
              </a:rPr>
              <a:t>ASK: How is </a:t>
            </a:r>
            <a:r>
              <a:rPr lang="en-US" altLang="en-US" sz="1500" b="1" i="1" u="sng" smtClean="0">
                <a:solidFill>
                  <a:srgbClr val="000000"/>
                </a:solidFill>
              </a:rPr>
              <a:t>secured</a:t>
            </a:r>
            <a:r>
              <a:rPr lang="en-US" altLang="en-US" b="1" i="1" smtClean="0">
                <a:solidFill>
                  <a:srgbClr val="000000"/>
                </a:solidFill>
              </a:rPr>
              <a:t> debt different from </a:t>
            </a:r>
            <a:r>
              <a:rPr lang="en-US" altLang="en-US" sz="1500" b="1" i="1" u="sng" smtClean="0">
                <a:solidFill>
                  <a:srgbClr val="000000"/>
                </a:solidFill>
              </a:rPr>
              <a:t>unsecured</a:t>
            </a:r>
            <a:r>
              <a:rPr lang="en-US" altLang="en-US" b="1" i="1" smtClean="0">
                <a:solidFill>
                  <a:srgbClr val="000000"/>
                </a:solidFill>
              </a:rPr>
              <a:t> debt?</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After participants offer some ideas, share definitions: </a:t>
            </a:r>
            <a:r>
              <a:rPr lang="en-US" altLang="en-US" b="1" smtClean="0">
                <a:solidFill>
                  <a:srgbClr val="000000"/>
                </a:solidFill>
              </a:rPr>
              <a:t>Secured debt</a:t>
            </a:r>
            <a:r>
              <a:rPr lang="en-US" altLang="en-US" smtClean="0">
                <a:solidFill>
                  <a:srgbClr val="000000"/>
                </a:solidFill>
              </a:rPr>
              <a:t> is debt that has an asset attached to it. When debt is secured, a lender can collect that asset if you do not pay. </a:t>
            </a:r>
          </a:p>
          <a:p>
            <a:pPr eaLnBrk="1" hangingPunct="1">
              <a:spcBef>
                <a:spcPct val="0"/>
              </a:spcBef>
              <a:buFontTx/>
              <a:buChar char="•"/>
            </a:pPr>
            <a:r>
              <a:rPr lang="en-US" altLang="en-US" smtClean="0">
                <a:solidFill>
                  <a:srgbClr val="000000"/>
                </a:solidFill>
              </a:rPr>
              <a:t>Ask participants for examples of secured debt.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After participants offer some ideas, share examples: </a:t>
            </a:r>
          </a:p>
          <a:p>
            <a:pPr marL="668338" lvl="1" indent="-180975" eaLnBrk="1" hangingPunct="1">
              <a:spcBef>
                <a:spcPct val="0"/>
              </a:spcBef>
              <a:buFontTx/>
              <a:buChar char="•"/>
            </a:pPr>
            <a:r>
              <a:rPr lang="en-US" altLang="en-US" smtClean="0">
                <a:solidFill>
                  <a:srgbClr val="000000"/>
                </a:solidFill>
              </a:rPr>
              <a:t>A home loan—the debt is secured with the home you are buying. If you do not pay your loan, the lender will foreclose on your home, sell it, and use the money from the sale to cover your loan.</a:t>
            </a:r>
          </a:p>
          <a:p>
            <a:pPr marL="668338" lvl="1" indent="-180975" eaLnBrk="1" hangingPunct="1">
              <a:spcBef>
                <a:spcPct val="0"/>
              </a:spcBef>
              <a:buFontTx/>
              <a:buChar char="•"/>
            </a:pPr>
            <a:r>
              <a:rPr lang="en-US" altLang="en-US" smtClean="0">
                <a:solidFill>
                  <a:srgbClr val="000000"/>
                </a:solidFill>
              </a:rPr>
              <a:t>An auto loan—the debt is secured with your car. If you do not pay your loan, the lender will repossess (repo) your car and sell it to cover the loan.</a:t>
            </a:r>
          </a:p>
          <a:p>
            <a:pPr marL="668338" lvl="1" indent="-180975" eaLnBrk="1" hangingPunct="1">
              <a:spcBef>
                <a:spcPct val="0"/>
              </a:spcBef>
              <a:buFontTx/>
              <a:buChar char="•"/>
            </a:pPr>
            <a:r>
              <a:rPr lang="en-US" altLang="en-US" smtClean="0">
                <a:solidFill>
                  <a:srgbClr val="000000"/>
                </a:solidFill>
              </a:rPr>
              <a:t>A payday loan—the debt is secured with your post-dated check. If you do not renew the loan, the check will be cashed.</a:t>
            </a:r>
          </a:p>
          <a:p>
            <a:pPr marL="668338" lvl="1" indent="-180975" eaLnBrk="1" hangingPunct="1">
              <a:spcBef>
                <a:spcPct val="0"/>
              </a:spcBef>
              <a:buFontTx/>
              <a:buChar char="•"/>
            </a:pPr>
            <a:r>
              <a:rPr lang="en-US" altLang="en-US" smtClean="0">
                <a:solidFill>
                  <a:srgbClr val="000000"/>
                </a:solidFill>
              </a:rPr>
              <a:t>A pawn loan—the debt is secured with the item you have pawned. If you do not make payment when it is due, the pawned item is sold to the general public.</a:t>
            </a:r>
          </a:p>
          <a:p>
            <a:pPr marL="668338" lvl="1" indent="-180975" eaLnBrk="1" hangingPunct="1">
              <a:spcBef>
                <a:spcPct val="0"/>
              </a:spcBef>
              <a:buFontTx/>
              <a:buChar char="•"/>
            </a:pPr>
            <a:r>
              <a:rPr lang="en-US" altLang="en-US" smtClean="0">
                <a:solidFill>
                  <a:srgbClr val="000000"/>
                </a:solidFill>
              </a:rPr>
              <a:t>A rent-to-own loan—the debt is secured with the items (furniture, fixtures, electronics, appliances) you are making payments on. If you do not make your payments, the item is repossessed and made available to someone else to rent. You do not get back any rental payments you have made.</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b="1" smtClean="0">
                <a:solidFill>
                  <a:srgbClr val="000000"/>
                </a:solidFill>
              </a:rPr>
              <a:t>Unsecured debt</a:t>
            </a:r>
            <a:r>
              <a:rPr lang="en-US" altLang="en-US" smtClean="0">
                <a:solidFill>
                  <a:srgbClr val="000000"/>
                </a:solidFill>
              </a:rPr>
              <a:t> does not have an asset attached to it. </a:t>
            </a:r>
          </a:p>
          <a:p>
            <a:pPr eaLnBrk="1" hangingPunct="1">
              <a:spcBef>
                <a:spcPct val="0"/>
              </a:spcBef>
              <a:buFontTx/>
              <a:buChar char="•"/>
            </a:pPr>
            <a:r>
              <a:rPr lang="en-US" altLang="en-US" smtClean="0">
                <a:solidFill>
                  <a:srgbClr val="000000"/>
                </a:solidFill>
              </a:rPr>
              <a:t>Ask participants for examples of unsecured debt. </a:t>
            </a:r>
          </a:p>
          <a:p>
            <a:pPr eaLnBrk="1" hangingPunct="1">
              <a:spcBef>
                <a:spcPct val="0"/>
              </a:spcBef>
              <a:buFontTx/>
              <a:buChar char="•"/>
            </a:pPr>
            <a:r>
              <a:rPr lang="en-US" altLang="en-US" smtClean="0">
                <a:solidFill>
                  <a:srgbClr val="000000"/>
                </a:solidFill>
              </a:rPr>
              <a:t>After participants offer some ideas, share examples: </a:t>
            </a:r>
          </a:p>
          <a:p>
            <a:pPr marL="668338" lvl="1" indent="-180975" eaLnBrk="1" hangingPunct="1">
              <a:spcBef>
                <a:spcPct val="0"/>
              </a:spcBef>
              <a:buFontTx/>
              <a:buChar char="•"/>
            </a:pPr>
            <a:r>
              <a:rPr lang="en-US" altLang="en-US" smtClean="0">
                <a:solidFill>
                  <a:srgbClr val="000000"/>
                </a:solidFill>
              </a:rPr>
              <a:t>Credit card debt</a:t>
            </a:r>
          </a:p>
          <a:p>
            <a:pPr marL="668338" lvl="1" indent="-180975" eaLnBrk="1" hangingPunct="1">
              <a:spcBef>
                <a:spcPct val="0"/>
              </a:spcBef>
              <a:buFontTx/>
              <a:buChar char="•"/>
            </a:pPr>
            <a:r>
              <a:rPr lang="en-US" altLang="en-US" smtClean="0">
                <a:solidFill>
                  <a:srgbClr val="000000"/>
                </a:solidFill>
              </a:rPr>
              <a:t>Department store charge card debt</a:t>
            </a:r>
          </a:p>
          <a:p>
            <a:pPr marL="668338" lvl="1" indent="-180975" eaLnBrk="1" hangingPunct="1">
              <a:spcBef>
                <a:spcPct val="0"/>
              </a:spcBef>
              <a:buFontTx/>
              <a:buChar char="•"/>
            </a:pPr>
            <a:r>
              <a:rPr lang="en-US" altLang="en-US" smtClean="0">
                <a:solidFill>
                  <a:srgbClr val="000000"/>
                </a:solidFill>
              </a:rPr>
              <a:t>Signature loans</a:t>
            </a:r>
          </a:p>
          <a:p>
            <a:pPr marL="668338" lvl="1" indent="-180975" eaLnBrk="1" hangingPunct="1">
              <a:spcBef>
                <a:spcPct val="0"/>
              </a:spcBef>
              <a:buFontTx/>
              <a:buChar char="•"/>
            </a:pPr>
            <a:r>
              <a:rPr lang="en-US" altLang="en-US" smtClean="0">
                <a:solidFill>
                  <a:srgbClr val="000000"/>
                </a:solidFill>
              </a:rPr>
              <a:t>Medical debt</a:t>
            </a:r>
          </a:p>
          <a:p>
            <a:pPr marL="668338" lvl="1" indent="-180975" eaLnBrk="1" hangingPunct="1">
              <a:spcBef>
                <a:spcPct val="0"/>
              </a:spcBef>
              <a:buFontTx/>
              <a:buChar char="•"/>
            </a:pPr>
            <a:r>
              <a:rPr lang="en-US" altLang="en-US" smtClean="0">
                <a:solidFill>
                  <a:srgbClr val="000000"/>
                </a:solidFill>
              </a:rPr>
              <a:t>Student loan debt</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If these loans are not paid as agreed, they often go to collections. </a:t>
            </a:r>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63C9671-B7ED-4896-91CB-71BF3B04F983}" type="slidenum">
              <a:rPr lang="en-US" altLang="en-US">
                <a:latin typeface="Calibri" panose="020F0502020204030204" pitchFamily="34" charset="0"/>
              </a:rPr>
              <a:pPr/>
              <a:t>111</a:t>
            </a:fld>
            <a:endParaRPr lang="en-US" altLang="en-US">
              <a:latin typeface="Calibri" panose="020F0502020204030204" pitchFamily="34" charset="0"/>
            </a:endParaRPr>
          </a:p>
        </p:txBody>
      </p:sp>
    </p:spTree>
    <p:extLst>
      <p:ext uri="{BB962C8B-B14F-4D97-AF65-F5344CB8AC3E}">
        <p14:creationId xmlns:p14="http://schemas.microsoft.com/office/powerpoint/2010/main" val="23586187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smtClean="0">
              <a:solidFill>
                <a:srgbClr val="000000"/>
              </a:solidFill>
            </a:endParaRPr>
          </a:p>
          <a:p>
            <a:pPr defTabSz="998538" eaLnBrk="1" hangingPunct="1">
              <a:spcBef>
                <a:spcPct val="0"/>
              </a:spcBef>
            </a:pPr>
            <a:r>
              <a:rPr lang="en-US" altLang="en-US" b="1" smtClean="0">
                <a:solidFill>
                  <a:srgbClr val="000000"/>
                </a:solidFill>
              </a:rPr>
              <a:t>Stand Up, Sit Down (Module 6)</a:t>
            </a:r>
          </a:p>
          <a:p>
            <a:pPr defTabSz="998538" eaLnBrk="1" hangingPunct="1">
              <a:spcBef>
                <a:spcPct val="0"/>
              </a:spcBef>
            </a:pPr>
            <a:endParaRPr lang="en-US" altLang="en-US" b="1" smtClean="0">
              <a:solidFill>
                <a:srgbClr val="000000"/>
              </a:solidFill>
            </a:endParaRPr>
          </a:p>
          <a:p>
            <a:pPr defTabSz="998538" eaLnBrk="1" hangingPunct="1">
              <a:spcBef>
                <a:spcPct val="0"/>
              </a:spcBef>
              <a:buFontTx/>
              <a:buChar char="•"/>
            </a:pPr>
            <a:r>
              <a:rPr lang="en-US" altLang="en-US" smtClean="0">
                <a:solidFill>
                  <a:srgbClr val="000000"/>
                </a:solidFill>
              </a:rPr>
              <a:t>Explain that some people think of some debt as good debt and some debt as bad debt.</a:t>
            </a:r>
          </a:p>
          <a:p>
            <a:pPr defTabSz="998538" eaLnBrk="1" hangingPunct="1">
              <a:spcBef>
                <a:spcPct val="0"/>
              </a:spcBef>
              <a:buFontTx/>
              <a:buChar char="•"/>
            </a:pPr>
            <a:r>
              <a:rPr lang="en-US" altLang="en-US" smtClean="0">
                <a:solidFill>
                  <a:srgbClr val="000000"/>
                </a:solidFill>
              </a:rPr>
              <a:t>Explain that as each type of debt appears on the screen, they should stand up if they think the debt is bad debt and stay seated if they think it is good debt.</a:t>
            </a:r>
          </a:p>
          <a:p>
            <a:pPr defTabSz="998538" eaLnBrk="1" hangingPunct="1">
              <a:spcBef>
                <a:spcPct val="0"/>
              </a:spcBef>
              <a:buFontTx/>
              <a:buChar char="•"/>
            </a:pPr>
            <a:r>
              <a:rPr lang="en-US" altLang="en-US" u="sng" smtClean="0">
                <a:solidFill>
                  <a:srgbClr val="000000"/>
                </a:solidFill>
              </a:rPr>
              <a:t>Reveal the debts listed above one at a time</a:t>
            </a:r>
            <a:r>
              <a:rPr lang="en-US" altLang="en-US" smtClean="0">
                <a:solidFill>
                  <a:srgbClr val="000000"/>
                </a:solidFill>
              </a:rPr>
              <a:t>.</a:t>
            </a:r>
          </a:p>
          <a:p>
            <a:pPr defTabSz="998538" eaLnBrk="1" hangingPunct="1">
              <a:spcBef>
                <a:spcPct val="0"/>
              </a:spcBef>
              <a:buFontTx/>
              <a:buChar char="•"/>
            </a:pPr>
            <a:r>
              <a:rPr lang="en-US" altLang="en-US" smtClean="0">
                <a:solidFill>
                  <a:srgbClr val="000000"/>
                </a:solidFill>
              </a:rPr>
              <a:t>Facilitate a discussion about the reasons people think the debt is good or bad.</a:t>
            </a:r>
          </a:p>
          <a:p>
            <a:pPr defTabSz="998538" eaLnBrk="1" hangingPunct="1">
              <a:spcBef>
                <a:spcPct val="0"/>
              </a:spcBef>
            </a:pPr>
            <a:endParaRPr lang="en-US" altLang="en-US" b="1" i="1" smtClean="0">
              <a:solidFill>
                <a:srgbClr val="000000"/>
              </a:solidFill>
            </a:endParaRPr>
          </a:p>
          <a:p>
            <a:pPr defTabSz="998538" eaLnBrk="1" hangingPunct="1">
              <a:spcBef>
                <a:spcPct val="0"/>
              </a:spcBef>
            </a:pPr>
            <a:r>
              <a:rPr lang="en-US" altLang="en-US" b="1" i="1" smtClean="0">
                <a:solidFill>
                  <a:srgbClr val="000000"/>
                </a:solidFill>
              </a:rPr>
              <a:t>NOTE: Be sure to challenge them a bit around “conventional wisdom.” For example, people have long believed student loan debt is “good debt.” Is this always the case? The same was true with mortgages in the past. Are pawn shop loans always bad? If someone is short of money, given a payday loan versus a pawn shop loan, do they think one is a better option than the other? </a:t>
            </a:r>
          </a:p>
          <a:p>
            <a:pPr defTabSz="998538" eaLnBrk="1" hangingPunct="1">
              <a:spcBef>
                <a:spcPct val="0"/>
              </a:spcBef>
            </a:pPr>
            <a:endParaRPr lang="en-US" altLang="en-US" b="1" i="1" smtClean="0">
              <a:solidFill>
                <a:srgbClr val="000000"/>
              </a:solidFill>
            </a:endParaRPr>
          </a:p>
          <a:p>
            <a:pPr defTabSz="998538" eaLnBrk="1" hangingPunct="1">
              <a:spcBef>
                <a:spcPct val="0"/>
              </a:spcBef>
            </a:pPr>
            <a:r>
              <a:rPr lang="en-US" altLang="en-US" b="1" i="1" smtClean="0">
                <a:solidFill>
                  <a:srgbClr val="000000"/>
                </a:solidFill>
              </a:rPr>
              <a:t>Use the following points to augment the discussion:</a:t>
            </a:r>
          </a:p>
          <a:p>
            <a:pPr defTabSz="998538" eaLnBrk="1" hangingPunct="1">
              <a:spcBef>
                <a:spcPct val="0"/>
              </a:spcBef>
            </a:pPr>
            <a:endParaRPr lang="en-US" altLang="en-US" b="1" i="1" smtClean="0">
              <a:solidFill>
                <a:srgbClr val="000000"/>
              </a:solidFill>
            </a:endParaRPr>
          </a:p>
          <a:p>
            <a:pPr defTabSz="998538" eaLnBrk="1" hangingPunct="1">
              <a:spcBef>
                <a:spcPct val="0"/>
              </a:spcBef>
              <a:buFontTx/>
              <a:buChar char="•"/>
            </a:pPr>
            <a:r>
              <a:rPr lang="en-US" altLang="en-US" b="1" smtClean="0">
                <a:solidFill>
                  <a:srgbClr val="000000"/>
                </a:solidFill>
              </a:rPr>
              <a:t>Loan from friend or family member</a:t>
            </a:r>
          </a:p>
          <a:p>
            <a:pPr marL="654050" lvl="1" indent="-180975" defTabSz="998538" eaLnBrk="1" hangingPunct="1">
              <a:spcBef>
                <a:spcPct val="0"/>
              </a:spcBef>
              <a:buFontTx/>
              <a:buChar char="•"/>
            </a:pPr>
            <a:r>
              <a:rPr lang="en-US" altLang="en-US" smtClean="0">
                <a:solidFill>
                  <a:srgbClr val="000000"/>
                </a:solidFill>
              </a:rPr>
              <a:t>GOOD—Likely to have flexible terms; may be low or no interest; missed payments not reported to credit reporting agencies </a:t>
            </a:r>
          </a:p>
          <a:p>
            <a:pPr marL="654050" lvl="1" indent="-180975" defTabSz="998538" eaLnBrk="1" hangingPunct="1">
              <a:spcBef>
                <a:spcPct val="0"/>
              </a:spcBef>
              <a:buFontTx/>
              <a:buChar char="•"/>
            </a:pPr>
            <a:r>
              <a:rPr lang="en-US" altLang="en-US" smtClean="0">
                <a:solidFill>
                  <a:srgbClr val="000000"/>
                </a:solidFill>
              </a:rPr>
              <a:t>BAD—Can create family conflict; cannot be used to build credit history</a:t>
            </a:r>
          </a:p>
          <a:p>
            <a:pPr marL="654050"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Car loan: </a:t>
            </a:r>
          </a:p>
          <a:p>
            <a:pPr marL="654050" lvl="1" indent="-180975" defTabSz="998538" eaLnBrk="1" hangingPunct="1">
              <a:spcBef>
                <a:spcPct val="0"/>
              </a:spcBef>
              <a:buFontTx/>
              <a:buChar char="•"/>
            </a:pPr>
            <a:r>
              <a:rPr lang="en-US" altLang="en-US" smtClean="0">
                <a:solidFill>
                  <a:srgbClr val="000000"/>
                </a:solidFill>
              </a:rPr>
              <a:t>GOOD—Can help you get needed transportation for job, school, life; secured with the car so will likely not need additional collateral; regular payment can help build credit history </a:t>
            </a:r>
          </a:p>
          <a:p>
            <a:pPr marL="654050" lvl="1" indent="-180975" defTabSz="998538" eaLnBrk="1" hangingPunct="1">
              <a:spcBef>
                <a:spcPct val="0"/>
              </a:spcBef>
              <a:buFontTx/>
              <a:buChar char="•"/>
            </a:pPr>
            <a:r>
              <a:rPr lang="en-US" altLang="en-US" smtClean="0">
                <a:solidFill>
                  <a:srgbClr val="000000"/>
                </a:solidFill>
              </a:rPr>
              <a:t>BAD—Depending on loan, terms can be unfavorable; borrowing full value of car can lead to being upside down in loan (owing more than the car is worth); missed payment can result in repossession—no transportation for job and negative entry on credit reports</a:t>
            </a:r>
          </a:p>
          <a:p>
            <a:pPr marL="654050" lvl="1" indent="-180975"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Student loan: </a:t>
            </a:r>
          </a:p>
          <a:p>
            <a:pPr marL="654050" lvl="1" indent="-180975" defTabSz="998538" eaLnBrk="1" hangingPunct="1">
              <a:spcBef>
                <a:spcPct val="0"/>
              </a:spcBef>
              <a:buFontTx/>
              <a:buChar char="•"/>
            </a:pPr>
            <a:r>
              <a:rPr lang="en-US" altLang="en-US" smtClean="0">
                <a:solidFill>
                  <a:srgbClr val="000000"/>
                </a:solidFill>
              </a:rPr>
              <a:t>GOOD—Can help you access postsecondary education or training, which can lead to a higher paying job; federal student loans have repayment options; regular payment can help build credit history</a:t>
            </a:r>
          </a:p>
          <a:p>
            <a:pPr marL="654050" lvl="1" indent="-180975" defTabSz="998538" eaLnBrk="1" hangingPunct="1">
              <a:spcBef>
                <a:spcPct val="0"/>
              </a:spcBef>
              <a:buFontTx/>
              <a:buChar char="•"/>
            </a:pPr>
            <a:r>
              <a:rPr lang="en-US" altLang="en-US" smtClean="0">
                <a:solidFill>
                  <a:srgbClr val="000000"/>
                </a:solidFill>
              </a:rPr>
              <a:t>BAD—Borrowing more to pay for education than likely wages within career can support in terms of repayment; borrowing for education but not completing degree (created a liability without the benefit of a potentially higher paying job); terms and conditions misunderstood (allowing interest to accrue); likely to not be forgiven even in bankruptcy except under extreme circumstances</a:t>
            </a:r>
          </a:p>
          <a:p>
            <a:pPr marL="654050" lvl="1" indent="-180975"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Payday loan: </a:t>
            </a:r>
          </a:p>
          <a:p>
            <a:pPr marL="654050" lvl="1" indent="-180975" defTabSz="998538" eaLnBrk="1" hangingPunct="1">
              <a:spcBef>
                <a:spcPct val="0"/>
              </a:spcBef>
              <a:buFontTx/>
              <a:buChar char="•"/>
            </a:pPr>
            <a:r>
              <a:rPr lang="en-US" altLang="en-US" smtClean="0">
                <a:solidFill>
                  <a:srgbClr val="000000"/>
                </a:solidFill>
              </a:rPr>
              <a:t>GOOD—Can help you get needed cash quickly and with little hassle</a:t>
            </a:r>
          </a:p>
          <a:p>
            <a:pPr marL="654050" lvl="1" indent="-180975" defTabSz="998538" eaLnBrk="1" hangingPunct="1">
              <a:spcBef>
                <a:spcPct val="0"/>
              </a:spcBef>
              <a:buFontTx/>
              <a:buChar char="•"/>
            </a:pPr>
            <a:r>
              <a:rPr lang="en-US" altLang="en-US" smtClean="0">
                <a:solidFill>
                  <a:srgbClr val="000000"/>
                </a:solidFill>
              </a:rPr>
              <a:t>BAD—High-cost; may not to be able to pay in full within initial term (generally 14 days) and may need to renew; often leads to repeat loans; if renewal not paid, post-dated check will be cashed and can deplete your accounts and/or overdraft them and lead to overdraft charges</a:t>
            </a:r>
          </a:p>
          <a:p>
            <a:pPr marL="654050"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Mortgage (loan for a home): </a:t>
            </a:r>
          </a:p>
          <a:p>
            <a:pPr marL="654050" lvl="1" indent="-180975" defTabSz="998538" eaLnBrk="1" hangingPunct="1">
              <a:spcBef>
                <a:spcPct val="0"/>
              </a:spcBef>
              <a:buFontTx/>
              <a:buChar char="•"/>
            </a:pPr>
            <a:r>
              <a:rPr lang="en-US" altLang="en-US" smtClean="0">
                <a:solidFill>
                  <a:srgbClr val="000000"/>
                </a:solidFill>
              </a:rPr>
              <a:t>GOOD—Can help you get a home of your own; currently, interest rates are low, so the loans is less expensive than in decades past; secured with the house so will likely not need additional collateral; regular payment can help build credit history</a:t>
            </a:r>
          </a:p>
          <a:p>
            <a:pPr marL="654050" lvl="1" indent="-180975" defTabSz="998538" eaLnBrk="1" hangingPunct="1">
              <a:spcBef>
                <a:spcPct val="0"/>
              </a:spcBef>
              <a:buFontTx/>
              <a:buChar char="•"/>
            </a:pPr>
            <a:r>
              <a:rPr lang="en-US" altLang="en-US" smtClean="0">
                <a:solidFill>
                  <a:srgbClr val="000000"/>
                </a:solidFill>
              </a:rPr>
              <a:t>BAD—Depending on loan, terms can be unfavorable; if you borrow the full value of the home and home values decrease, you could be upside down in the loan (owing more than the home is worth); missed payments can result in foreclosure—no home </a:t>
            </a:r>
            <a:r>
              <a:rPr lang="en-US" altLang="en-US" i="1" smtClean="0">
                <a:solidFill>
                  <a:srgbClr val="000000"/>
                </a:solidFill>
              </a:rPr>
              <a:t>and</a:t>
            </a:r>
            <a:r>
              <a:rPr lang="en-US" altLang="en-US" smtClean="0">
                <a:solidFill>
                  <a:srgbClr val="000000"/>
                </a:solidFill>
              </a:rPr>
              <a:t> negative entry on credit reports; selling the home can be difficult depending on the market and the condition of the home</a:t>
            </a:r>
          </a:p>
          <a:p>
            <a:pPr marL="654050"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Car title loan: </a:t>
            </a:r>
          </a:p>
          <a:p>
            <a:pPr marL="654050" lvl="1" indent="-180975" defTabSz="998538" eaLnBrk="1" hangingPunct="1">
              <a:spcBef>
                <a:spcPct val="0"/>
              </a:spcBef>
              <a:buFontTx/>
              <a:buChar char="•"/>
            </a:pPr>
            <a:r>
              <a:rPr lang="en-US" altLang="en-US" smtClean="0">
                <a:solidFill>
                  <a:srgbClr val="000000"/>
                </a:solidFill>
              </a:rPr>
              <a:t>GOOD—Can help you get needed cash quickly and with little hassle</a:t>
            </a:r>
          </a:p>
          <a:p>
            <a:pPr marL="654050" lvl="1" indent="-180975" defTabSz="998538" eaLnBrk="1" hangingPunct="1">
              <a:spcBef>
                <a:spcPct val="0"/>
              </a:spcBef>
              <a:buFontTx/>
              <a:buChar char="•"/>
            </a:pPr>
            <a:r>
              <a:rPr lang="en-US" altLang="en-US" smtClean="0">
                <a:solidFill>
                  <a:srgbClr val="000000"/>
                </a:solidFill>
              </a:rPr>
              <a:t>BAD—Can lead to loss of your car title if the loan not paid as agreed</a:t>
            </a:r>
          </a:p>
          <a:p>
            <a:pPr marL="654050" lvl="1" indent="-180975"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b="1" smtClean="0">
                <a:solidFill>
                  <a:srgbClr val="000000"/>
                </a:solidFill>
              </a:rPr>
              <a:t>Pawn shop loan: </a:t>
            </a:r>
          </a:p>
          <a:p>
            <a:pPr marL="654050" lvl="1" indent="-180975" defTabSz="998538" eaLnBrk="1" hangingPunct="1">
              <a:spcBef>
                <a:spcPct val="0"/>
              </a:spcBef>
              <a:buFontTx/>
              <a:buChar char="•"/>
            </a:pPr>
            <a:r>
              <a:rPr lang="en-US" altLang="en-US" smtClean="0">
                <a:solidFill>
                  <a:srgbClr val="000000"/>
                </a:solidFill>
              </a:rPr>
              <a:t>GOOD—Can help you get needed cash quickly and with little hassle</a:t>
            </a:r>
          </a:p>
          <a:p>
            <a:pPr marL="654050" lvl="1" indent="-180975" defTabSz="998538" eaLnBrk="1" hangingPunct="1">
              <a:spcBef>
                <a:spcPct val="0"/>
              </a:spcBef>
              <a:buFontTx/>
              <a:buChar char="•"/>
            </a:pPr>
            <a:r>
              <a:rPr lang="en-US" altLang="en-US" smtClean="0">
                <a:solidFill>
                  <a:srgbClr val="000000"/>
                </a:solidFill>
              </a:rPr>
              <a:t>BAD—Can lead to loss of asset pawned if loan not paid as agreed</a:t>
            </a:r>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3B896E4-A034-4141-BC62-1DF055D83823}" type="slidenum">
              <a:rPr lang="en-US" altLang="en-US">
                <a:latin typeface="Calibri" panose="020F0502020204030204" pitchFamily="34" charset="0"/>
              </a:rPr>
              <a:pPr/>
              <a:t>112</a:t>
            </a:fld>
            <a:endParaRPr lang="en-US" altLang="en-US">
              <a:latin typeface="Calibri" panose="020F0502020204030204" pitchFamily="34" charset="0"/>
            </a:endParaRPr>
          </a:p>
        </p:txBody>
      </p:sp>
    </p:spTree>
    <p:extLst>
      <p:ext uri="{BB962C8B-B14F-4D97-AF65-F5344CB8AC3E}">
        <p14:creationId xmlns:p14="http://schemas.microsoft.com/office/powerpoint/2010/main" val="20792011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Facilitated Discussion (Module 6)</a:t>
            </a:r>
          </a:p>
          <a:p>
            <a:pPr defTabSz="998538"/>
            <a:endParaRPr lang="en-US" altLang="en-US" b="1" smtClean="0">
              <a:solidFill>
                <a:srgbClr val="000000"/>
              </a:solidFill>
            </a:endParaRPr>
          </a:p>
          <a:p>
            <a:pPr defTabSz="998538">
              <a:buFontTx/>
              <a:buChar char="•"/>
            </a:pPr>
            <a:r>
              <a:rPr lang="en-US" altLang="en-US" smtClean="0">
                <a:solidFill>
                  <a:srgbClr val="000000"/>
                </a:solidFill>
              </a:rPr>
              <a:t>Ask participants to share some of the reasons people have medical debt (page 208).</a:t>
            </a:r>
          </a:p>
          <a:p>
            <a:pPr defTabSz="998538">
              <a:buFontTx/>
              <a:buChar char="•"/>
            </a:pPr>
            <a:endParaRPr lang="en-US" altLang="en-US" smtClean="0">
              <a:solidFill>
                <a:srgbClr val="000000"/>
              </a:solidFill>
            </a:endParaRPr>
          </a:p>
          <a:p>
            <a:pPr defTabSz="998538">
              <a:buFontTx/>
              <a:buChar char="•"/>
            </a:pPr>
            <a:r>
              <a:rPr lang="en-US" altLang="en-US" smtClean="0">
                <a:solidFill>
                  <a:srgbClr val="000000"/>
                </a:solidFill>
              </a:rPr>
              <a:t>If not shared, provide the following factors that lead to medical debt:</a:t>
            </a:r>
          </a:p>
          <a:p>
            <a:pPr defTabSz="998538">
              <a:buFontTx/>
              <a:buChar char="•"/>
            </a:pPr>
            <a:endParaRPr lang="en-US" altLang="en-US" smtClean="0">
              <a:solidFill>
                <a:srgbClr val="000000"/>
              </a:solidFill>
            </a:endParaRPr>
          </a:p>
          <a:p>
            <a:pPr marL="628650" lvl="1" indent="-171450" defTabSz="998538">
              <a:buFontTx/>
              <a:buChar char="•"/>
            </a:pPr>
            <a:r>
              <a:rPr lang="en-US" altLang="en-US" b="1" smtClean="0"/>
              <a:t>Medical debt is almost always the result of an unplanned event—someone becoming ill or injured.</a:t>
            </a:r>
            <a:r>
              <a:rPr lang="en-US" altLang="en-US" smtClean="0"/>
              <a:t> Even with health insurance, co-pays and deductibles can add up. This is one reason that emergency savings is important for building financial stability. </a:t>
            </a:r>
          </a:p>
          <a:p>
            <a:pPr marL="628650" lvl="1" indent="-171450" defTabSz="998538">
              <a:buFontTx/>
              <a:buChar char="•"/>
            </a:pPr>
            <a:r>
              <a:rPr lang="en-US" altLang="en-US" b="1" smtClean="0"/>
              <a:t>Secondly, the costs of the care are almost never fully known upfront. </a:t>
            </a:r>
            <a:r>
              <a:rPr lang="en-US" altLang="en-US" smtClean="0"/>
              <a:t>Unlike the cost of a house or car, where you should know what you will pay when you sign the loan agreement, when you accept responsibility for payment of your treatment at a hospital or other medical provider, you generally have no idea how much the treatment will cost. You may also not know your share of the cost.</a:t>
            </a:r>
          </a:p>
          <a:p>
            <a:pPr marL="628650" lvl="1" indent="-171450" defTabSz="998538">
              <a:buFontTx/>
              <a:buChar char="•"/>
            </a:pPr>
            <a:r>
              <a:rPr lang="en-US" altLang="en-US" b="1" smtClean="0"/>
              <a:t>Invoices and bills may be confusing.</a:t>
            </a:r>
            <a:r>
              <a:rPr lang="en-US" altLang="en-US" smtClean="0"/>
              <a:t> Rather than one itemized bill, you may receive several bills over a period of weeks or months with hospital stays or situations that involved multiple health care services providers. Because of this confusion, people may be more likely to not recognize the information contained on the invoice or hesitate or delay paying a medical bill. They may have questions about whether the amount was already paid by insurance, whether the correct amount was billed, or whether they actually received the billed treatment. </a:t>
            </a:r>
          </a:p>
          <a:p>
            <a:pPr marL="628650" lvl="1" indent="-171450" defTabSz="998538">
              <a:buFontTx/>
              <a:buChar char="•"/>
            </a:pPr>
            <a:r>
              <a:rPr lang="en-US" altLang="en-US" smtClean="0"/>
              <a:t>And without knowing how much the total cost should be, how much the insurer will cover, and how much of the cost will be passed on to you, </a:t>
            </a:r>
            <a:r>
              <a:rPr lang="en-US" altLang="en-US" b="1" smtClean="0"/>
              <a:t>it becomes difficult to determine whether you are being charged the right amount. </a:t>
            </a:r>
            <a:r>
              <a:rPr lang="en-US" altLang="en-US" smtClean="0"/>
              <a:t>That leaves consumers in a position where they need to review each medical bill carefully and contact providers or insurers when they have questions. </a:t>
            </a:r>
          </a:p>
          <a:p>
            <a:pPr marL="628650" lvl="1" indent="-171450" defTabSz="998538">
              <a:buFontTx/>
              <a:buChar char="•"/>
            </a:pPr>
            <a:r>
              <a:rPr lang="en-US" altLang="en-US" b="1" smtClean="0"/>
              <a:t>Uninsured individuals are generally charged more for services.</a:t>
            </a:r>
            <a:r>
              <a:rPr lang="en-US" altLang="en-US" smtClean="0"/>
              <a:t> Insurance companies negotiate discounts for services. This means that if you are uninsured, your bill will likely be higher than the bill that someone who has insurance receives for the same procedures and care. </a:t>
            </a:r>
          </a:p>
          <a:p>
            <a:pPr defTabSz="998538">
              <a:buFontTx/>
              <a:buChar char="•"/>
            </a:pPr>
            <a:endParaRPr lang="en-US" altLang="en-US" smtClean="0">
              <a:solidFill>
                <a:srgbClr val="000000"/>
              </a:solidFill>
            </a:endParaRPr>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E1A43B9-D2C6-4F02-A262-6AD1486828C2}" type="slidenum">
              <a:rPr lang="en-US" altLang="en-US">
                <a:latin typeface="Calibri" panose="020F0502020204030204" pitchFamily="34" charset="0"/>
              </a:rPr>
              <a:pPr/>
              <a:t>113</a:t>
            </a:fld>
            <a:endParaRPr lang="en-US" altLang="en-US">
              <a:latin typeface="Calibri" panose="020F0502020204030204" pitchFamily="34" charset="0"/>
            </a:endParaRPr>
          </a:p>
        </p:txBody>
      </p:sp>
    </p:spTree>
    <p:extLst>
      <p:ext uri="{BB962C8B-B14F-4D97-AF65-F5344CB8AC3E}">
        <p14:creationId xmlns:p14="http://schemas.microsoft.com/office/powerpoint/2010/main" val="18778834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Facilitated Discussion (Module 6)</a:t>
            </a:r>
          </a:p>
          <a:p>
            <a:pPr defTabSz="998538"/>
            <a:endParaRPr lang="en-US" altLang="en-US" b="1" smtClean="0">
              <a:solidFill>
                <a:srgbClr val="000000"/>
              </a:solidFill>
            </a:endParaRPr>
          </a:p>
          <a:p>
            <a:pPr defTabSz="998538">
              <a:buFontTx/>
              <a:buChar char="•"/>
            </a:pPr>
            <a:r>
              <a:rPr lang="en-US" altLang="en-US" smtClean="0">
                <a:solidFill>
                  <a:srgbClr val="000000"/>
                </a:solidFill>
              </a:rPr>
              <a:t>Review some ways to avoid medical debt. Be sure to ask participants for their ideas and suggestions.</a:t>
            </a:r>
          </a:p>
          <a:p>
            <a:pPr defTabSz="998538">
              <a:buFontTx/>
              <a:buChar char="•"/>
            </a:pPr>
            <a:r>
              <a:rPr lang="en-US" altLang="en-US" smtClean="0">
                <a:solidFill>
                  <a:srgbClr val="000000"/>
                </a:solidFill>
              </a:rPr>
              <a:t>Use the following information from the toolkit to add to the discussion (Page 208):</a:t>
            </a:r>
          </a:p>
          <a:p>
            <a:pPr defTabSz="998538">
              <a:buFontTx/>
              <a:buChar char="•"/>
            </a:pPr>
            <a:endParaRPr lang="en-US" altLang="en-US" smtClean="0">
              <a:solidFill>
                <a:srgbClr val="000000"/>
              </a:solidFill>
            </a:endParaRPr>
          </a:p>
          <a:p>
            <a:pPr marL="642938" lvl="1" indent="-173038" defTabSz="998538">
              <a:buFontTx/>
              <a:buChar char="•"/>
            </a:pPr>
            <a:r>
              <a:rPr lang="en-US" altLang="en-US" b="1" smtClean="0"/>
              <a:t>Get cost estimates up front</a:t>
            </a:r>
            <a:r>
              <a:rPr lang="en-US" altLang="en-US" smtClean="0"/>
              <a:t>—then you can decide whether to proceed or delay elective procedures.</a:t>
            </a:r>
          </a:p>
          <a:p>
            <a:pPr marL="642938" lvl="1" indent="-173038" defTabSz="998538">
              <a:buFontTx/>
              <a:buChar char="•"/>
            </a:pPr>
            <a:r>
              <a:rPr lang="en-US" altLang="en-US" b="1" smtClean="0"/>
              <a:t>Find out whether there is a prompt payment discount</a:t>
            </a:r>
            <a:r>
              <a:rPr lang="en-US" altLang="en-US" smtClean="0"/>
              <a:t>, which can be substantial. This may mean cutting back in other areas for a few months in order to pay the bill and secure the discount.</a:t>
            </a:r>
          </a:p>
          <a:p>
            <a:pPr marL="642938" lvl="1" indent="-173038" defTabSz="998538">
              <a:buFontTx/>
              <a:buChar char="•"/>
            </a:pPr>
            <a:r>
              <a:rPr lang="en-US" altLang="en-US" b="1" smtClean="0"/>
              <a:t>Ask for a discount on the treatment.</a:t>
            </a:r>
            <a:endParaRPr lang="en-US" altLang="en-US" smtClean="0"/>
          </a:p>
          <a:p>
            <a:pPr marL="642938" lvl="1" indent="-173038" defTabSz="998538">
              <a:buFontTx/>
              <a:buChar char="•"/>
            </a:pPr>
            <a:r>
              <a:rPr lang="en-US" altLang="en-US" b="1" smtClean="0"/>
              <a:t>Ask about “charity care”</a:t>
            </a:r>
            <a:r>
              <a:rPr lang="en-US" altLang="ja-JP" smtClean="0"/>
              <a:t> from the hospital and government before or immediately following treatment.</a:t>
            </a:r>
          </a:p>
          <a:p>
            <a:pPr marL="642938" lvl="1" indent="-173038" defTabSz="998538">
              <a:buFontTx/>
              <a:buChar char="•"/>
            </a:pPr>
            <a:r>
              <a:rPr lang="en-US" altLang="en-US" b="1" smtClean="0"/>
              <a:t>If you are asked to put a hospital bill on a credit card, watch out.</a:t>
            </a:r>
            <a:r>
              <a:rPr lang="en-US" altLang="en-US" smtClean="0"/>
              <a:t> Many hospitals have some obligation to provide for charity care for those who can’t afford treatment. Once you put your hospital bill on a credit card, you won’t be considered for a later write-down of your bill under the charity care program. Some medical providers even offer a credit card for you to use at the provider’s office. Healthcare credit cards can have tricky terms, so make sure you know what you’re getting into. For tips on healthcare credit cards see: </a:t>
            </a:r>
            <a:r>
              <a:rPr lang="en-US" altLang="en-US" smtClean="0">
                <a:hlinkClick r:id="rId3"/>
              </a:rPr>
              <a:t>http://www.consumerfinance.gov/blog/whats-the-deal-with-health-care-credit-cards-four-things-you-should-know/</a:t>
            </a:r>
            <a:endParaRPr lang="en-US" altLang="en-US" smtClean="0"/>
          </a:p>
          <a:p>
            <a:pPr marL="642938" lvl="1" indent="-173038" defTabSz="998538">
              <a:buFontTx/>
              <a:buChar char="•"/>
            </a:pPr>
            <a:r>
              <a:rPr lang="en-US" altLang="en-US" smtClean="0"/>
              <a:t>If you can’t afford to pay for the care even after charity care and discounts have been applied, </a:t>
            </a:r>
            <a:r>
              <a:rPr lang="en-US" altLang="en-US" b="1" smtClean="0"/>
              <a:t>take steps to work with the provider to set up a reasonable repayment plan.</a:t>
            </a:r>
            <a:r>
              <a:rPr lang="en-US" altLang="en-US" smtClean="0"/>
              <a:t> As you negotiate, ensure that as long as you pay as agreed, reports made to credit reporting agencies will reflect that you are making payments as required by the plan. Be sure to get your repayment plan agreement in writing. Also, consider asking for the following terms:</a:t>
            </a:r>
          </a:p>
          <a:p>
            <a:pPr marL="1557338" lvl="3" indent="-173038" defTabSz="998538">
              <a:buFontTx/>
              <a:buChar char="•"/>
            </a:pPr>
            <a:r>
              <a:rPr lang="en-US" altLang="en-US" smtClean="0"/>
              <a:t>No interest on the debt</a:t>
            </a:r>
          </a:p>
          <a:p>
            <a:pPr marL="1557338" lvl="3" indent="-173038" defTabSz="998538">
              <a:buFontTx/>
              <a:buChar char="•"/>
            </a:pPr>
            <a:r>
              <a:rPr lang="en-US" altLang="en-US" smtClean="0"/>
              <a:t>Monthly statements showing the amount paid and the outstanding balance</a:t>
            </a:r>
          </a:p>
          <a:p>
            <a:pPr marL="1557338" lvl="3" indent="-173038" defTabSz="998538">
              <a:buFontTx/>
              <a:buChar char="•"/>
            </a:pPr>
            <a:r>
              <a:rPr lang="en-US" altLang="en-US" smtClean="0"/>
              <a:t>Request that the debt </a:t>
            </a:r>
            <a:r>
              <a:rPr lang="en-US" altLang="en-US" i="1" smtClean="0"/>
              <a:t>not</a:t>
            </a:r>
            <a:r>
              <a:rPr lang="en-US" altLang="en-US" smtClean="0"/>
              <a:t> be turned over to a third party collection agency – that the debt servicing stays in-house </a:t>
            </a:r>
          </a:p>
          <a:p>
            <a:pPr marL="1557338" lvl="3" indent="-173038" defTabSz="998538">
              <a:buFontTx/>
              <a:buChar char="•"/>
            </a:pPr>
            <a:r>
              <a:rPr lang="en-US" altLang="en-US" smtClean="0"/>
              <a:t>Be sure you do not sign an agreement that states you will make full payment of the debt if you are late or miss a payment on your plan.</a:t>
            </a:r>
          </a:p>
          <a:p>
            <a:pPr marL="1112838" lvl="2" indent="-173038" defTabSz="998538">
              <a:buFontTx/>
              <a:buChar char="•"/>
            </a:pPr>
            <a:endParaRPr lang="en-US" altLang="en-US" smtClean="0"/>
          </a:p>
          <a:p>
            <a:pPr marL="642938" lvl="1" indent="-173038" defTabSz="998538">
              <a:buFontTx/>
              <a:buChar char="•"/>
            </a:pPr>
            <a:r>
              <a:rPr lang="en-US" altLang="en-US" b="1" smtClean="0"/>
              <a:t>Check your credit report to make sure resolved bills are reported accurately or any errors are removed from your credit history. </a:t>
            </a:r>
            <a:r>
              <a:rPr lang="en-US" altLang="en-US" smtClean="0"/>
              <a:t>If the credit reporting agency doesn’t respond, contact your state’s consumer protection agency, attorney general, or the Consumer Financial Protection Bureau.</a:t>
            </a:r>
          </a:p>
          <a:p>
            <a:pPr marL="642938" lvl="1" indent="-173038" defTabSz="998538">
              <a:buFontTx/>
              <a:buChar char="•"/>
            </a:pPr>
            <a:r>
              <a:rPr lang="en-US" altLang="en-US" b="1" smtClean="0"/>
              <a:t>If you do get sued by a medical service provider or hospital, </a:t>
            </a:r>
            <a:r>
              <a:rPr lang="en-US" altLang="en-US" b="1" i="1" smtClean="0"/>
              <a:t>respond</a:t>
            </a:r>
            <a:r>
              <a:rPr lang="en-US" altLang="en-US" b="1" smtClean="0"/>
              <a:t>. </a:t>
            </a:r>
            <a:r>
              <a:rPr lang="en-US" altLang="en-US" smtClean="0"/>
              <a:t>Get legal assistance from the legal aid organization in your community or a lawyer.</a:t>
            </a:r>
          </a:p>
          <a:p>
            <a:pPr marL="642938" lvl="1" indent="-173038" defTabSz="998538">
              <a:buFontTx/>
              <a:buChar char="•"/>
            </a:pPr>
            <a:r>
              <a:rPr lang="en-US" altLang="en-US" b="1" smtClean="0"/>
              <a:t>Be sure you do not jeopardize your ability to earn income or pay for your shelter or food because you have paid more income than you can afford to cover a medical debt.</a:t>
            </a:r>
          </a:p>
          <a:p>
            <a:pPr defTabSz="998538">
              <a:buFontTx/>
              <a:buChar char="•"/>
            </a:pPr>
            <a:endParaRPr lang="en-US" altLang="en-US" smtClean="0"/>
          </a:p>
          <a:p>
            <a:pPr defTabSz="998538"/>
            <a:r>
              <a:rPr lang="en-US" altLang="en-US" smtClean="0"/>
              <a:t/>
            </a:r>
            <a:br>
              <a:rPr lang="en-US" altLang="en-US" smtClean="0"/>
            </a:br>
            <a:endParaRPr lang="en-US" altLang="en-US" smtClean="0">
              <a:solidFill>
                <a:srgbClr val="000000"/>
              </a:solidFill>
            </a:endParaRP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BF3745-3EB4-48BD-A317-F6CFFAA4A6D2}" type="slidenum">
              <a:rPr lang="en-US" altLang="en-US">
                <a:latin typeface="Calibri" panose="020F0502020204030204" pitchFamily="34" charset="0"/>
              </a:rPr>
              <a:pPr/>
              <a:t>114</a:t>
            </a:fld>
            <a:endParaRPr lang="en-US" altLang="en-US">
              <a:latin typeface="Calibri" panose="020F0502020204030204" pitchFamily="34" charset="0"/>
            </a:endParaRPr>
          </a:p>
        </p:txBody>
      </p:sp>
    </p:spTree>
    <p:extLst>
      <p:ext uri="{BB962C8B-B14F-4D97-AF65-F5344CB8AC3E}">
        <p14:creationId xmlns:p14="http://schemas.microsoft.com/office/powerpoint/2010/main" val="11061021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smtClean="0">
              <a:solidFill>
                <a:srgbClr val="000000"/>
              </a:solidFill>
            </a:endParaRPr>
          </a:p>
          <a:p>
            <a:pPr defTabSz="998538"/>
            <a:r>
              <a:rPr lang="en-US" altLang="en-US" b="1" smtClean="0">
                <a:solidFill>
                  <a:srgbClr val="000000"/>
                </a:solidFill>
              </a:rPr>
              <a:t>Facilitated Discussion (Module 6) </a:t>
            </a:r>
          </a:p>
          <a:p>
            <a:pPr defTabSz="998538"/>
            <a:endParaRPr lang="en-US" altLang="en-US" b="1" smtClean="0">
              <a:solidFill>
                <a:srgbClr val="000000"/>
              </a:solidFill>
            </a:endParaRPr>
          </a:p>
          <a:p>
            <a:pPr defTabSz="998538"/>
            <a:r>
              <a:rPr lang="en-US" altLang="en-US" b="1" i="1" smtClean="0">
                <a:solidFill>
                  <a:srgbClr val="000000"/>
                </a:solidFill>
              </a:rPr>
              <a:t>ASK: What is a payday loan?</a:t>
            </a:r>
          </a:p>
          <a:p>
            <a:pPr defTabSz="998538">
              <a:buFontTx/>
              <a:buChar char="•"/>
            </a:pPr>
            <a:r>
              <a:rPr lang="en-US" altLang="en-US" smtClean="0">
                <a:solidFill>
                  <a:srgbClr val="000000"/>
                </a:solidFill>
              </a:rPr>
              <a:t>Augment participants’ responses with the following facts from the toolkit (page197):</a:t>
            </a:r>
          </a:p>
          <a:p>
            <a:pPr marL="1112838" lvl="2" indent="-173038" defTabSz="998538">
              <a:buFontTx/>
              <a:buChar char="•"/>
            </a:pPr>
            <a:r>
              <a:rPr lang="en-US" altLang="en-US" smtClean="0"/>
              <a:t>A payday loan is a short-term loan, generally for $500 or less. </a:t>
            </a:r>
          </a:p>
          <a:p>
            <a:pPr marL="1112838" lvl="2" indent="-173038" defTabSz="998538">
              <a:buFontTx/>
              <a:buChar char="•"/>
            </a:pPr>
            <a:r>
              <a:rPr lang="en-US" altLang="en-US" smtClean="0"/>
              <a:t>They generally come due your next payday. </a:t>
            </a:r>
          </a:p>
          <a:p>
            <a:pPr marL="1112838" lvl="2" indent="-173038" defTabSz="998538">
              <a:buFontTx/>
              <a:buChar char="•"/>
            </a:pPr>
            <a:r>
              <a:rPr lang="en-US" altLang="en-US" smtClean="0"/>
              <a:t>You must give lenders access to your checking account or write a check for the full balance in advance that the lender has an option of depositing when the loan comes due.</a:t>
            </a:r>
          </a:p>
          <a:p>
            <a:pPr marL="1112838" lvl="2" indent="-173038" defTabSz="998538">
              <a:buFontTx/>
              <a:buChar char="•"/>
            </a:pPr>
            <a:r>
              <a:rPr lang="en-US" altLang="en-US" smtClean="0"/>
              <a:t>Other loan features can vary. For example, payday loans are often structured to be paid off in one lump-sum payment, but interest-only payments – "</a:t>
            </a:r>
            <a:r>
              <a:rPr lang="en-US" altLang="en-US" smtClean="0">
                <a:hlinkClick r:id="rId3"/>
              </a:rPr>
              <a:t>renewals</a:t>
            </a:r>
            <a:r>
              <a:rPr lang="en-US" altLang="en-US" smtClean="0"/>
              <a:t>" or “rollovers” – are not unusual. </a:t>
            </a:r>
          </a:p>
          <a:p>
            <a:pPr marL="1112838" lvl="2" indent="-173038" defTabSz="998538">
              <a:buFontTx/>
              <a:buChar char="•"/>
            </a:pPr>
            <a:r>
              <a:rPr lang="en-US" altLang="en-US" smtClean="0"/>
              <a:t>In some cases, payday loans may be structured so that they are repayable in installments over a longer period of time. </a:t>
            </a:r>
          </a:p>
          <a:p>
            <a:pPr marL="1112838" lvl="2" indent="-173038" defTabSz="998538">
              <a:buFontTx/>
              <a:buChar char="•"/>
            </a:pPr>
            <a:r>
              <a:rPr lang="en-US" altLang="en-US" smtClean="0"/>
              <a:t>Some ways that lenders might give you the loan funds are providing cash or a check, loading the funds onto a prepaid debit card, or electronically depositing the money into your checking account. </a:t>
            </a:r>
          </a:p>
          <a:p>
            <a:pPr marL="1112838" lvl="2" indent="-173038" defTabSz="998538">
              <a:buFontTx/>
              <a:buChar char="•"/>
            </a:pPr>
            <a:r>
              <a:rPr lang="en-US" altLang="en-US" smtClean="0"/>
              <a:t>The cost of the loan (finance charge) may range from $10 to $30 for every $100 borrowed. </a:t>
            </a:r>
          </a:p>
          <a:p>
            <a:pPr marL="1112838" lvl="2" indent="-173038" defTabSz="998538">
              <a:buFontTx/>
              <a:buChar char="•"/>
            </a:pPr>
            <a:r>
              <a:rPr lang="en-US" altLang="en-US" smtClean="0"/>
              <a:t>A typical two-week payday loan with a $15 per $100 fee equates to an </a:t>
            </a:r>
            <a:r>
              <a:rPr lang="en-US" altLang="en-US" smtClean="0">
                <a:hlinkClick r:id="rId4"/>
              </a:rPr>
              <a:t>annual percentage rate</a:t>
            </a:r>
            <a:r>
              <a:rPr lang="en-US" altLang="en-US" smtClean="0"/>
              <a:t> (APR) of almost 400%. </a:t>
            </a:r>
          </a:p>
          <a:p>
            <a:pPr marL="1112838" lvl="2" indent="-173038" defTabSz="998538">
              <a:buFontTx/>
              <a:buChar char="•"/>
            </a:pPr>
            <a:r>
              <a:rPr lang="en-US" altLang="en-US" smtClean="0"/>
              <a:t>By comparison, APRs on credit cards can range from about 12 percent to 30 percent. </a:t>
            </a:r>
          </a:p>
          <a:p>
            <a:pPr marL="1112838" lvl="2" indent="-173038" defTabSz="998538">
              <a:buFontTx/>
              <a:buChar char="•"/>
            </a:pPr>
            <a:r>
              <a:rPr lang="en-US" altLang="en-US" smtClean="0"/>
              <a:t>State laws and other factors can influence how much you can borrow and the fees you are charged. </a:t>
            </a:r>
          </a:p>
          <a:p>
            <a:pPr marL="1112838" lvl="2" indent="-173038" defTabSz="998538">
              <a:buFontTx/>
              <a:buChar char="•"/>
            </a:pPr>
            <a:endParaRPr lang="en-US" altLang="en-US" smtClean="0"/>
          </a:p>
          <a:p>
            <a:pPr defTabSz="998538">
              <a:buFontTx/>
              <a:buChar char="•"/>
            </a:pPr>
            <a:r>
              <a:rPr lang="en-US" altLang="en-US" smtClean="0"/>
              <a:t>Some state laws do not permit payday lending and in other states lenders may choose not to do business rather than abide by the state’s regulations.</a:t>
            </a:r>
          </a:p>
          <a:p>
            <a:pPr defTabSz="998538">
              <a:buFontTx/>
              <a:buChar char="•"/>
            </a:pPr>
            <a:endParaRPr lang="en-US" altLang="en-US" b="1" smtClean="0"/>
          </a:p>
          <a:p>
            <a:pPr defTabSz="998538">
              <a:buFontTx/>
              <a:buChar char="•"/>
            </a:pPr>
            <a:r>
              <a:rPr lang="en-US" altLang="en-US" b="1" smtClean="0"/>
              <a:t>There are special protections through the </a:t>
            </a:r>
            <a:r>
              <a:rPr lang="en-US" altLang="en-US" b="1" smtClean="0">
                <a:hlinkClick r:id="rId5"/>
              </a:rPr>
              <a:t>Military Lending Act</a:t>
            </a:r>
            <a:r>
              <a:rPr lang="en-US" altLang="en-US" b="1" smtClean="0"/>
              <a:t> for active duty service members and their dependents who use certain payday loans and other small dollar credit products.  These rights include:</a:t>
            </a:r>
          </a:p>
          <a:p>
            <a:pPr marL="1112838" lvl="2" indent="-173038" defTabSz="998538">
              <a:buFontTx/>
              <a:buChar char="•"/>
            </a:pPr>
            <a:r>
              <a:rPr lang="en-US" altLang="en-US" b="1" smtClean="0"/>
              <a:t>A 36% interest cap. </a:t>
            </a:r>
            <a:r>
              <a:rPr lang="en-US" altLang="en-US" smtClean="0"/>
              <a:t>You cannot be charged more than a 36% Military Annual Percentage Rate (MAPR), which includes the following costs:</a:t>
            </a:r>
            <a:endParaRPr lang="en-US" altLang="en-US" sz="1500" smtClean="0"/>
          </a:p>
          <a:p>
            <a:pPr marL="1581150" lvl="3" indent="-173038" defTabSz="998538">
              <a:buFontTx/>
              <a:buChar char="•"/>
            </a:pPr>
            <a:r>
              <a:rPr lang="en-US" altLang="en-US" smtClean="0"/>
              <a:t>interest</a:t>
            </a:r>
            <a:endParaRPr lang="en-US" altLang="en-US" sz="1500" smtClean="0"/>
          </a:p>
          <a:p>
            <a:pPr marL="1581150" lvl="3" indent="-173038" defTabSz="998538">
              <a:buFontTx/>
              <a:buChar char="•"/>
            </a:pPr>
            <a:r>
              <a:rPr lang="en-US" altLang="en-US" smtClean="0"/>
              <a:t>fees</a:t>
            </a:r>
            <a:endParaRPr lang="en-US" altLang="en-US" sz="1500" smtClean="0"/>
          </a:p>
          <a:p>
            <a:pPr marL="1581150" lvl="3" indent="-173038" defTabSz="998538">
              <a:buFontTx/>
              <a:buChar char="•"/>
            </a:pPr>
            <a:r>
              <a:rPr lang="en-US" altLang="en-US" smtClean="0"/>
              <a:t>credit service charges</a:t>
            </a:r>
            <a:endParaRPr lang="en-US" altLang="en-US" sz="1500" smtClean="0"/>
          </a:p>
          <a:p>
            <a:pPr marL="1581150" lvl="3" indent="-173038" defTabSz="998538">
              <a:buFontTx/>
              <a:buChar char="•"/>
            </a:pPr>
            <a:r>
              <a:rPr lang="en-US" altLang="en-US" smtClean="0"/>
              <a:t>credit renewal charges</a:t>
            </a:r>
            <a:endParaRPr lang="en-US" altLang="en-US" sz="1500" smtClean="0"/>
          </a:p>
          <a:p>
            <a:pPr marL="1581150" lvl="3" indent="-173038" defTabSz="998538">
              <a:buFontTx/>
              <a:buChar char="•"/>
            </a:pPr>
            <a:r>
              <a:rPr lang="en-US" altLang="en-US" smtClean="0"/>
              <a:t>credit insurance premiums</a:t>
            </a:r>
            <a:endParaRPr lang="en-US" altLang="en-US" sz="1500" smtClean="0"/>
          </a:p>
          <a:p>
            <a:pPr marL="1581150" lvl="3" indent="-173038" defTabSz="998538">
              <a:buFontTx/>
              <a:buChar char="•"/>
            </a:pPr>
            <a:r>
              <a:rPr lang="en-US" altLang="en-US" smtClean="0"/>
              <a:t>other fees for credit-related products sold in connection with the loan</a:t>
            </a:r>
            <a:endParaRPr lang="en-US" altLang="en-US" sz="1500" smtClean="0"/>
          </a:p>
          <a:p>
            <a:pPr marL="1112838" lvl="2" indent="-173038" defTabSz="998538">
              <a:buFontTx/>
              <a:buChar char="•"/>
            </a:pPr>
            <a:r>
              <a:rPr lang="en-US" altLang="en-US" b="1" smtClean="0"/>
              <a:t>Written and oral disclosure.</a:t>
            </a:r>
            <a:r>
              <a:rPr lang="en-US" altLang="en-US" smtClean="0"/>
              <a:t> Creditors must tell you the interest rates and other fees you owe, both orally and in writing, before a loan is issued.</a:t>
            </a:r>
            <a:endParaRPr lang="en-US" altLang="en-US" sz="1500" smtClean="0"/>
          </a:p>
          <a:p>
            <a:pPr marL="1112838" lvl="2" indent="-173038" defTabSz="998538">
              <a:buFontTx/>
              <a:buChar char="•"/>
            </a:pPr>
            <a:r>
              <a:rPr lang="en-US" altLang="en-US" b="1" smtClean="0"/>
              <a:t>No roll-over loans.</a:t>
            </a:r>
            <a:r>
              <a:rPr lang="en-US" altLang="en-US" smtClean="0"/>
              <a:t> A creditor cannot “roll-over” or refinance the same loan, unless the new loan results in more favorable terms for you. This rule helps to make sure you will not get stuck with a loan that becomes more expensive to pay back every few months.</a:t>
            </a:r>
            <a:endParaRPr lang="en-US" altLang="en-US" sz="1500" smtClean="0"/>
          </a:p>
          <a:p>
            <a:pPr marL="1112838" lvl="2" indent="-173038" defTabSz="998538">
              <a:buFontTx/>
              <a:buChar char="•"/>
            </a:pPr>
            <a:r>
              <a:rPr lang="en-US" altLang="en-US" b="1" smtClean="0"/>
              <a:t>No mandatory waivers of consumer protection laws. </a:t>
            </a:r>
            <a:r>
              <a:rPr lang="en-US" altLang="en-US" smtClean="0"/>
              <a:t>Creditors cannot require you to waive any state or federal law, including the Service members Civil Relief Act, which protects service members from being sued while on active duty.</a:t>
            </a:r>
            <a:endParaRPr lang="en-US" altLang="en-US" sz="1500" smtClean="0"/>
          </a:p>
          <a:p>
            <a:pPr marL="1112838" lvl="2" indent="-173038" defTabSz="998538">
              <a:buFontTx/>
              <a:buChar char="•"/>
            </a:pPr>
            <a:r>
              <a:rPr lang="en-US" altLang="en-US" b="1" smtClean="0"/>
              <a:t>No mandatory arbitration.</a:t>
            </a:r>
            <a:r>
              <a:rPr lang="en-US" altLang="en-US" smtClean="0"/>
              <a:t> Creditors cannot require you to submit to </a:t>
            </a:r>
            <a:r>
              <a:rPr lang="en-US" altLang="en-US" u="sng" smtClean="0">
                <a:hlinkClick r:id="rId6"/>
              </a:rPr>
              <a:t>arbitration</a:t>
            </a:r>
            <a:r>
              <a:rPr lang="en-US" altLang="en-US" smtClean="0"/>
              <a:t>, which is when an outside party decides how a dispute should be resolved instead of a court.</a:t>
            </a:r>
            <a:endParaRPr lang="en-US" altLang="en-US" sz="1500" smtClean="0"/>
          </a:p>
          <a:p>
            <a:pPr marL="1112838" lvl="2" indent="-173038" defTabSz="998538">
              <a:buFontTx/>
              <a:buChar char="•"/>
            </a:pPr>
            <a:r>
              <a:rPr lang="en-US" altLang="en-US" b="1" smtClean="0"/>
              <a:t>No mandatory allotments.</a:t>
            </a:r>
            <a:r>
              <a:rPr lang="en-US" altLang="en-US" smtClean="0"/>
              <a:t> A creditor cannot require you to create a voluntary allotment in order to get the loan. An allotment is an automatic amount of money taken from your paycheck to pay back your loan.</a:t>
            </a:r>
            <a:endParaRPr lang="en-US" altLang="en-US" sz="1500" smtClean="0"/>
          </a:p>
          <a:p>
            <a:pPr defTabSz="998538"/>
            <a:endParaRPr lang="en-US" altLang="en-US" b="1" i="1" smtClean="0">
              <a:solidFill>
                <a:srgbClr val="000000"/>
              </a:solidFill>
            </a:endParaRPr>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B9EE337-0AD6-4417-8559-418C2D18430F}" type="slidenum">
              <a:rPr lang="en-US" altLang="en-US">
                <a:latin typeface="Calibri" panose="020F0502020204030204" pitchFamily="34" charset="0"/>
              </a:rPr>
              <a:pPr/>
              <a:t>115</a:t>
            </a:fld>
            <a:endParaRPr lang="en-US" altLang="en-US">
              <a:latin typeface="Calibri" panose="020F0502020204030204" pitchFamily="34" charset="0"/>
            </a:endParaRPr>
          </a:p>
        </p:txBody>
      </p:sp>
    </p:spTree>
    <p:extLst>
      <p:ext uri="{BB962C8B-B14F-4D97-AF65-F5344CB8AC3E}">
        <p14:creationId xmlns:p14="http://schemas.microsoft.com/office/powerpoint/2010/main" val="5212862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dirty="0" smtClean="0">
              <a:solidFill>
                <a:srgbClr val="000000"/>
              </a:solidFill>
              <a:cs typeface="+mn-cs"/>
            </a:endParaRPr>
          </a:p>
          <a:p>
            <a:pPr defTabSz="998538">
              <a:defRPr/>
            </a:pPr>
            <a:r>
              <a:rPr lang="en-US" altLang="en-US" b="1" dirty="0" smtClean="0">
                <a:solidFill>
                  <a:srgbClr val="000000"/>
                </a:solidFill>
                <a:cs typeface="+mn-cs"/>
              </a:rPr>
              <a:t>Facilitated Discussion (Module 6)</a:t>
            </a:r>
          </a:p>
          <a:p>
            <a:pPr defTabSz="998538">
              <a:defRPr/>
            </a:pPr>
            <a:r>
              <a:rPr lang="en-US" altLang="en-US" b="1" dirty="0" smtClean="0">
                <a:solidFill>
                  <a:srgbClr val="000000"/>
                </a:solidFill>
                <a:cs typeface="+mn-cs"/>
              </a:rPr>
              <a:t> </a:t>
            </a:r>
          </a:p>
          <a:p>
            <a:pPr defTabSz="998538">
              <a:defRPr/>
            </a:pPr>
            <a:endParaRPr lang="en-US" altLang="en-US" dirty="0" smtClean="0">
              <a:cs typeface="+mn-cs"/>
            </a:endParaRPr>
          </a:p>
          <a:p>
            <a:pPr marL="171450" indent="-171450" defTabSz="998538">
              <a:buFont typeface="Arial" panose="020B0604020202020204" pitchFamily="34" charset="0"/>
              <a:buChar char="•"/>
              <a:defRPr/>
            </a:pPr>
            <a:r>
              <a:rPr lang="en-US" altLang="en-US" dirty="0" smtClean="0">
                <a:cs typeface="+mn-cs"/>
              </a:rPr>
              <a:t>Explain what a debt trap is using the information on the slide above (page 201).</a:t>
            </a:r>
          </a:p>
          <a:p>
            <a:pPr defTabSz="998538">
              <a:buFontTx/>
              <a:buChar char="•"/>
              <a:defRPr/>
            </a:pPr>
            <a:endParaRPr lang="en-US" altLang="en-US" dirty="0" smtClean="0">
              <a:cs typeface="+mn-cs"/>
            </a:endParaRP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05A37C8-1487-4BFE-83D6-618E47DC441B}" type="slidenum">
              <a:rPr lang="en-US" altLang="en-US">
                <a:latin typeface="Calibri" panose="020F0502020204030204" pitchFamily="34" charset="0"/>
              </a:rPr>
              <a:pPr/>
              <a:t>116</a:t>
            </a:fld>
            <a:endParaRPr lang="en-US" altLang="en-US">
              <a:latin typeface="Calibri" panose="020F0502020204030204" pitchFamily="34" charset="0"/>
            </a:endParaRPr>
          </a:p>
        </p:txBody>
      </p:sp>
    </p:spTree>
    <p:extLst>
      <p:ext uri="{BB962C8B-B14F-4D97-AF65-F5344CB8AC3E}">
        <p14:creationId xmlns:p14="http://schemas.microsoft.com/office/powerpoint/2010/main" val="35991277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dirty="0" smtClean="0">
              <a:solidFill>
                <a:srgbClr val="000000"/>
              </a:solidFill>
              <a:cs typeface="+mn-cs"/>
            </a:endParaRPr>
          </a:p>
          <a:p>
            <a:pPr defTabSz="998538">
              <a:defRPr/>
            </a:pPr>
            <a:r>
              <a:rPr lang="en-US" altLang="en-US" b="1" dirty="0" smtClean="0">
                <a:solidFill>
                  <a:srgbClr val="000000"/>
                </a:solidFill>
                <a:cs typeface="+mn-cs"/>
              </a:rPr>
              <a:t>Facilitated Discussion (Module 6)</a:t>
            </a:r>
          </a:p>
          <a:p>
            <a:pPr defTabSz="998538">
              <a:defRPr/>
            </a:pPr>
            <a:endParaRPr lang="en-US" altLang="en-US" b="1" dirty="0" smtClean="0">
              <a:solidFill>
                <a:srgbClr val="000000"/>
              </a:solidFill>
              <a:cs typeface="+mn-cs"/>
            </a:endParaRPr>
          </a:p>
          <a:p>
            <a:pPr defTabSz="998538">
              <a:defRPr/>
            </a:pPr>
            <a:endParaRPr lang="en-US" altLang="en-US" dirty="0" smtClean="0">
              <a:cs typeface="+mn-cs"/>
            </a:endParaRPr>
          </a:p>
          <a:p>
            <a:pPr marL="171450" indent="-171450" defTabSz="998538">
              <a:buFont typeface="Arial" panose="020B0604020202020204" pitchFamily="34" charset="0"/>
              <a:buChar char="•"/>
              <a:defRPr/>
            </a:pPr>
            <a:r>
              <a:rPr lang="en-US" altLang="en-US" dirty="0" smtClean="0">
                <a:cs typeface="+mn-cs"/>
              </a:rPr>
              <a:t>Explain what a debt trap is using the information on the slide above (page 201).</a:t>
            </a:r>
          </a:p>
          <a:p>
            <a:pPr defTabSz="998538">
              <a:buFontTx/>
              <a:buChar char="•"/>
              <a:defRPr/>
            </a:pPr>
            <a:endParaRPr lang="en-US" altLang="en-US" dirty="0" smtClean="0">
              <a:cs typeface="+mn-cs"/>
            </a:endParaRPr>
          </a:p>
          <a:p>
            <a:pPr defTabSz="998538">
              <a:buFontTx/>
              <a:buChar char="•"/>
              <a:defRPr/>
            </a:pPr>
            <a:endParaRPr lang="en-US" altLang="en-US" dirty="0" smtClean="0">
              <a:cs typeface="+mn-cs"/>
            </a:endParaRPr>
          </a:p>
          <a:p>
            <a:pPr defTabSz="998538">
              <a:buFontTx/>
              <a:buChar char="•"/>
              <a:defRPr/>
            </a:pPr>
            <a:endParaRPr lang="en-US" altLang="en-US" dirty="0" smtClean="0">
              <a:cs typeface="+mn-cs"/>
            </a:endParaRP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6DE4CC-714F-45A0-A0F9-0CCDD74194D6}" type="slidenum">
              <a:rPr lang="en-US" altLang="en-US">
                <a:latin typeface="Calibri" panose="020F0502020204030204" pitchFamily="34" charset="0"/>
              </a:rPr>
              <a:pPr/>
              <a:t>117</a:t>
            </a:fld>
            <a:endParaRPr lang="en-US" altLang="en-US">
              <a:latin typeface="Calibri" panose="020F0502020204030204" pitchFamily="34" charset="0"/>
            </a:endParaRPr>
          </a:p>
        </p:txBody>
      </p:sp>
    </p:spTree>
    <p:extLst>
      <p:ext uri="{BB962C8B-B14F-4D97-AF65-F5344CB8AC3E}">
        <p14:creationId xmlns:p14="http://schemas.microsoft.com/office/powerpoint/2010/main" val="1609738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dirty="0" smtClean="0">
              <a:solidFill>
                <a:srgbClr val="000000"/>
              </a:solidFill>
              <a:cs typeface="+mn-cs"/>
            </a:endParaRPr>
          </a:p>
          <a:p>
            <a:pPr defTabSz="998538">
              <a:defRPr/>
            </a:pPr>
            <a:r>
              <a:rPr lang="en-US" altLang="en-US" b="1" dirty="0" smtClean="0">
                <a:solidFill>
                  <a:srgbClr val="000000"/>
                </a:solidFill>
                <a:cs typeface="+mn-cs"/>
              </a:rPr>
              <a:t>Facilitated Discussion (Module 6)</a:t>
            </a:r>
          </a:p>
          <a:p>
            <a:pPr defTabSz="998538">
              <a:defRPr/>
            </a:pPr>
            <a:endParaRPr lang="en-US" altLang="en-US" dirty="0" smtClean="0">
              <a:cs typeface="+mn-cs"/>
            </a:endParaRPr>
          </a:p>
          <a:p>
            <a:pPr marL="171450" indent="-171450" defTabSz="998538">
              <a:buFont typeface="Arial" panose="020B0604020202020204" pitchFamily="34" charset="0"/>
              <a:buChar char="•"/>
              <a:defRPr/>
            </a:pPr>
            <a:r>
              <a:rPr lang="en-US" altLang="en-US" dirty="0" smtClean="0">
                <a:cs typeface="+mn-cs"/>
              </a:rPr>
              <a:t>Review alternatives to avoiding high-cost credit (page 204).</a:t>
            </a:r>
          </a:p>
          <a:p>
            <a:pPr defTabSz="998538">
              <a:buFontTx/>
              <a:buChar char="•"/>
              <a:defRPr/>
            </a:pPr>
            <a:endParaRPr lang="en-US" altLang="en-US" dirty="0" smtClean="0">
              <a:cs typeface="+mn-cs"/>
            </a:endParaRP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F629EFC-F555-468E-8BAA-D8D2EFBCD290}" type="slidenum">
              <a:rPr lang="en-US" altLang="en-US">
                <a:latin typeface="Calibri" panose="020F0502020204030204" pitchFamily="34" charset="0"/>
              </a:rPr>
              <a:pPr/>
              <a:t>118</a:t>
            </a:fld>
            <a:endParaRPr lang="en-US" altLang="en-US">
              <a:latin typeface="Calibri" panose="020F0502020204030204" pitchFamily="34" charset="0"/>
            </a:endParaRPr>
          </a:p>
        </p:txBody>
      </p:sp>
    </p:spTree>
    <p:extLst>
      <p:ext uri="{BB962C8B-B14F-4D97-AF65-F5344CB8AC3E}">
        <p14:creationId xmlns:p14="http://schemas.microsoft.com/office/powerpoint/2010/main" val="31553080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6)</a:t>
            </a:r>
          </a:p>
          <a:p>
            <a:pPr defTabSz="998538" eaLnBrk="1" hangingPunct="1">
              <a:spcBef>
                <a:spcPct val="0"/>
              </a:spcBef>
            </a:pPr>
            <a:endParaRPr lang="en-US" altLang="en-US" b="1" smtClean="0">
              <a:solidFill>
                <a:srgbClr val="000000"/>
              </a:solidFill>
            </a:endParaRPr>
          </a:p>
          <a:p>
            <a:pPr defTabSz="998538" eaLnBrk="1" hangingPunct="1">
              <a:spcBef>
                <a:spcPct val="0"/>
              </a:spcBef>
              <a:buFontTx/>
              <a:buChar char="•"/>
            </a:pPr>
            <a:r>
              <a:rPr lang="en-US" altLang="en-US" smtClean="0">
                <a:solidFill>
                  <a:srgbClr val="000000"/>
                </a:solidFill>
              </a:rPr>
              <a:t>Explain highlights of the Fair Debt Collection Practices Act (page 207).</a:t>
            </a:r>
          </a:p>
          <a:p>
            <a:pPr marL="663575" lvl="1" indent="-180975" defTabSz="998538" eaLnBrk="1" hangingPunct="1">
              <a:spcBef>
                <a:spcPct val="0"/>
              </a:spcBef>
              <a:buFontTx/>
              <a:buChar char="•"/>
            </a:pPr>
            <a:r>
              <a:rPr lang="en-US" altLang="en-US" smtClean="0">
                <a:solidFill>
                  <a:srgbClr val="000000"/>
                </a:solidFill>
              </a:rPr>
              <a:t>The Fair Debt Collection Practices Act (FDCPA) says what debt collectors can and cannot do.</a:t>
            </a:r>
          </a:p>
          <a:p>
            <a:pPr marL="663575" lvl="1" indent="-180975" defTabSz="998538" eaLnBrk="1" hangingPunct="1">
              <a:spcBef>
                <a:spcPct val="0"/>
              </a:spcBef>
            </a:pPr>
            <a:r>
              <a:rPr lang="en-US" altLang="en-US" smtClean="0">
                <a:solidFill>
                  <a:srgbClr val="000000"/>
                </a:solidFill>
              </a:rPr>
              <a:t> </a:t>
            </a:r>
          </a:p>
          <a:p>
            <a:pPr marL="663575" lvl="1" indent="-180975" defTabSz="998538" eaLnBrk="1" hangingPunct="1">
              <a:spcBef>
                <a:spcPct val="0"/>
              </a:spcBef>
              <a:buFontTx/>
              <a:buChar char="•"/>
            </a:pPr>
            <a:r>
              <a:rPr lang="en-US" altLang="en-US" smtClean="0">
                <a:solidFill>
                  <a:srgbClr val="000000"/>
                </a:solidFill>
              </a:rPr>
              <a:t>This law covers businesses or individuals that collect the debt of other businesses. These are often called </a:t>
            </a:r>
            <a:r>
              <a:rPr lang="ja-JP" altLang="en-US" smtClean="0">
                <a:solidFill>
                  <a:srgbClr val="000000"/>
                </a:solidFill>
              </a:rPr>
              <a:t>“</a:t>
            </a:r>
            <a:r>
              <a:rPr lang="en-US" altLang="ja-JP" u="sng" smtClean="0">
                <a:solidFill>
                  <a:srgbClr val="000000"/>
                </a:solidFill>
              </a:rPr>
              <a:t>third party debt collectors</a:t>
            </a:r>
            <a:r>
              <a:rPr lang="en-US" altLang="ja-JP" smtClean="0">
                <a:solidFill>
                  <a:srgbClr val="000000"/>
                </a:solidFill>
              </a:rPr>
              <a:t>.</a:t>
            </a:r>
            <a:r>
              <a:rPr lang="ja-JP" altLang="en-US" smtClean="0">
                <a:solidFill>
                  <a:srgbClr val="000000"/>
                </a:solidFill>
              </a:rPr>
              <a:t>”</a:t>
            </a:r>
            <a:r>
              <a:rPr lang="en-US" altLang="ja-JP" smtClean="0">
                <a:solidFill>
                  <a:srgbClr val="000000"/>
                </a:solidFill>
              </a:rPr>
              <a:t> </a:t>
            </a:r>
          </a:p>
          <a:p>
            <a:pPr marL="1136650" lvl="2" indent="-180975" defTabSz="998538" eaLnBrk="1" hangingPunct="1">
              <a:spcBef>
                <a:spcPct val="0"/>
              </a:spcBef>
              <a:buFontTx/>
              <a:buChar char="•"/>
            </a:pPr>
            <a:r>
              <a:rPr lang="en-US" altLang="en-US" smtClean="0">
                <a:solidFill>
                  <a:srgbClr val="000000"/>
                </a:solidFill>
              </a:rPr>
              <a:t>This law does not apply to businesses trying to collect their own debts.</a:t>
            </a:r>
          </a:p>
          <a:p>
            <a:pPr marL="1136650" lvl="2"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smtClean="0">
                <a:solidFill>
                  <a:srgbClr val="000000"/>
                </a:solidFill>
              </a:rPr>
              <a:t>The law states that debt collectors may not harass, oppress, or abuse you or any other people they contact. Some examples of harassment are:</a:t>
            </a:r>
          </a:p>
          <a:p>
            <a:pPr marL="1136650" lvl="2" indent="-180975" defTabSz="998538" eaLnBrk="1" hangingPunct="1">
              <a:spcBef>
                <a:spcPct val="0"/>
              </a:spcBef>
              <a:buFontTx/>
              <a:buChar char="•"/>
            </a:pPr>
            <a:r>
              <a:rPr lang="en-US" altLang="en-US" smtClean="0">
                <a:solidFill>
                  <a:srgbClr val="000000"/>
                </a:solidFill>
              </a:rPr>
              <a:t>Repeated phone calls that are intended to annoy, abuse, or harass you or any person answering the phone</a:t>
            </a:r>
          </a:p>
          <a:p>
            <a:pPr marL="1136650" lvl="2" indent="-180975" defTabSz="998538" eaLnBrk="1" hangingPunct="1">
              <a:spcBef>
                <a:spcPct val="0"/>
              </a:spcBef>
              <a:buFontTx/>
              <a:buChar char="•"/>
            </a:pPr>
            <a:r>
              <a:rPr lang="en-US" altLang="en-US" smtClean="0">
                <a:solidFill>
                  <a:srgbClr val="000000"/>
                </a:solidFill>
              </a:rPr>
              <a:t>Obscene or profane language</a:t>
            </a:r>
          </a:p>
          <a:p>
            <a:pPr marL="1136650" lvl="2" indent="-180975" defTabSz="998538" eaLnBrk="1" hangingPunct="1">
              <a:spcBef>
                <a:spcPct val="0"/>
              </a:spcBef>
              <a:buFontTx/>
              <a:buChar char="•"/>
            </a:pPr>
            <a:r>
              <a:rPr lang="en-US" altLang="en-US" smtClean="0">
                <a:solidFill>
                  <a:srgbClr val="000000"/>
                </a:solidFill>
              </a:rPr>
              <a:t>Threats of violence or harm</a:t>
            </a:r>
          </a:p>
          <a:p>
            <a:pPr marL="1136650" lvl="2" indent="-180975" defTabSz="998538" eaLnBrk="1" hangingPunct="1">
              <a:spcBef>
                <a:spcPct val="0"/>
              </a:spcBef>
              <a:buFontTx/>
              <a:buChar char="•"/>
            </a:pPr>
            <a:r>
              <a:rPr lang="en-US" altLang="en-US" smtClean="0">
                <a:solidFill>
                  <a:srgbClr val="000000"/>
                </a:solidFill>
              </a:rPr>
              <a:t>Publishing lists of people who refuse to pay their debts (this does not include reporting information to a credit reporting company)</a:t>
            </a:r>
          </a:p>
          <a:p>
            <a:pPr marL="1136650" lvl="2" indent="-180975" defTabSz="998538" eaLnBrk="1" hangingPunct="1">
              <a:spcBef>
                <a:spcPct val="0"/>
              </a:spcBef>
              <a:buFontTx/>
              <a:buChar char="•"/>
            </a:pPr>
            <a:r>
              <a:rPr lang="en-US" altLang="en-US" smtClean="0">
                <a:solidFill>
                  <a:srgbClr val="000000"/>
                </a:solidFill>
              </a:rPr>
              <a:t>Calling you without telling you who they are</a:t>
            </a:r>
          </a:p>
          <a:p>
            <a:pPr marL="1136650" lvl="2"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smtClean="0">
                <a:solidFill>
                  <a:srgbClr val="000000"/>
                </a:solidFill>
              </a:rPr>
              <a:t>The law also says debt collectors cannot use false, deceptive, or misleading practices. This includes misrepresentations about:</a:t>
            </a:r>
          </a:p>
          <a:p>
            <a:pPr marL="1619250" lvl="3" indent="-180975" defTabSz="998538" eaLnBrk="1" hangingPunct="1">
              <a:spcBef>
                <a:spcPct val="0"/>
              </a:spcBef>
              <a:buFontTx/>
              <a:buChar char="•"/>
            </a:pPr>
            <a:r>
              <a:rPr lang="en-US" altLang="en-US" smtClean="0">
                <a:solidFill>
                  <a:srgbClr val="000000"/>
                </a:solidFill>
              </a:rPr>
              <a:t>The debt, including the amount owed </a:t>
            </a:r>
          </a:p>
          <a:p>
            <a:pPr marL="1619250" lvl="3" indent="-180975" defTabSz="998538" eaLnBrk="1" hangingPunct="1">
              <a:spcBef>
                <a:spcPct val="0"/>
              </a:spcBef>
              <a:buFontTx/>
              <a:buChar char="•"/>
            </a:pPr>
            <a:r>
              <a:rPr lang="en-US" altLang="en-US" smtClean="0">
                <a:solidFill>
                  <a:srgbClr val="000000"/>
                </a:solidFill>
              </a:rPr>
              <a:t>That the person on the phone is an attorney (unless they are an attorney)</a:t>
            </a:r>
          </a:p>
          <a:p>
            <a:pPr marL="1619250" lvl="3" indent="-180975" defTabSz="998538" eaLnBrk="1" hangingPunct="1">
              <a:spcBef>
                <a:spcPct val="0"/>
              </a:spcBef>
              <a:buFontTx/>
              <a:buChar char="•"/>
            </a:pPr>
            <a:r>
              <a:rPr lang="en-US" altLang="en-US" smtClean="0">
                <a:solidFill>
                  <a:srgbClr val="000000"/>
                </a:solidFill>
              </a:rPr>
              <a:t>Threats to have you arrested</a:t>
            </a:r>
          </a:p>
          <a:p>
            <a:pPr marL="1619250" lvl="3" indent="-180975" defTabSz="998538" eaLnBrk="1" hangingPunct="1">
              <a:spcBef>
                <a:spcPct val="0"/>
              </a:spcBef>
              <a:buFontTx/>
              <a:buChar char="•"/>
            </a:pPr>
            <a:r>
              <a:rPr lang="en-US" altLang="en-US" smtClean="0">
                <a:solidFill>
                  <a:srgbClr val="000000"/>
                </a:solidFill>
              </a:rPr>
              <a:t>Threats to do things that cannot legally be done</a:t>
            </a:r>
          </a:p>
          <a:p>
            <a:pPr marL="1619250" lvl="3" indent="-180975" defTabSz="998538" eaLnBrk="1" hangingPunct="1">
              <a:spcBef>
                <a:spcPct val="0"/>
              </a:spcBef>
              <a:buFontTx/>
              <a:buChar char="•"/>
            </a:pPr>
            <a:r>
              <a:rPr lang="en-US" altLang="en-US" smtClean="0">
                <a:solidFill>
                  <a:srgbClr val="000000"/>
                </a:solidFill>
              </a:rPr>
              <a:t>Threats to do things that the debt collector has no intention of doing</a:t>
            </a:r>
          </a:p>
          <a:p>
            <a:pPr marL="1619250" lvl="3"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smtClean="0">
                <a:solidFill>
                  <a:srgbClr val="000000"/>
                </a:solidFill>
              </a:rPr>
              <a:t>Keep a file of all letters or documents a debt collector sends you and copies of anything you send to a debt collector. </a:t>
            </a:r>
          </a:p>
          <a:p>
            <a:pPr marL="663575" lvl="1" indent="-180975" defTabSz="998538" eaLnBrk="1" hangingPunct="1">
              <a:spcBef>
                <a:spcPct val="0"/>
              </a:spcBef>
              <a:buFontTx/>
              <a:buChar char="•"/>
            </a:pPr>
            <a:r>
              <a:rPr lang="en-US" altLang="en-US" smtClean="0">
                <a:solidFill>
                  <a:srgbClr val="000000"/>
                </a:solidFill>
              </a:rPr>
              <a:t>Write down dates and times of conversations along with notes about what you discussed. These records can help you if you have a dispute with a debt collector, meet with a lawyer, or go to court.</a:t>
            </a:r>
          </a:p>
          <a:p>
            <a:pPr defTabSz="998538" eaLnBrk="1" hangingPunct="1">
              <a:spcBef>
                <a:spcPct val="0"/>
              </a:spcBef>
              <a:buFontTx/>
              <a:buChar char="•"/>
            </a:pPr>
            <a:endParaRPr lang="en-US" altLang="en-US" b="1" i="1" smtClean="0">
              <a:solidFill>
                <a:srgbClr val="000000"/>
              </a:solidFill>
            </a:endParaRPr>
          </a:p>
          <a:p>
            <a:pPr defTabSz="998538" eaLnBrk="1" hangingPunct="1">
              <a:spcBef>
                <a:spcPct val="0"/>
              </a:spcBef>
              <a:buFontTx/>
              <a:buChar char="•"/>
            </a:pPr>
            <a:r>
              <a:rPr lang="en-US" altLang="en-US" smtClean="0">
                <a:solidFill>
                  <a:srgbClr val="000000"/>
                </a:solidFill>
              </a:rPr>
              <a:t>Show the example letters in Tool 5.</a:t>
            </a:r>
          </a:p>
          <a:p>
            <a:pPr defTabSz="998538" eaLnBrk="1" hangingPunct="1">
              <a:spcBef>
                <a:spcPct val="0"/>
              </a:spcBef>
            </a:pPr>
            <a:endParaRPr lang="en-US" altLang="en-US" b="1" i="1" smtClean="0">
              <a:solidFill>
                <a:srgbClr val="000000"/>
              </a:solidFill>
            </a:endParaRPr>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AB8ABA6-BA5E-4FB4-B400-149210415607}" type="slidenum">
              <a:rPr lang="en-US" altLang="en-US">
                <a:latin typeface="Calibri" panose="020F0502020204030204" pitchFamily="34" charset="0"/>
              </a:rPr>
              <a:pPr/>
              <a:t>119</a:t>
            </a:fld>
            <a:endParaRPr lang="en-US" altLang="en-US">
              <a:latin typeface="Calibri" panose="020F0502020204030204" pitchFamily="34" charset="0"/>
            </a:endParaRPr>
          </a:p>
        </p:txBody>
      </p:sp>
    </p:spTree>
    <p:extLst>
      <p:ext uri="{BB962C8B-B14F-4D97-AF65-F5344CB8AC3E}">
        <p14:creationId xmlns:p14="http://schemas.microsoft.com/office/powerpoint/2010/main" val="292525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eaLnBrk="1" hangingPunct="1">
              <a:spcBef>
                <a:spcPct val="0"/>
              </a:spcBef>
            </a:pPr>
            <a:r>
              <a:rPr lang="en-US" altLang="en-US" b="1" u="sng" smtClean="0">
                <a:solidFill>
                  <a:srgbClr val="000000"/>
                </a:solidFill>
              </a:rPr>
              <a:t>ACTIVITY #2: </a:t>
            </a:r>
            <a:r>
              <a:rPr lang="en-US" altLang="en-US" b="1" i="1" u="sng" smtClean="0">
                <a:solidFill>
                  <a:srgbClr val="000000"/>
                </a:solidFill>
              </a:rPr>
              <a:t>Overview of the Training and Introductions </a:t>
            </a:r>
            <a:r>
              <a:rPr lang="en-US" altLang="en-US" b="1" u="sng" smtClean="0">
                <a:solidFill>
                  <a:srgbClr val="000000"/>
                </a:solidFill>
              </a:rPr>
              <a:t>CONTINUED</a:t>
            </a:r>
          </a:p>
          <a:p>
            <a:pPr defTabSz="946150" eaLnBrk="1" hangingPunct="1">
              <a:spcBef>
                <a:spcPct val="0"/>
              </a:spcBef>
              <a:buFontTx/>
              <a:buChar char="•"/>
            </a:pPr>
            <a:endParaRPr lang="en-US" altLang="en-US" b="1" u="sng" smtClean="0">
              <a:solidFill>
                <a:srgbClr val="000000"/>
              </a:solidFill>
            </a:endParaRPr>
          </a:p>
          <a:p>
            <a:pPr defTabSz="946150" eaLnBrk="1" hangingPunct="1">
              <a:spcBef>
                <a:spcPct val="0"/>
              </a:spcBef>
              <a:buFontTx/>
              <a:buChar char="•"/>
            </a:pPr>
            <a:r>
              <a:rPr lang="en-US" altLang="en-US" smtClean="0">
                <a:solidFill>
                  <a:srgbClr val="000000"/>
                </a:solidFill>
              </a:rPr>
              <a:t>Review the agenda for the training.</a:t>
            </a:r>
          </a:p>
          <a:p>
            <a:pPr defTabSz="946150" eaLnBrk="1" hangingPunct="1">
              <a:spcBef>
                <a:spcPct val="0"/>
              </a:spcBef>
              <a:buFontTx/>
              <a:buChar char="•"/>
            </a:pPr>
            <a:r>
              <a:rPr lang="en-US" altLang="en-US" smtClean="0">
                <a:solidFill>
                  <a:srgbClr val="000000"/>
                </a:solidFill>
              </a:rPr>
              <a:t>Correlate participant expectations with the agenda using flip chart from introduction activity. </a:t>
            </a:r>
          </a:p>
          <a:p>
            <a:pPr defTabSz="946150" eaLnBrk="1" hangingPunct="1">
              <a:spcBef>
                <a:spcPct val="0"/>
              </a:spcBef>
              <a:buFontTx/>
              <a:buChar char="•"/>
            </a:pPr>
            <a:r>
              <a:rPr lang="en-US" altLang="en-US" smtClean="0">
                <a:solidFill>
                  <a:srgbClr val="000000"/>
                </a:solidFill>
              </a:rPr>
              <a:t>Be sure to highlight those hopes or expectations that are likely NOT to be covered in the training. </a:t>
            </a:r>
          </a:p>
          <a:p>
            <a:pPr defTabSz="946150" eaLnBrk="1" hangingPunct="1">
              <a:spcBef>
                <a:spcPct val="0"/>
              </a:spcBef>
              <a:buFontTx/>
              <a:buChar char="•"/>
            </a:pPr>
            <a:r>
              <a:rPr lang="en-US" altLang="en-US" smtClean="0">
                <a:solidFill>
                  <a:srgbClr val="000000"/>
                </a:solidFill>
              </a:rPr>
              <a:t>Be sure to add breaks throughout the training, including one for lunch if doing an all day training. Considering timing lunch between </a:t>
            </a:r>
            <a:r>
              <a:rPr lang="en-US" altLang="en-US" i="1" smtClean="0">
                <a:solidFill>
                  <a:srgbClr val="000000"/>
                </a:solidFill>
              </a:rPr>
              <a:t>Setting Goals and Planning for Large Purchases </a:t>
            </a:r>
            <a:r>
              <a:rPr lang="en-US" altLang="en-US" smtClean="0">
                <a:solidFill>
                  <a:srgbClr val="000000"/>
                </a:solidFill>
              </a:rPr>
              <a:t>and </a:t>
            </a:r>
            <a:r>
              <a:rPr lang="en-US" altLang="en-US" i="1" smtClean="0">
                <a:solidFill>
                  <a:srgbClr val="000000"/>
                </a:solidFill>
              </a:rPr>
              <a:t>Saving for the Emergencies, Goals, and Bills</a:t>
            </a:r>
            <a:endParaRPr lang="en-US" altLang="en-US" smtClean="0">
              <a:solidFill>
                <a:srgbClr val="000000"/>
              </a:solidFill>
            </a:endParaRPr>
          </a:p>
          <a:p>
            <a:pPr defTabSz="946150" eaLnBrk="1" hangingPunct="1">
              <a:spcBef>
                <a:spcPct val="0"/>
              </a:spcBef>
            </a:pPr>
            <a:endParaRPr lang="en-US" altLang="en-US" b="1" i="1" smtClean="0">
              <a:solidFill>
                <a:srgbClr val="000000"/>
              </a:solidFill>
            </a:endParaRPr>
          </a:p>
          <a:p>
            <a:pPr defTabSz="946150" eaLnBrk="1" hangingPunct="1">
              <a:spcBef>
                <a:spcPct val="0"/>
              </a:spcBef>
            </a:pPr>
            <a:r>
              <a:rPr lang="en-US" altLang="en-US" b="1" i="1" smtClean="0">
                <a:solidFill>
                  <a:srgbClr val="000000"/>
                </a:solidFill>
              </a:rPr>
              <a:t>NOTE: Consider transferring this to flip chart paper and keeping it posted throughout the training. If you put this on a flip chart, you can hide this slide during the training. Times are not included to provide flexibility in terms of timing during the training. </a:t>
            </a:r>
          </a:p>
          <a:p>
            <a:pPr defTabSz="946150" eaLnBrk="1" hangingPunct="1">
              <a:spcBef>
                <a:spcPct val="0"/>
              </a:spcBef>
            </a:pPr>
            <a:endParaRPr lang="en-US" altLang="en-US" b="1" i="1" smtClean="0">
              <a:solidFill>
                <a:srgbClr val="000000"/>
              </a:solidFill>
            </a:endParaRPr>
          </a:p>
          <a:p>
            <a:pPr defTabSz="946150" eaLnBrk="1" hangingPunct="1">
              <a:spcBef>
                <a:spcPct val="0"/>
              </a:spcBef>
            </a:pPr>
            <a:r>
              <a:rPr lang="en-US" altLang="en-US" b="1" i="1" smtClean="0">
                <a:solidFill>
                  <a:srgbClr val="000000"/>
                </a:solidFill>
              </a:rPr>
              <a:t>NOTE: You may delete from this slide any topics you will not be covering or re-order this list based on the order in which you will be presenting the information.</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16E4270-D28E-40F8-B478-51DB69A32BF1}" type="slidenum">
              <a:rPr lang="en-US" altLang="en-US">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5971684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eaLnBrk="1" hangingPunct="1">
              <a:spcBef>
                <a:spcPct val="0"/>
              </a:spcBef>
              <a:defRPr/>
            </a:pPr>
            <a:endParaRPr lang="en-US" altLang="en-US" b="1" u="sng" dirty="0" smtClean="0">
              <a:solidFill>
                <a:srgbClr val="000000"/>
              </a:solidFill>
              <a:cs typeface="+mn-cs"/>
            </a:endParaRPr>
          </a:p>
          <a:p>
            <a:pPr defTabSz="998538" eaLnBrk="1" hangingPunct="1">
              <a:spcBef>
                <a:spcPct val="0"/>
              </a:spcBef>
              <a:defRPr/>
            </a:pPr>
            <a:r>
              <a:rPr lang="en-US" altLang="en-US" b="1" dirty="0" smtClean="0">
                <a:solidFill>
                  <a:srgbClr val="000000"/>
                </a:solidFill>
                <a:cs typeface="+mn-cs"/>
              </a:rPr>
              <a:t>Presentation (Module 6)</a:t>
            </a:r>
          </a:p>
          <a:p>
            <a:pPr defTabSz="998538" eaLnBrk="1" hangingPunct="1">
              <a:spcBef>
                <a:spcPct val="0"/>
              </a:spcBef>
              <a:defRPr/>
            </a:pPr>
            <a:endParaRPr lang="en-US" altLang="en-US" b="1" u="sng" dirty="0" smtClean="0">
              <a:solidFill>
                <a:srgbClr val="000000"/>
              </a:solidFill>
              <a:cs typeface="+mn-cs"/>
            </a:endParaRPr>
          </a:p>
          <a:p>
            <a:pPr marL="171450" indent="-171450" defTabSz="998538"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the debt worksheet (Tool begins on Page 213.)</a:t>
            </a:r>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059E468-ABFF-4517-B38B-F592CA8C596F}" type="slidenum">
              <a:rPr lang="en-US" altLang="en-US">
                <a:latin typeface="Calibri" panose="020F0502020204030204" pitchFamily="34" charset="0"/>
              </a:rPr>
              <a:pPr/>
              <a:t>120</a:t>
            </a:fld>
            <a:endParaRPr lang="en-US" altLang="en-US">
              <a:latin typeface="Calibri" panose="020F0502020204030204" pitchFamily="34" charset="0"/>
            </a:endParaRPr>
          </a:p>
        </p:txBody>
      </p:sp>
    </p:spTree>
    <p:extLst>
      <p:ext uri="{BB962C8B-B14F-4D97-AF65-F5344CB8AC3E}">
        <p14:creationId xmlns:p14="http://schemas.microsoft.com/office/powerpoint/2010/main" val="20246135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eaLnBrk="1" hangingPunct="1">
              <a:spcBef>
                <a:spcPct val="0"/>
              </a:spcBef>
              <a:defRPr/>
            </a:pPr>
            <a:endParaRPr lang="en-US" altLang="en-US" b="1" u="sng" dirty="0" smtClean="0">
              <a:solidFill>
                <a:srgbClr val="000000"/>
              </a:solidFill>
              <a:cs typeface="+mn-cs"/>
            </a:endParaRPr>
          </a:p>
          <a:p>
            <a:pPr defTabSz="998538" eaLnBrk="1" hangingPunct="1">
              <a:spcBef>
                <a:spcPct val="0"/>
              </a:spcBef>
              <a:defRPr/>
            </a:pPr>
            <a:r>
              <a:rPr lang="en-US" altLang="en-US" b="1" dirty="0" smtClean="0">
                <a:solidFill>
                  <a:srgbClr val="000000"/>
                </a:solidFill>
                <a:cs typeface="+mn-cs"/>
              </a:rPr>
              <a:t>Presentation (Module 6)</a:t>
            </a:r>
          </a:p>
          <a:p>
            <a:pPr defTabSz="998538" eaLnBrk="1" hangingPunct="1">
              <a:spcBef>
                <a:spcPct val="0"/>
              </a:spcBef>
              <a:defRPr/>
            </a:pPr>
            <a:endParaRPr lang="en-US" altLang="en-US" b="1" u="sng" dirty="0" smtClean="0">
              <a:solidFill>
                <a:srgbClr val="000000"/>
              </a:solidFill>
              <a:cs typeface="+mn-cs"/>
            </a:endParaRPr>
          </a:p>
          <a:p>
            <a:pPr marL="171450" indent="-171450" defTabSz="998538" eaLnBrk="1" hangingPunct="1">
              <a:spcBef>
                <a:spcPct val="0"/>
              </a:spcBef>
              <a:buFont typeface="Arial" panose="020B0604020202020204" pitchFamily="34" charset="0"/>
              <a:buChar char="•"/>
              <a:defRPr/>
            </a:pPr>
            <a:r>
              <a:rPr lang="en-US" altLang="en-US" dirty="0" smtClean="0">
                <a:solidFill>
                  <a:srgbClr val="000000"/>
                </a:solidFill>
                <a:cs typeface="+mn-cs"/>
              </a:rPr>
              <a:t>Explain what the DTI ratio is and how it is used (page 217).</a:t>
            </a:r>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6D6A84B-9769-47E5-A11B-8ACFC14CFCA4}" type="slidenum">
              <a:rPr lang="en-US" altLang="en-US">
                <a:latin typeface="Calibri" panose="020F0502020204030204" pitchFamily="34" charset="0"/>
              </a:rPr>
              <a:pPr/>
              <a:t>121</a:t>
            </a:fld>
            <a:endParaRPr lang="en-US" altLang="en-US">
              <a:latin typeface="Calibri" panose="020F0502020204030204" pitchFamily="34" charset="0"/>
            </a:endParaRPr>
          </a:p>
        </p:txBody>
      </p:sp>
    </p:spTree>
    <p:extLst>
      <p:ext uri="{BB962C8B-B14F-4D97-AF65-F5344CB8AC3E}">
        <p14:creationId xmlns:p14="http://schemas.microsoft.com/office/powerpoint/2010/main" val="8599920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239" eaLnBrk="1" fontAlgn="auto" hangingPunct="1">
              <a:spcBef>
                <a:spcPts val="0"/>
              </a:spcBef>
              <a:spcAft>
                <a:spcPts val="0"/>
              </a:spcAft>
              <a:defRPr/>
            </a:pPr>
            <a:r>
              <a:rPr lang="en-US" b="1" u="sng" dirty="0" smtClean="0">
                <a:solidFill>
                  <a:srgbClr val="000000"/>
                </a:solidFill>
                <a:ea typeface="+mn-ea"/>
                <a:cs typeface="+mn-cs"/>
              </a:rPr>
              <a:t>ACTIVITY #12 </a:t>
            </a:r>
            <a:r>
              <a:rPr lang="en-US" b="1" i="1" u="sng" dirty="0" smtClean="0">
                <a:solidFill>
                  <a:srgbClr val="000000"/>
                </a:solidFill>
                <a:ea typeface="+mn-ea"/>
                <a:cs typeface="+mn-cs"/>
              </a:rPr>
              <a:t>Dealing with Debt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974239" eaLnBrk="1" fontAlgn="auto" hangingPunct="1">
              <a:spcBef>
                <a:spcPts val="0"/>
              </a:spcBef>
              <a:spcAft>
                <a:spcPts val="0"/>
              </a:spcAft>
              <a:defRPr/>
            </a:pPr>
            <a:endParaRPr lang="en-US" b="1" u="sng" dirty="0" smtClean="0">
              <a:solidFill>
                <a:srgbClr val="000000"/>
              </a:solidFill>
              <a:ea typeface="+mn-ea"/>
              <a:cs typeface="+mn-cs"/>
            </a:endParaRPr>
          </a:p>
          <a:p>
            <a:pPr defTabSz="974239" eaLnBrk="1" fontAlgn="auto" hangingPunct="1">
              <a:spcBef>
                <a:spcPts val="0"/>
              </a:spcBef>
              <a:spcAft>
                <a:spcPts val="0"/>
              </a:spcAft>
              <a:defRPr/>
            </a:pPr>
            <a:r>
              <a:rPr lang="en-US" b="1" dirty="0" smtClean="0">
                <a:solidFill>
                  <a:srgbClr val="000000"/>
                </a:solidFill>
                <a:ea typeface="+mn-ea"/>
                <a:cs typeface="+mn-cs"/>
              </a:rPr>
              <a:t>Presentation (Module 6)</a:t>
            </a:r>
          </a:p>
          <a:p>
            <a:pPr defTabSz="974239" eaLnBrk="1" fontAlgn="auto" hangingPunct="1">
              <a:spcBef>
                <a:spcPts val="0"/>
              </a:spcBef>
              <a:spcAft>
                <a:spcPts val="0"/>
              </a:spcAft>
              <a:defRPr/>
            </a:pPr>
            <a:endParaRPr lang="en-US" b="1" u="sng" dirty="0" smtClean="0">
              <a:solidFill>
                <a:srgbClr val="000000"/>
              </a:solidFill>
              <a:ea typeface="+mn-ea"/>
              <a:cs typeface="+mn-cs"/>
            </a:endParaRP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Explain how to calculate the debt-to-income (DTI) ratio.  </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Reference Tool 2 (page 217).</a:t>
            </a:r>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1AC405F-3ECD-4C40-9737-56626096818B}" type="slidenum">
              <a:rPr lang="en-US" altLang="en-US">
                <a:latin typeface="Calibri" panose="020F0502020204030204" pitchFamily="34" charset="0"/>
              </a:rPr>
              <a:pPr/>
              <a:t>122</a:t>
            </a:fld>
            <a:endParaRPr lang="en-US" altLang="en-US">
              <a:latin typeface="Calibri" panose="020F0502020204030204" pitchFamily="34" charset="0"/>
            </a:endParaRPr>
          </a:p>
        </p:txBody>
      </p:sp>
    </p:spTree>
    <p:extLst>
      <p:ext uri="{BB962C8B-B14F-4D97-AF65-F5344CB8AC3E}">
        <p14:creationId xmlns:p14="http://schemas.microsoft.com/office/powerpoint/2010/main" val="12980449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239" eaLnBrk="1" fontAlgn="auto" hangingPunct="1">
              <a:spcBef>
                <a:spcPts val="0"/>
              </a:spcBef>
              <a:spcAft>
                <a:spcPts val="0"/>
              </a:spcAft>
              <a:defRPr/>
            </a:pPr>
            <a:r>
              <a:rPr lang="en-US" b="1" u="sng" dirty="0" smtClean="0">
                <a:solidFill>
                  <a:srgbClr val="000000"/>
                </a:solidFill>
                <a:ea typeface="+mn-ea"/>
                <a:cs typeface="+mn-cs"/>
              </a:rPr>
              <a:t>ACTIVITY #12: </a:t>
            </a:r>
            <a:r>
              <a:rPr lang="en-US" b="1" i="1" u="sng" dirty="0" smtClean="0">
                <a:solidFill>
                  <a:srgbClr val="000000"/>
                </a:solidFill>
                <a:ea typeface="+mn-ea"/>
                <a:cs typeface="+mn-cs"/>
              </a:rPr>
              <a:t>Dealing with Debt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974239" eaLnBrk="1" fontAlgn="auto" hangingPunct="1">
              <a:spcBef>
                <a:spcPts val="0"/>
              </a:spcBef>
              <a:spcAft>
                <a:spcPts val="0"/>
              </a:spcAft>
              <a:defRPr/>
            </a:pPr>
            <a:endParaRPr lang="en-US" b="1" u="sng" dirty="0" smtClean="0">
              <a:solidFill>
                <a:srgbClr val="000000"/>
              </a:solidFill>
              <a:ea typeface="+mn-ea"/>
              <a:cs typeface="+mn-cs"/>
            </a:endParaRPr>
          </a:p>
          <a:p>
            <a:pPr defTabSz="974239" eaLnBrk="1" fontAlgn="auto" hangingPunct="1">
              <a:spcBef>
                <a:spcPts val="0"/>
              </a:spcBef>
              <a:spcAft>
                <a:spcPts val="0"/>
              </a:spcAft>
              <a:defRPr/>
            </a:pPr>
            <a:r>
              <a:rPr lang="en-US" b="1" dirty="0" smtClean="0">
                <a:solidFill>
                  <a:srgbClr val="000000"/>
                </a:solidFill>
                <a:ea typeface="+mn-ea"/>
                <a:cs typeface="+mn-cs"/>
              </a:rPr>
              <a:t>Activity in Pairs (Module 6)</a:t>
            </a:r>
          </a:p>
          <a:p>
            <a:pPr defTabSz="974239" eaLnBrk="1" fontAlgn="auto" hangingPunct="1">
              <a:spcBef>
                <a:spcPts val="0"/>
              </a:spcBef>
              <a:spcAft>
                <a:spcPts val="0"/>
              </a:spcAft>
              <a:defRPr/>
            </a:pPr>
            <a:endParaRPr lang="en-US" b="1" dirty="0" smtClean="0">
              <a:solidFill>
                <a:srgbClr val="000000"/>
              </a:solidFill>
              <a:ea typeface="+mn-ea"/>
              <a:cs typeface="+mn-cs"/>
            </a:endParaRPr>
          </a:p>
          <a:p>
            <a:pPr defTabSz="974239" eaLnBrk="1" fontAlgn="auto" hangingPunct="1">
              <a:spcBef>
                <a:spcPts val="0"/>
              </a:spcBef>
              <a:spcAft>
                <a:spcPts val="0"/>
              </a:spcAft>
              <a:defRPr/>
            </a:pPr>
            <a:r>
              <a:rPr lang="en-US" b="1" i="1" dirty="0" smtClean="0">
                <a:solidFill>
                  <a:srgbClr val="000000"/>
                </a:solidFill>
                <a:ea typeface="+mn-ea"/>
                <a:cs typeface="+mn-cs"/>
              </a:rPr>
              <a:t>Note: This exercise is optional as there is another opportunity to complete a DTI following the explanation of Tool 4.</a:t>
            </a:r>
          </a:p>
          <a:p>
            <a:pPr defTabSz="974239" eaLnBrk="1" fontAlgn="auto" hangingPunct="1">
              <a:spcBef>
                <a:spcPts val="0"/>
              </a:spcBef>
              <a:spcAft>
                <a:spcPts val="0"/>
              </a:spcAft>
              <a:defRPr/>
            </a:pPr>
            <a:endParaRPr lang="en-US" b="1" u="sng" dirty="0" smtClean="0">
              <a:solidFill>
                <a:srgbClr val="000000"/>
              </a:solidFill>
              <a:ea typeface="+mn-ea"/>
              <a:cs typeface="+mn-cs"/>
            </a:endParaRP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Instruct participants to complete the DTI in pairs.</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Have them determine whether the individual should take on more debt.</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Instruct them to calculate the DTI without the proposed new debt and with the proposed new debt.</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Show the following slide after about 3 minutes, so participants can analyze the answers.</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Consider writing the answers on a flip chart.</a:t>
            </a:r>
          </a:p>
          <a:p>
            <a:pPr marL="177815" indent="-177815" defTabSz="974239" eaLnBrk="1" fontAlgn="auto" hangingPunct="1">
              <a:spcBef>
                <a:spcPts val="0"/>
              </a:spcBef>
              <a:spcAft>
                <a:spcPts val="0"/>
              </a:spcAft>
              <a:buFont typeface="Arial" pitchFamily="34" charset="0"/>
              <a:buChar char="•"/>
              <a:defRPr/>
            </a:pPr>
            <a:endParaRPr lang="en-US" dirty="0" smtClean="0">
              <a:solidFill>
                <a:srgbClr val="000000"/>
              </a:solidFill>
              <a:ea typeface="+mn-ea"/>
              <a:cs typeface="+mn-cs"/>
            </a:endParaRPr>
          </a:p>
          <a:p>
            <a:pPr defTabSz="974239" eaLnBrk="1" fontAlgn="auto" hangingPunct="1">
              <a:spcBef>
                <a:spcPts val="0"/>
              </a:spcBef>
              <a:spcAft>
                <a:spcPts val="0"/>
              </a:spcAft>
              <a:defRPr/>
            </a:pPr>
            <a:r>
              <a:rPr lang="en-US" b="1" i="1" dirty="0" smtClean="0">
                <a:solidFill>
                  <a:srgbClr val="000000"/>
                </a:solidFill>
                <a:ea typeface="+mn-ea"/>
                <a:cs typeface="+mn-cs"/>
              </a:rPr>
              <a:t>Answers</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Gross income = 160 hours x $17.50/hour = $2,800</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Monthly debt before car loan = $975/month</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DTI = .35 or 35%</a:t>
            </a:r>
          </a:p>
          <a:p>
            <a:pPr marL="177815" indent="-177815" defTabSz="974239" eaLnBrk="1" fontAlgn="auto" hangingPunct="1">
              <a:spcBef>
                <a:spcPts val="0"/>
              </a:spcBef>
              <a:spcAft>
                <a:spcPts val="0"/>
              </a:spcAft>
              <a:buFont typeface="Arial" pitchFamily="34" charset="0"/>
              <a:buChar char="•"/>
              <a:defRPr/>
            </a:pPr>
            <a:endParaRPr lang="en-US" dirty="0" smtClean="0">
              <a:solidFill>
                <a:srgbClr val="000000"/>
              </a:solidFill>
              <a:ea typeface="+mn-ea"/>
              <a:cs typeface="+mn-cs"/>
            </a:endParaRP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Monthly Debt with car loan = $1,133</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DTI with car loan = .41 or 41%</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524E056-C914-4080-B781-BDB07A0361D2}" type="slidenum">
              <a:rPr lang="en-US" altLang="en-US">
                <a:latin typeface="Calibri" panose="020F0502020204030204" pitchFamily="34" charset="0"/>
              </a:rPr>
              <a:pPr/>
              <a:t>123</a:t>
            </a:fld>
            <a:endParaRPr lang="en-US" altLang="en-US">
              <a:latin typeface="Calibri" panose="020F0502020204030204" pitchFamily="34" charset="0"/>
            </a:endParaRPr>
          </a:p>
        </p:txBody>
      </p:sp>
    </p:spTree>
    <p:extLst>
      <p:ext uri="{BB962C8B-B14F-4D97-AF65-F5344CB8AC3E}">
        <p14:creationId xmlns:p14="http://schemas.microsoft.com/office/powerpoint/2010/main" val="31454707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Presentation (Module 6)</a:t>
            </a:r>
          </a:p>
          <a:p>
            <a:pPr defTabSz="973138" eaLnBrk="1" hangingPunct="1">
              <a:spcBef>
                <a:spcPct val="0"/>
              </a:spcBef>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Explain how to interpret the DTI ratio.</a:t>
            </a:r>
          </a:p>
          <a:p>
            <a:pPr marL="649288" lvl="1" indent="-174625" defTabSz="973138" eaLnBrk="1" hangingPunct="1">
              <a:spcBef>
                <a:spcPct val="0"/>
              </a:spcBef>
              <a:buFontTx/>
              <a:buChar char="•"/>
            </a:pPr>
            <a:r>
              <a:rPr lang="en-US" altLang="en-US" b="1" smtClean="0">
                <a:solidFill>
                  <a:srgbClr val="000000"/>
                </a:solidFill>
              </a:rPr>
              <a:t>Renters: Consider maintaining a debt-to-income ratio of .15 - .20, or 15% - 20%, or less. </a:t>
            </a:r>
            <a:endParaRPr lang="en-US" altLang="en-US" smtClean="0">
              <a:solidFill>
                <a:srgbClr val="000000"/>
              </a:solidFill>
            </a:endParaRPr>
          </a:p>
          <a:p>
            <a:pPr marL="1125538" lvl="2" indent="-177800" defTabSz="973138" eaLnBrk="1" hangingPunct="1">
              <a:spcBef>
                <a:spcPct val="0"/>
              </a:spcBef>
              <a:buFontTx/>
              <a:buChar char="•"/>
            </a:pPr>
            <a:r>
              <a:rPr lang="en-US" altLang="en-US" smtClean="0">
                <a:solidFill>
                  <a:srgbClr val="000000"/>
                </a:solidFill>
              </a:rPr>
              <a:t>This means that monthly credit card payments, student loan payments, auto loan payments, and other debts should take up 20% or less of your gross income.</a:t>
            </a:r>
          </a:p>
          <a:p>
            <a:pPr marL="1125538" lvl="2" indent="-177800" defTabSz="973138" eaLnBrk="1" hangingPunct="1">
              <a:spcBef>
                <a:spcPct val="0"/>
              </a:spcBef>
              <a:buFontTx/>
              <a:buChar char="•"/>
            </a:pPr>
            <a:endParaRPr lang="en-US" altLang="en-US" smtClean="0">
              <a:solidFill>
                <a:srgbClr val="000000"/>
              </a:solidFill>
            </a:endParaRPr>
          </a:p>
          <a:p>
            <a:pPr marL="649288" lvl="1" indent="-174625" defTabSz="973138" eaLnBrk="1" hangingPunct="1">
              <a:spcBef>
                <a:spcPct val="0"/>
              </a:spcBef>
              <a:buFontTx/>
              <a:buChar char="•"/>
            </a:pPr>
            <a:r>
              <a:rPr lang="en-US" altLang="en-US" b="1" smtClean="0">
                <a:solidFill>
                  <a:srgbClr val="000000"/>
                </a:solidFill>
              </a:rPr>
              <a:t>Homeowners: Consider maintaining a debt-to-income ratio of .28, or 28%, or less for </a:t>
            </a:r>
            <a:r>
              <a:rPr lang="en-US" altLang="en-US" b="1" u="sng" smtClean="0">
                <a:solidFill>
                  <a:srgbClr val="000000"/>
                </a:solidFill>
              </a:rPr>
              <a:t>just the mortgage (home loan), taxes, and insurance.</a:t>
            </a:r>
            <a:endParaRPr lang="en-US" altLang="en-US" smtClean="0">
              <a:solidFill>
                <a:srgbClr val="000000"/>
              </a:solidFill>
            </a:endParaRPr>
          </a:p>
          <a:p>
            <a:pPr marL="1125538" lvl="2" indent="-177800" defTabSz="973138" eaLnBrk="1" hangingPunct="1">
              <a:spcBef>
                <a:spcPct val="0"/>
              </a:spcBef>
              <a:buFontTx/>
              <a:buChar char="•"/>
            </a:pPr>
            <a:r>
              <a:rPr lang="en-US" altLang="en-US" smtClean="0">
                <a:solidFill>
                  <a:srgbClr val="000000"/>
                </a:solidFill>
              </a:rPr>
              <a:t>This means that if you have a mortgage, the mortgage alone should take up no more than 28% of your income. </a:t>
            </a:r>
          </a:p>
          <a:p>
            <a:pPr marL="1600200" lvl="3" indent="-177800" defTabSz="973138" eaLnBrk="1" hangingPunct="1">
              <a:spcBef>
                <a:spcPct val="0"/>
              </a:spcBef>
              <a:buFontTx/>
              <a:buChar char="•"/>
            </a:pPr>
            <a:r>
              <a:rPr lang="en-US" altLang="en-US" i="1" smtClean="0">
                <a:solidFill>
                  <a:srgbClr val="000000"/>
                </a:solidFill>
              </a:rPr>
              <a:t>This includes the monthly principal, interest, taxes, and insurance (called PITI).</a:t>
            </a:r>
          </a:p>
          <a:p>
            <a:pPr marL="1600200" lvl="3" indent="-177800" defTabSz="973138" eaLnBrk="1" hangingPunct="1">
              <a:spcBef>
                <a:spcPct val="0"/>
              </a:spcBef>
            </a:pPr>
            <a:endParaRPr lang="en-US" altLang="en-US" smtClean="0">
              <a:solidFill>
                <a:srgbClr val="000000"/>
              </a:solidFill>
            </a:endParaRPr>
          </a:p>
          <a:p>
            <a:pPr marL="649288" lvl="1" indent="-174625" defTabSz="973138" eaLnBrk="1" hangingPunct="1">
              <a:spcBef>
                <a:spcPct val="0"/>
              </a:spcBef>
              <a:buFontTx/>
              <a:buChar char="•"/>
            </a:pPr>
            <a:r>
              <a:rPr lang="en-US" altLang="en-US" b="1" smtClean="0">
                <a:solidFill>
                  <a:srgbClr val="000000"/>
                </a:solidFill>
              </a:rPr>
              <a:t>Homeowners: Consider maintaining a debt-to-income ratio for all debts of .36, or 36%, or less.</a:t>
            </a:r>
            <a:endParaRPr lang="en-US" altLang="en-US" smtClean="0">
              <a:solidFill>
                <a:srgbClr val="000000"/>
              </a:solidFill>
            </a:endParaRPr>
          </a:p>
          <a:p>
            <a:pPr marL="1125538" lvl="2" indent="-177800" defTabSz="973138" eaLnBrk="1" hangingPunct="1">
              <a:spcBef>
                <a:spcPct val="0"/>
              </a:spcBef>
              <a:buFontTx/>
              <a:buChar char="•"/>
            </a:pPr>
            <a:r>
              <a:rPr lang="en-US" altLang="en-US" smtClean="0">
                <a:solidFill>
                  <a:srgbClr val="000000"/>
                </a:solidFill>
              </a:rPr>
              <a:t>This means that if you have a mortgage and other debts—credit card payments, student loan payments, auto loan payment, and payday loan payments–your debt-to-income ratio should be below 36%.</a:t>
            </a:r>
          </a:p>
          <a:p>
            <a:pPr marL="1600200" lvl="3" indent="-177800" defTabSz="973138" eaLnBrk="1" hangingPunct="1">
              <a:spcBef>
                <a:spcPct val="0"/>
              </a:spcBef>
              <a:buFontTx/>
              <a:buChar char="•"/>
            </a:pPr>
            <a:r>
              <a:rPr lang="en-US" altLang="en-US" smtClean="0">
                <a:solidFill>
                  <a:srgbClr val="000000"/>
                </a:solidFill>
              </a:rPr>
              <a:t>If you have court-ordered, fixed payments, such as child support, count these as debt for this purpose.</a:t>
            </a:r>
          </a:p>
          <a:p>
            <a:pPr marL="1600200" lvl="3" indent="-177800" defTabSz="973138" eaLnBrk="1" hangingPunct="1">
              <a:spcBef>
                <a:spcPct val="0"/>
              </a:spcBef>
              <a:buFontTx/>
              <a:buChar char="•"/>
            </a:pPr>
            <a:r>
              <a:rPr lang="en-US" altLang="en-US" smtClean="0">
                <a:solidFill>
                  <a:srgbClr val="000000"/>
                </a:solidFill>
              </a:rPr>
              <a:t>Some lenders will go up to 43% or higher for all debt.</a:t>
            </a:r>
          </a:p>
          <a:p>
            <a:pPr defTabSz="973138" eaLnBrk="1" hangingPunct="1">
              <a:spcBef>
                <a:spcPct val="0"/>
              </a:spcBef>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Instruct participants to share their answers and whether they felt the individual should get the new loan.</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b="1" smtClean="0">
                <a:solidFill>
                  <a:srgbClr val="000000"/>
                </a:solidFill>
              </a:rPr>
              <a:t>Explain that if Shawna gets the loan, that $.41 out of every $1 she earns will be committed each month to cover her debts.</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Explain that this leaves $.59 out of every dollar to cover everything else. </a:t>
            </a:r>
            <a:r>
              <a:rPr lang="en-US" altLang="en-US" b="1" smtClean="0">
                <a:solidFill>
                  <a:srgbClr val="000000"/>
                </a:solidFill>
              </a:rPr>
              <a:t>Ask participants what everything else includes</a:t>
            </a:r>
            <a:r>
              <a:rPr lang="en-US" altLang="en-US" smtClean="0">
                <a:solidFill>
                  <a:srgbClr val="000000"/>
                </a:solidFill>
              </a:rPr>
              <a:t>. Write their ideas on a flip chart.</a:t>
            </a:r>
          </a:p>
          <a:p>
            <a:pPr marL="649288" lvl="1" indent="-174625" defTabSz="973138" eaLnBrk="1" hangingPunct="1">
              <a:spcBef>
                <a:spcPct val="0"/>
              </a:spcBef>
              <a:buFontTx/>
              <a:buChar char="•"/>
            </a:pPr>
            <a:r>
              <a:rPr lang="en-US" altLang="en-US" smtClean="0">
                <a:solidFill>
                  <a:srgbClr val="000000"/>
                </a:solidFill>
              </a:rPr>
              <a:t>Be sure to add the following if not shared by the participants:</a:t>
            </a:r>
          </a:p>
          <a:p>
            <a:pPr marL="1125538" lvl="2" indent="-177800" defTabSz="973138" eaLnBrk="1" hangingPunct="1">
              <a:spcBef>
                <a:spcPct val="0"/>
              </a:spcBef>
              <a:buFontTx/>
              <a:buChar char="•"/>
            </a:pPr>
            <a:r>
              <a:rPr lang="en-US" altLang="en-US" i="1" smtClean="0">
                <a:solidFill>
                  <a:srgbClr val="000000"/>
                </a:solidFill>
              </a:rPr>
              <a:t>Savings</a:t>
            </a:r>
          </a:p>
          <a:p>
            <a:pPr marL="1125538" lvl="2" indent="-177800" defTabSz="973138" eaLnBrk="1" hangingPunct="1">
              <a:spcBef>
                <a:spcPct val="0"/>
              </a:spcBef>
              <a:buFontTx/>
              <a:buChar char="•"/>
            </a:pPr>
            <a:r>
              <a:rPr lang="en-US" altLang="en-US" i="1" smtClean="0">
                <a:solidFill>
                  <a:srgbClr val="000000"/>
                </a:solidFill>
              </a:rPr>
              <a:t>Taxes</a:t>
            </a:r>
          </a:p>
          <a:p>
            <a:pPr marL="1125538" lvl="2" indent="-177800" defTabSz="973138" eaLnBrk="1" hangingPunct="1">
              <a:spcBef>
                <a:spcPct val="0"/>
              </a:spcBef>
              <a:buFontTx/>
              <a:buChar char="•"/>
            </a:pPr>
            <a:r>
              <a:rPr lang="en-US" altLang="en-US" i="1" smtClean="0">
                <a:solidFill>
                  <a:srgbClr val="000000"/>
                </a:solidFill>
              </a:rPr>
              <a:t>Insurance – Car and Health</a:t>
            </a:r>
          </a:p>
          <a:p>
            <a:pPr marL="1125538" lvl="2" indent="-177800" defTabSz="973138" eaLnBrk="1" hangingPunct="1">
              <a:spcBef>
                <a:spcPct val="0"/>
              </a:spcBef>
              <a:buFontTx/>
              <a:buChar char="•"/>
            </a:pPr>
            <a:r>
              <a:rPr lang="en-US" altLang="en-US" i="1" smtClean="0">
                <a:solidFill>
                  <a:srgbClr val="000000"/>
                </a:solidFill>
              </a:rPr>
              <a:t>Utilities</a:t>
            </a:r>
          </a:p>
          <a:p>
            <a:pPr marL="1125538" lvl="2" indent="-177800" defTabSz="973138" eaLnBrk="1" hangingPunct="1">
              <a:spcBef>
                <a:spcPct val="0"/>
              </a:spcBef>
              <a:buFontTx/>
              <a:buChar char="•"/>
            </a:pPr>
            <a:r>
              <a:rPr lang="en-US" altLang="en-US" i="1" smtClean="0">
                <a:solidFill>
                  <a:srgbClr val="000000"/>
                </a:solidFill>
              </a:rPr>
              <a:t>Food</a:t>
            </a:r>
          </a:p>
          <a:p>
            <a:pPr marL="1125538" lvl="2" indent="-177800" defTabSz="973138" eaLnBrk="1" hangingPunct="1">
              <a:spcBef>
                <a:spcPct val="0"/>
              </a:spcBef>
              <a:buFontTx/>
              <a:buChar char="•"/>
            </a:pPr>
            <a:r>
              <a:rPr lang="en-US" altLang="en-US" i="1" smtClean="0">
                <a:solidFill>
                  <a:srgbClr val="000000"/>
                </a:solidFill>
              </a:rPr>
              <a:t>Clothing</a:t>
            </a:r>
          </a:p>
          <a:p>
            <a:pPr marL="1125538" lvl="2" indent="-177800" defTabSz="973138" eaLnBrk="1" hangingPunct="1">
              <a:spcBef>
                <a:spcPct val="0"/>
              </a:spcBef>
              <a:buFontTx/>
              <a:buChar char="•"/>
            </a:pPr>
            <a:r>
              <a:rPr lang="en-US" altLang="en-US" i="1" smtClean="0">
                <a:solidFill>
                  <a:srgbClr val="000000"/>
                </a:solidFill>
              </a:rPr>
              <a:t>Childcare</a:t>
            </a:r>
          </a:p>
          <a:p>
            <a:pPr marL="1125538" lvl="2" indent="-177800" defTabSz="973138" eaLnBrk="1" hangingPunct="1">
              <a:spcBef>
                <a:spcPct val="0"/>
              </a:spcBef>
              <a:buFontTx/>
              <a:buChar char="•"/>
            </a:pPr>
            <a:r>
              <a:rPr lang="en-US" altLang="en-US" i="1" smtClean="0">
                <a:solidFill>
                  <a:srgbClr val="000000"/>
                </a:solidFill>
              </a:rPr>
              <a:t>Health care (that has not turned into debt)</a:t>
            </a:r>
          </a:p>
          <a:p>
            <a:pPr marL="1125538" lvl="2" indent="-177800" defTabSz="973138" eaLnBrk="1" hangingPunct="1">
              <a:spcBef>
                <a:spcPct val="0"/>
              </a:spcBef>
              <a:buFontTx/>
              <a:buChar char="•"/>
            </a:pPr>
            <a:r>
              <a:rPr lang="en-US" altLang="en-US" i="1" smtClean="0">
                <a:solidFill>
                  <a:srgbClr val="000000"/>
                </a:solidFill>
              </a:rPr>
              <a:t>Child support </a:t>
            </a:r>
          </a:p>
          <a:p>
            <a:pPr marL="1125538" lvl="2" indent="-177800" defTabSz="973138" eaLnBrk="1" hangingPunct="1">
              <a:spcBef>
                <a:spcPct val="0"/>
              </a:spcBef>
              <a:buFontTx/>
              <a:buChar char="•"/>
            </a:pPr>
            <a:r>
              <a:rPr lang="en-US" altLang="en-US" i="1" smtClean="0">
                <a:solidFill>
                  <a:srgbClr val="000000"/>
                </a:solidFill>
              </a:rPr>
              <a:t>Charitable contributions and gifts and</a:t>
            </a:r>
          </a:p>
          <a:p>
            <a:pPr marL="1125538" lvl="2" indent="-177800" defTabSz="973138" eaLnBrk="1" hangingPunct="1">
              <a:spcBef>
                <a:spcPct val="0"/>
              </a:spcBef>
              <a:buFontTx/>
              <a:buChar char="•"/>
            </a:pPr>
            <a:r>
              <a:rPr lang="en-US" altLang="en-US" i="1" smtClean="0">
                <a:solidFill>
                  <a:srgbClr val="000000"/>
                </a:solidFill>
              </a:rPr>
              <a:t>Other family expenses</a:t>
            </a:r>
          </a:p>
          <a:p>
            <a:pPr marL="649288" lvl="1" indent="-174625" defTabSz="973138" eaLnBrk="1" hangingPunct="1">
              <a:spcBef>
                <a:spcPct val="0"/>
              </a:spcBef>
            </a:pPr>
            <a:endParaRPr lang="en-US" altLang="en-US" i="1" smtClean="0">
              <a:solidFill>
                <a:srgbClr val="000000"/>
              </a:solidFill>
            </a:endParaRPr>
          </a:p>
          <a:p>
            <a:pPr defTabSz="973138" eaLnBrk="1" hangingPunct="1">
              <a:spcBef>
                <a:spcPct val="0"/>
              </a:spcBef>
            </a:pPr>
            <a:r>
              <a:rPr lang="en-US" altLang="en-US" b="1" i="1" smtClean="0">
                <a:solidFill>
                  <a:srgbClr val="000000"/>
                </a:solidFill>
              </a:rPr>
              <a:t>ASK: What can Shawna do to lower her DTI?</a:t>
            </a:r>
          </a:p>
        </p:txBody>
      </p:sp>
      <p:sp>
        <p:nvSpPr>
          <p:cNvPr id="265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05C46B8-491D-4AC8-8CB8-EDBA2F58E19D}" type="slidenum">
              <a:rPr lang="en-US" altLang="en-US">
                <a:latin typeface="Calibri" panose="020F0502020204030204" pitchFamily="34" charset="0"/>
              </a:rPr>
              <a:pPr/>
              <a:t>124</a:t>
            </a:fld>
            <a:endParaRPr lang="en-US" altLang="en-US">
              <a:latin typeface="Calibri" panose="020F0502020204030204" pitchFamily="34" charset="0"/>
            </a:endParaRPr>
          </a:p>
        </p:txBody>
      </p:sp>
    </p:spTree>
    <p:extLst>
      <p:ext uri="{BB962C8B-B14F-4D97-AF65-F5344CB8AC3E}">
        <p14:creationId xmlns:p14="http://schemas.microsoft.com/office/powerpoint/2010/main" val="31629723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Presentation (Module 6)</a:t>
            </a:r>
          </a:p>
          <a:p>
            <a:pPr defTabSz="973138" eaLnBrk="1" hangingPunct="1">
              <a:spcBef>
                <a:spcPct val="0"/>
              </a:spcBef>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Review two primary methods for reducing debt outlined on Tool 3 (page 221):</a:t>
            </a:r>
          </a:p>
          <a:p>
            <a:pPr defTabSz="973138" eaLnBrk="1" hangingPunct="1">
              <a:spcBef>
                <a:spcPct val="0"/>
              </a:spcBef>
              <a:buFontTx/>
              <a:buChar char="•"/>
            </a:pPr>
            <a:endParaRPr lang="en-US" altLang="en-US" smtClean="0">
              <a:solidFill>
                <a:srgbClr val="000000"/>
              </a:solidFill>
            </a:endParaRPr>
          </a:p>
          <a:p>
            <a:pPr marL="628650" lvl="1" indent="-171450" defTabSz="973138" eaLnBrk="1" hangingPunct="1">
              <a:spcBef>
                <a:spcPct val="0"/>
              </a:spcBef>
              <a:buFontTx/>
              <a:buChar char="•"/>
            </a:pPr>
            <a:r>
              <a:rPr lang="en-US" altLang="en-US" b="1" smtClean="0">
                <a:solidFill>
                  <a:srgbClr val="000000"/>
                </a:solidFill>
              </a:rPr>
              <a:t>Highest Interest Rate Method</a:t>
            </a:r>
            <a:endParaRPr lang="en-US" altLang="en-US" smtClean="0">
              <a:solidFill>
                <a:srgbClr val="000000"/>
              </a:solidFill>
            </a:endParaRPr>
          </a:p>
          <a:p>
            <a:pPr marL="1111250" lvl="2" indent="-171450" defTabSz="973138" eaLnBrk="1" hangingPunct="1">
              <a:spcBef>
                <a:spcPct val="0"/>
              </a:spcBef>
              <a:buFontTx/>
              <a:buChar char="•"/>
            </a:pPr>
            <a:r>
              <a:rPr lang="en-US" altLang="en-US" smtClean="0">
                <a:solidFill>
                  <a:srgbClr val="000000"/>
                </a:solidFill>
              </a:rPr>
              <a:t>List your debts from highest rate to lowest rate.</a:t>
            </a:r>
          </a:p>
          <a:p>
            <a:pPr marL="1111250" lvl="2" indent="-171450" defTabSz="973138" eaLnBrk="1" hangingPunct="1">
              <a:spcBef>
                <a:spcPct val="0"/>
              </a:spcBef>
              <a:buFontTx/>
              <a:buChar char="•"/>
            </a:pPr>
            <a:r>
              <a:rPr lang="en-US" altLang="en-US" smtClean="0">
                <a:solidFill>
                  <a:srgbClr val="000000"/>
                </a:solidFill>
              </a:rPr>
              <a:t>In the column labeled additional payment, list the extra payment you will dedicate to the debt with the highest interest rate until you have it paid off.</a:t>
            </a:r>
          </a:p>
          <a:p>
            <a:pPr marL="1111250" lvl="2" indent="-171450" defTabSz="973138" eaLnBrk="1" hangingPunct="1">
              <a:spcBef>
                <a:spcPct val="0"/>
              </a:spcBef>
              <a:buFontTx/>
              <a:buChar char="•"/>
            </a:pPr>
            <a:r>
              <a:rPr lang="en-US" altLang="en-US" smtClean="0">
                <a:solidFill>
                  <a:srgbClr val="000000"/>
                </a:solidFill>
              </a:rPr>
              <a:t>When this debt is eliminated, allocate the entire payment (monthly payment + extra payment) to the next debt on the list.</a:t>
            </a:r>
          </a:p>
          <a:p>
            <a:pPr marL="1111250" lvl="2" indent="-171450" defTabSz="973138" eaLnBrk="1" hangingPunct="1">
              <a:spcBef>
                <a:spcPct val="0"/>
              </a:spcBef>
              <a:buFontTx/>
              <a:buChar char="•"/>
            </a:pPr>
            <a:r>
              <a:rPr lang="en-US" altLang="en-US" i="1" smtClean="0">
                <a:solidFill>
                  <a:srgbClr val="000000"/>
                </a:solidFill>
              </a:rPr>
              <a:t>Focus on the unsecured debt with the highest rate of interest, and eliminate it as quickly as possible, because it is costing you the most. Once it is paid off, focus on the next most expensive debt.</a:t>
            </a:r>
          </a:p>
          <a:p>
            <a:pPr marL="1111250" lvl="2" indent="-171450" defTabSz="973138" eaLnBrk="1" hangingPunct="1">
              <a:spcBef>
                <a:spcPct val="0"/>
              </a:spcBef>
            </a:pPr>
            <a:r>
              <a:rPr lang="en-US" altLang="en-US" b="1" smtClean="0">
                <a:solidFill>
                  <a:srgbClr val="000000"/>
                </a:solidFill>
              </a:rPr>
              <a:t>PRO</a:t>
            </a:r>
            <a:endParaRPr lang="en-US" altLang="en-US" smtClean="0">
              <a:solidFill>
                <a:srgbClr val="000000"/>
              </a:solidFill>
            </a:endParaRPr>
          </a:p>
          <a:p>
            <a:pPr marL="1111250" lvl="2" indent="-171450" defTabSz="973138" eaLnBrk="1" hangingPunct="1">
              <a:spcBef>
                <a:spcPct val="0"/>
              </a:spcBef>
              <a:buFontTx/>
              <a:buChar char="•"/>
            </a:pPr>
            <a:r>
              <a:rPr lang="en-US" altLang="en-US" smtClean="0">
                <a:solidFill>
                  <a:srgbClr val="000000"/>
                </a:solidFill>
              </a:rPr>
              <a:t>You eliminate the most costly debt first.</a:t>
            </a:r>
          </a:p>
          <a:p>
            <a:pPr marL="1111250" lvl="2" indent="-171450" defTabSz="973138" eaLnBrk="1" hangingPunct="1">
              <a:spcBef>
                <a:spcPct val="0"/>
              </a:spcBef>
            </a:pPr>
            <a:r>
              <a:rPr lang="en-US" altLang="en-US" b="1" smtClean="0">
                <a:solidFill>
                  <a:srgbClr val="000000"/>
                </a:solidFill>
              </a:rPr>
              <a:t>CON</a:t>
            </a:r>
          </a:p>
          <a:p>
            <a:pPr marL="1111250" lvl="2" indent="-171450" defTabSz="973138" eaLnBrk="1" hangingPunct="1">
              <a:spcBef>
                <a:spcPct val="0"/>
              </a:spcBef>
              <a:buFontTx/>
              <a:buChar char="•"/>
            </a:pPr>
            <a:r>
              <a:rPr lang="en-US" altLang="en-US" smtClean="0">
                <a:solidFill>
                  <a:srgbClr val="000000"/>
                </a:solidFill>
              </a:rPr>
              <a:t>You may not feel like you are making progress very quickly especially if this debt is costly.</a:t>
            </a:r>
          </a:p>
          <a:p>
            <a:pPr marL="1111250" lvl="2" indent="-171450" defTabSz="973138" eaLnBrk="1" hangingPunct="1">
              <a:spcBef>
                <a:spcPct val="0"/>
              </a:spcBef>
              <a:buFontTx/>
              <a:buChar char="•"/>
            </a:pPr>
            <a:endParaRPr lang="en-US" altLang="en-US" smtClean="0">
              <a:solidFill>
                <a:srgbClr val="000000"/>
              </a:solidFill>
            </a:endParaRPr>
          </a:p>
          <a:p>
            <a:pPr marL="628650" lvl="1" indent="-171450" defTabSz="973138" eaLnBrk="1" hangingPunct="1">
              <a:spcBef>
                <a:spcPct val="0"/>
              </a:spcBef>
              <a:buFontTx/>
              <a:buChar char="•"/>
            </a:pPr>
            <a:r>
              <a:rPr lang="en-US" altLang="en-US" b="1" smtClean="0">
                <a:solidFill>
                  <a:srgbClr val="000000"/>
                </a:solidFill>
              </a:rPr>
              <a:t>Snowball Method</a:t>
            </a:r>
            <a:endParaRPr lang="en-US" altLang="en-US" smtClean="0">
              <a:solidFill>
                <a:srgbClr val="000000"/>
              </a:solidFill>
            </a:endParaRPr>
          </a:p>
          <a:p>
            <a:pPr marL="1111250" lvl="2" indent="-171450" defTabSz="973138" eaLnBrk="1" hangingPunct="1">
              <a:spcBef>
                <a:spcPct val="0"/>
              </a:spcBef>
              <a:buFontTx/>
              <a:buChar char="•"/>
            </a:pPr>
            <a:r>
              <a:rPr lang="en-US" altLang="en-US" smtClean="0">
                <a:solidFill>
                  <a:srgbClr val="000000"/>
                </a:solidFill>
              </a:rPr>
              <a:t>List your debts from smallest to largest in terms of the amount outstanding.</a:t>
            </a:r>
          </a:p>
          <a:p>
            <a:pPr marL="1111250" lvl="2" indent="-171450" defTabSz="973138" eaLnBrk="1" hangingPunct="1">
              <a:spcBef>
                <a:spcPct val="0"/>
              </a:spcBef>
              <a:buFontTx/>
              <a:buChar char="•"/>
            </a:pPr>
            <a:r>
              <a:rPr lang="en-US" altLang="en-US" smtClean="0">
                <a:solidFill>
                  <a:srgbClr val="000000"/>
                </a:solidFill>
              </a:rPr>
              <a:t>In the column labeled additional payment, list the extra payment you will dedicate to the smallest debt until you have it paid off.</a:t>
            </a:r>
          </a:p>
          <a:p>
            <a:pPr marL="1111250" lvl="2" indent="-171450" defTabSz="973138" eaLnBrk="1" hangingPunct="1">
              <a:spcBef>
                <a:spcPct val="0"/>
              </a:spcBef>
              <a:buFontTx/>
              <a:buChar char="•"/>
            </a:pPr>
            <a:r>
              <a:rPr lang="en-US" altLang="en-US" smtClean="0">
                <a:solidFill>
                  <a:srgbClr val="000000"/>
                </a:solidFill>
              </a:rPr>
              <a:t>When this debt is eliminated, allocate the entire payment (monthly payment + extra payment) to the next debt on the list.</a:t>
            </a:r>
          </a:p>
          <a:p>
            <a:pPr marL="1111250" lvl="2" indent="-171450" defTabSz="973138" eaLnBrk="1" hangingPunct="1">
              <a:spcBef>
                <a:spcPct val="0"/>
              </a:spcBef>
              <a:buFontTx/>
              <a:buChar char="•"/>
            </a:pPr>
            <a:r>
              <a:rPr lang="en-US" altLang="en-US" i="1" smtClean="0">
                <a:solidFill>
                  <a:srgbClr val="000000"/>
                </a:solidFill>
              </a:rPr>
              <a:t>Focus on the smallest debt. Get rid of it as soon as possible. Once you have paid it off in full, continue with the payment, but now dedicate it to the next smallest debt. This is called the </a:t>
            </a:r>
            <a:r>
              <a:rPr lang="ja-JP" altLang="en-US" i="1" smtClean="0">
                <a:solidFill>
                  <a:srgbClr val="000000"/>
                </a:solidFill>
              </a:rPr>
              <a:t>“</a:t>
            </a:r>
            <a:r>
              <a:rPr lang="en-US" altLang="ja-JP" i="1" smtClean="0">
                <a:solidFill>
                  <a:srgbClr val="000000"/>
                </a:solidFill>
              </a:rPr>
              <a:t>snow ball method.</a:t>
            </a:r>
            <a:r>
              <a:rPr lang="ja-JP" altLang="en-US" i="1" smtClean="0">
                <a:solidFill>
                  <a:srgbClr val="000000"/>
                </a:solidFill>
              </a:rPr>
              <a:t>”</a:t>
            </a:r>
            <a:r>
              <a:rPr lang="en-US" altLang="ja-JP" i="1" smtClean="0">
                <a:solidFill>
                  <a:srgbClr val="000000"/>
                </a:solidFill>
              </a:rPr>
              <a:t> You create </a:t>
            </a:r>
            <a:r>
              <a:rPr lang="ja-JP" altLang="en-US" i="1" smtClean="0">
                <a:solidFill>
                  <a:srgbClr val="000000"/>
                </a:solidFill>
              </a:rPr>
              <a:t>“</a:t>
            </a:r>
            <a:r>
              <a:rPr lang="en-US" altLang="ja-JP" i="1" smtClean="0">
                <a:solidFill>
                  <a:srgbClr val="000000"/>
                </a:solidFill>
              </a:rPr>
              <a:t>a snow ball of debt payments</a:t>
            </a:r>
            <a:r>
              <a:rPr lang="ja-JP" altLang="en-US" i="1" smtClean="0">
                <a:solidFill>
                  <a:srgbClr val="000000"/>
                </a:solidFill>
              </a:rPr>
              <a:t>”</a:t>
            </a:r>
            <a:r>
              <a:rPr lang="en-US" altLang="ja-JP" i="1" smtClean="0">
                <a:solidFill>
                  <a:srgbClr val="000000"/>
                </a:solidFill>
              </a:rPr>
              <a:t> that keeps getting bigger as you eliminate each debt. How? You keep making the payments, but you are redirecting them to the next debt as each debt is paid off.</a:t>
            </a:r>
          </a:p>
          <a:p>
            <a:pPr marL="1111250" lvl="2" indent="-171450" defTabSz="973138" eaLnBrk="1" hangingPunct="1">
              <a:spcBef>
                <a:spcPct val="0"/>
              </a:spcBef>
            </a:pPr>
            <a:r>
              <a:rPr lang="en-US" altLang="en-US" b="1" smtClean="0">
                <a:solidFill>
                  <a:srgbClr val="000000"/>
                </a:solidFill>
              </a:rPr>
              <a:t>PRO</a:t>
            </a:r>
            <a:endParaRPr lang="en-US" altLang="en-US" smtClean="0">
              <a:solidFill>
                <a:srgbClr val="000000"/>
              </a:solidFill>
            </a:endParaRPr>
          </a:p>
          <a:p>
            <a:pPr marL="1111250" lvl="2" indent="-171450" defTabSz="973138" eaLnBrk="1" hangingPunct="1">
              <a:spcBef>
                <a:spcPct val="0"/>
              </a:spcBef>
              <a:buFontTx/>
              <a:buChar char="•"/>
            </a:pPr>
            <a:r>
              <a:rPr lang="en-US" altLang="en-US" smtClean="0">
                <a:solidFill>
                  <a:srgbClr val="000000"/>
                </a:solidFill>
              </a:rPr>
              <a:t>You may see progress quickly, especially if you have many small debts; in theory, this creates momentum and motivation.</a:t>
            </a:r>
          </a:p>
          <a:p>
            <a:pPr marL="1111250" lvl="2" indent="-171450" defTabSz="973138" eaLnBrk="1" hangingPunct="1">
              <a:spcBef>
                <a:spcPct val="0"/>
              </a:spcBef>
            </a:pPr>
            <a:r>
              <a:rPr lang="en-US" altLang="en-US" b="1" smtClean="0">
                <a:solidFill>
                  <a:srgbClr val="000000"/>
                </a:solidFill>
              </a:rPr>
              <a:t>CON</a:t>
            </a:r>
          </a:p>
          <a:p>
            <a:pPr marL="1111250" lvl="2" indent="-171450" defTabSz="973138" eaLnBrk="1" hangingPunct="1">
              <a:spcBef>
                <a:spcPct val="0"/>
              </a:spcBef>
              <a:buFontTx/>
              <a:buChar char="•"/>
            </a:pPr>
            <a:r>
              <a:rPr lang="en-US" altLang="en-US" smtClean="0">
                <a:solidFill>
                  <a:srgbClr val="000000"/>
                </a:solidFill>
              </a:rPr>
              <a:t>You may pay more in total because you are not necessarily eliminating your most costly debt.</a:t>
            </a:r>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91E2056-CADF-4D25-B0D1-3DB7F9317941}" type="slidenum">
              <a:rPr lang="en-US" altLang="en-US">
                <a:latin typeface="Calibri" panose="020F0502020204030204" pitchFamily="34" charset="0"/>
              </a:rPr>
              <a:pPr/>
              <a:t>125</a:t>
            </a:fld>
            <a:endParaRPr lang="en-US" altLang="en-US">
              <a:latin typeface="Calibri" panose="020F0502020204030204" pitchFamily="34" charset="0"/>
            </a:endParaRPr>
          </a:p>
        </p:txBody>
      </p:sp>
    </p:spTree>
    <p:extLst>
      <p:ext uri="{BB962C8B-B14F-4D97-AF65-F5344CB8AC3E}">
        <p14:creationId xmlns:p14="http://schemas.microsoft.com/office/powerpoint/2010/main" val="36336914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239" eaLnBrk="1" fontAlgn="auto" hangingPunct="1">
              <a:spcBef>
                <a:spcPts val="0"/>
              </a:spcBef>
              <a:spcAft>
                <a:spcPts val="0"/>
              </a:spcAft>
              <a:defRPr/>
            </a:pPr>
            <a:r>
              <a:rPr lang="en-US" b="1" u="sng" dirty="0" smtClean="0">
                <a:solidFill>
                  <a:srgbClr val="000000"/>
                </a:solidFill>
                <a:ea typeface="+mn-ea"/>
                <a:cs typeface="+mn-cs"/>
              </a:rPr>
              <a:t>ACTIVITY #12: </a:t>
            </a:r>
            <a:r>
              <a:rPr lang="en-US" b="1" i="1" u="sng" dirty="0" smtClean="0">
                <a:solidFill>
                  <a:srgbClr val="000000"/>
                </a:solidFill>
                <a:ea typeface="+mn-ea"/>
                <a:cs typeface="+mn-cs"/>
              </a:rPr>
              <a:t>Dealing with Debt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974239" eaLnBrk="1" fontAlgn="auto" hangingPunct="1">
              <a:spcBef>
                <a:spcPts val="0"/>
              </a:spcBef>
              <a:spcAft>
                <a:spcPts val="0"/>
              </a:spcAft>
              <a:defRPr/>
            </a:pPr>
            <a:endParaRPr lang="en-US" b="1" u="sng" dirty="0" smtClean="0">
              <a:solidFill>
                <a:srgbClr val="000000"/>
              </a:solidFill>
              <a:ea typeface="+mn-ea"/>
              <a:cs typeface="+mn-cs"/>
            </a:endParaRPr>
          </a:p>
          <a:p>
            <a:pPr defTabSz="974239" eaLnBrk="1" fontAlgn="auto" hangingPunct="1">
              <a:spcBef>
                <a:spcPts val="0"/>
              </a:spcBef>
              <a:spcAft>
                <a:spcPts val="0"/>
              </a:spcAft>
              <a:defRPr/>
            </a:pPr>
            <a:r>
              <a:rPr lang="en-US" b="1" dirty="0" smtClean="0">
                <a:solidFill>
                  <a:srgbClr val="000000"/>
                </a:solidFill>
                <a:ea typeface="+mn-ea"/>
                <a:cs typeface="+mn-cs"/>
              </a:rPr>
              <a:t>Presentation (Module 6)</a:t>
            </a:r>
          </a:p>
          <a:p>
            <a:pPr defTabSz="974239" eaLnBrk="1" fontAlgn="auto" hangingPunct="1">
              <a:spcBef>
                <a:spcPts val="0"/>
              </a:spcBef>
              <a:spcAft>
                <a:spcPts val="0"/>
              </a:spcAft>
              <a:defRPr/>
            </a:pPr>
            <a:endParaRPr lang="en-US" b="1" u="sng" dirty="0">
              <a:solidFill>
                <a:srgbClr val="000000"/>
              </a:solidFill>
              <a:ea typeface="+mn-ea"/>
              <a:cs typeface="+mn-cs"/>
            </a:endParaRPr>
          </a:p>
          <a:p>
            <a:pPr marL="181214" indent="-181214" defTabSz="974239" eaLnBrk="1" fontAlgn="auto" hangingPunct="1">
              <a:spcBef>
                <a:spcPts val="0"/>
              </a:spcBef>
              <a:spcAft>
                <a:spcPts val="0"/>
              </a:spcAft>
              <a:buFont typeface="Arial"/>
              <a:buChar char="•"/>
              <a:defRPr/>
            </a:pPr>
            <a:r>
              <a:rPr lang="en-US" dirty="0">
                <a:solidFill>
                  <a:srgbClr val="000000"/>
                </a:solidFill>
                <a:ea typeface="+mn-ea"/>
                <a:cs typeface="+mn-cs"/>
              </a:rPr>
              <a:t>Review other ways to reduce debt:</a:t>
            </a:r>
          </a:p>
          <a:p>
            <a:pPr marL="664452" lvl="1" indent="-181214" eaLnBrk="1" fontAlgn="auto" hangingPunct="1">
              <a:spcBef>
                <a:spcPts val="0"/>
              </a:spcBef>
              <a:spcAft>
                <a:spcPts val="0"/>
              </a:spcAft>
              <a:buFont typeface="Arial"/>
              <a:buChar char="•"/>
              <a:defRPr/>
            </a:pPr>
            <a:r>
              <a:rPr lang="en-US" dirty="0">
                <a:solidFill>
                  <a:srgbClr val="000000"/>
                </a:solidFill>
                <a:ea typeface="+mn-ea"/>
                <a:cs typeface="+mn-cs"/>
              </a:rPr>
              <a:t>Call your creditors to see if they will lower your interest rates. If you have paid all of your bills on time, they may lower it to maintain your loyalty. If you are in a difficult position, you could explain your hardship and ask them to lower the rate</a:t>
            </a:r>
            <a:r>
              <a:rPr lang="en-US" dirty="0" smtClean="0">
                <a:solidFill>
                  <a:srgbClr val="000000"/>
                </a:solidFill>
                <a:ea typeface="+mn-ea"/>
                <a:cs typeface="+mn-cs"/>
              </a:rPr>
              <a:t>.</a:t>
            </a:r>
          </a:p>
          <a:p>
            <a:pPr marL="483238" lvl="1" eaLnBrk="1" fontAlgn="auto" hangingPunct="1">
              <a:spcBef>
                <a:spcPts val="0"/>
              </a:spcBef>
              <a:spcAft>
                <a:spcPts val="0"/>
              </a:spcAft>
              <a:defRPr/>
            </a:pPr>
            <a:endParaRPr lang="en-US" dirty="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a:solidFill>
                  <a:srgbClr val="000000"/>
                </a:solidFill>
                <a:ea typeface="+mn-ea"/>
                <a:cs typeface="+mn-cs"/>
              </a:rPr>
              <a:t>Get another job in the short-term. Use all of your additional earnings to eliminate debts</a:t>
            </a:r>
            <a:r>
              <a:rPr lang="en-US" dirty="0" smtClean="0">
                <a:solidFill>
                  <a:srgbClr val="000000"/>
                </a:solidFill>
                <a:ea typeface="+mn-ea"/>
                <a:cs typeface="+mn-cs"/>
              </a:rPr>
              <a:t>.</a:t>
            </a:r>
          </a:p>
          <a:p>
            <a:pPr marL="664452" lvl="1" indent="-181214" eaLnBrk="1" fontAlgn="auto" hangingPunct="1">
              <a:spcBef>
                <a:spcPts val="0"/>
              </a:spcBef>
              <a:spcAft>
                <a:spcPts val="0"/>
              </a:spcAft>
              <a:buFont typeface="Arial"/>
              <a:buChar char="•"/>
              <a:defRPr/>
            </a:pPr>
            <a:endParaRPr lang="en-US" dirty="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a:solidFill>
                  <a:srgbClr val="000000"/>
                </a:solidFill>
                <a:ea typeface="+mn-ea"/>
                <a:cs typeface="+mn-cs"/>
              </a:rPr>
              <a:t>Sell something, and use the income to pay off a debt or debts</a:t>
            </a:r>
            <a:r>
              <a:rPr lang="en-US" dirty="0" smtClean="0">
                <a:solidFill>
                  <a:srgbClr val="000000"/>
                </a:solidFill>
                <a:ea typeface="+mn-ea"/>
                <a:cs typeface="+mn-cs"/>
              </a:rPr>
              <a:t>.</a:t>
            </a:r>
          </a:p>
          <a:p>
            <a:pPr marL="664452" lvl="1" indent="-181214" eaLnBrk="1" fontAlgn="auto" hangingPunct="1">
              <a:spcBef>
                <a:spcPts val="0"/>
              </a:spcBef>
              <a:spcAft>
                <a:spcPts val="0"/>
              </a:spcAft>
              <a:buFont typeface="Arial"/>
              <a:buChar char="•"/>
              <a:defRPr/>
            </a:pPr>
            <a:endParaRPr lang="en-US" dirty="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a:solidFill>
                  <a:srgbClr val="000000"/>
                </a:solidFill>
                <a:ea typeface="+mn-ea"/>
                <a:cs typeface="+mn-cs"/>
              </a:rPr>
              <a:t>If you are eligible, file for tax credits, and use your refund to pay down or eliminate debts.</a:t>
            </a:r>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558DF36-2863-453A-A507-58984BA33917}" type="slidenum">
              <a:rPr lang="en-US" altLang="en-US">
                <a:latin typeface="Calibri" panose="020F0502020204030204" pitchFamily="34" charset="0"/>
              </a:rPr>
              <a:pPr/>
              <a:t>126</a:t>
            </a:fld>
            <a:endParaRPr lang="en-US" altLang="en-US">
              <a:latin typeface="Calibri" panose="020F0502020204030204" pitchFamily="34" charset="0"/>
            </a:endParaRPr>
          </a:p>
        </p:txBody>
      </p:sp>
    </p:spTree>
    <p:extLst>
      <p:ext uri="{BB962C8B-B14F-4D97-AF65-F5344CB8AC3E}">
        <p14:creationId xmlns:p14="http://schemas.microsoft.com/office/powerpoint/2010/main" val="35937025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smtClean="0">
              <a:solidFill>
                <a:srgbClr val="000000"/>
              </a:solidFill>
            </a:endParaRPr>
          </a:p>
          <a:p>
            <a:pPr defTabSz="998538" eaLnBrk="1" hangingPunct="1">
              <a:spcBef>
                <a:spcPct val="0"/>
              </a:spcBef>
            </a:pPr>
            <a:r>
              <a:rPr lang="en-US" altLang="en-US" b="1" smtClean="0">
                <a:solidFill>
                  <a:srgbClr val="000000"/>
                </a:solidFill>
              </a:rPr>
              <a:t>Personal Stories and Presentation (Module 6)</a:t>
            </a:r>
          </a:p>
          <a:p>
            <a:pPr defTabSz="998538" eaLnBrk="1" hangingPunct="1">
              <a:spcBef>
                <a:spcPct val="0"/>
              </a:spcBef>
            </a:pPr>
            <a:endParaRPr lang="en-US" altLang="en-US" b="1" smtClean="0">
              <a:solidFill>
                <a:srgbClr val="000000"/>
              </a:solidFill>
            </a:endParaRPr>
          </a:p>
          <a:p>
            <a:pPr defTabSz="998538" eaLnBrk="1" hangingPunct="1">
              <a:spcBef>
                <a:spcPct val="0"/>
              </a:spcBef>
              <a:buFontTx/>
              <a:buChar char="•"/>
            </a:pPr>
            <a:r>
              <a:rPr lang="en-US" altLang="en-US" smtClean="0">
                <a:solidFill>
                  <a:srgbClr val="000000"/>
                </a:solidFill>
              </a:rPr>
              <a:t>Discuss student loan debt with the participants using information from Tool 4 (Page 225).</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Ask participants to share stories from their work with the people they serve (without naming them) or their own student loan stories.</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Keep track of themes from stories.</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Share how many seem to stem from not understanding terms completely or not matching borrowing level with earning potential.</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the difference between Federal Student Loans and Private Student Loans.</a:t>
            </a:r>
          </a:p>
          <a:p>
            <a:pPr marL="663575" lvl="1" indent="-180975" defTabSz="998538" eaLnBrk="1" hangingPunct="1">
              <a:spcBef>
                <a:spcPct val="0"/>
              </a:spcBef>
              <a:buFontTx/>
              <a:buChar char="•"/>
            </a:pPr>
            <a:r>
              <a:rPr lang="en-US" altLang="en-US" b="1" smtClean="0">
                <a:solidFill>
                  <a:srgbClr val="000000"/>
                </a:solidFill>
              </a:rPr>
              <a:t>Federal student loans</a:t>
            </a:r>
            <a:r>
              <a:rPr lang="en-US" altLang="en-US" smtClean="0">
                <a:solidFill>
                  <a:srgbClr val="000000"/>
                </a:solidFill>
              </a:rPr>
              <a:t> are loans that are funded by the federal government. </a:t>
            </a:r>
            <a:r>
              <a:rPr lang="en-US" altLang="en-US" b="1" smtClean="0">
                <a:solidFill>
                  <a:srgbClr val="000000"/>
                </a:solidFill>
              </a:rPr>
              <a:t>Private student loans </a:t>
            </a:r>
            <a:r>
              <a:rPr lang="en-US" altLang="en-US" smtClean="0">
                <a:solidFill>
                  <a:srgbClr val="000000"/>
                </a:solidFill>
              </a:rPr>
              <a:t>are nonfederal loans made by a lender such as a bank, credit union, state agency, or a school. In both federal and private student loans, delinquent payment will impact your credit history and scores and may result in collections. </a:t>
            </a:r>
          </a:p>
          <a:p>
            <a:pPr marL="663575" lvl="1" indent="-180975" defTabSz="998538" eaLnBrk="1" hangingPunct="1">
              <a:spcBef>
                <a:spcPct val="0"/>
              </a:spcBef>
              <a:buFontTx/>
              <a:buChar char="•"/>
            </a:pPr>
            <a:r>
              <a:rPr lang="en-US" altLang="en-US" smtClean="0">
                <a:solidFill>
                  <a:srgbClr val="000000"/>
                </a:solidFill>
              </a:rPr>
              <a:t>Private student loans do not offer the flexible repayment terms or borrower protections featured by federal student loans.</a:t>
            </a:r>
          </a:p>
          <a:p>
            <a:pPr marL="663575" lvl="1" indent="-180975"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the options for paying back federal student loans. </a:t>
            </a:r>
          </a:p>
          <a:p>
            <a:pPr marL="663575" lvl="1" indent="-180975" defTabSz="998538" eaLnBrk="1" hangingPunct="1">
              <a:spcBef>
                <a:spcPct val="0"/>
              </a:spcBef>
              <a:buFontTx/>
              <a:buChar char="•"/>
            </a:pPr>
            <a:r>
              <a:rPr lang="en-US" altLang="en-US" b="1" smtClean="0">
                <a:solidFill>
                  <a:srgbClr val="000000"/>
                </a:solidFill>
              </a:rPr>
              <a:t>Standard repayment</a:t>
            </a:r>
            <a:r>
              <a:rPr lang="en-US" altLang="en-US" smtClean="0">
                <a:solidFill>
                  <a:srgbClr val="000000"/>
                </a:solidFill>
              </a:rPr>
              <a:t>—this is the payment plan most borrowers start with. This repayment plan has fixed payment of at least $50/month for up to 10 years.</a:t>
            </a:r>
          </a:p>
          <a:p>
            <a:pPr marL="663575" lvl="1"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b="1" smtClean="0">
                <a:solidFill>
                  <a:srgbClr val="000000"/>
                </a:solidFill>
              </a:rPr>
              <a:t>Graduated repayment</a:t>
            </a:r>
            <a:r>
              <a:rPr lang="en-US" altLang="en-US" smtClean="0">
                <a:solidFill>
                  <a:srgbClr val="000000"/>
                </a:solidFill>
              </a:rPr>
              <a:t>—the payment is lower the first year and then gradually increased every 2 years for up to 10 years.</a:t>
            </a:r>
          </a:p>
          <a:p>
            <a:pPr marL="663575" lvl="1"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b="1" smtClean="0">
                <a:solidFill>
                  <a:srgbClr val="000000"/>
                </a:solidFill>
              </a:rPr>
              <a:t>Extended repayment</a:t>
            </a:r>
            <a:r>
              <a:rPr lang="en-US" altLang="en-US" smtClean="0">
                <a:solidFill>
                  <a:srgbClr val="000000"/>
                </a:solidFill>
              </a:rPr>
              <a:t>—the payment is fixed or graduated for up to 25 years. The monthly payments are lower than the standard or graduated repayment plans, but you will pay more interest over the life the loan(s).</a:t>
            </a:r>
          </a:p>
          <a:p>
            <a:pPr marL="663575" lvl="1" indent="-180975"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b="1" smtClean="0">
                <a:solidFill>
                  <a:srgbClr val="000000"/>
                </a:solidFill>
              </a:rPr>
              <a:t>Income-based repayment (IBR)</a:t>
            </a:r>
            <a:r>
              <a:rPr lang="en-US" altLang="en-US" smtClean="0">
                <a:solidFill>
                  <a:srgbClr val="000000"/>
                </a:solidFill>
              </a:rPr>
              <a:t>—payment is limited to 15% of discretionary income, which is the difference between your adjusted gross income and 150% of the Federal Poverty Guidelines. </a:t>
            </a:r>
          </a:p>
          <a:p>
            <a:pPr marL="1133475" lvl="2" indent="-177800" defTabSz="998538" eaLnBrk="1" hangingPunct="1">
              <a:spcBef>
                <a:spcPct val="0"/>
              </a:spcBef>
              <a:buFontTx/>
              <a:buChar char="•"/>
            </a:pPr>
            <a:r>
              <a:rPr lang="en-US" altLang="en-US" smtClean="0">
                <a:solidFill>
                  <a:srgbClr val="000000"/>
                </a:solidFill>
              </a:rPr>
              <a:t>Payments change as income changes and the terms can last up to 25 years. </a:t>
            </a:r>
          </a:p>
          <a:p>
            <a:pPr marL="1133475" lvl="2" indent="-177800" defTabSz="998538" eaLnBrk="1" hangingPunct="1">
              <a:spcBef>
                <a:spcPct val="0"/>
              </a:spcBef>
              <a:buFontTx/>
              <a:buChar char="•"/>
            </a:pPr>
            <a:r>
              <a:rPr lang="en-US" altLang="en-US" smtClean="0">
                <a:solidFill>
                  <a:srgbClr val="000000"/>
                </a:solidFill>
              </a:rPr>
              <a:t>To qualify for IBR, you must be able to show partial hardship.</a:t>
            </a:r>
          </a:p>
          <a:p>
            <a:pPr marL="1133475" lvl="2" indent="-177800" defTabSz="998538" eaLnBrk="1" hangingPunct="1">
              <a:spcBef>
                <a:spcPct val="0"/>
              </a:spcBef>
              <a:buFontTx/>
              <a:buChar char="•"/>
            </a:pPr>
            <a:r>
              <a:rPr lang="en-US" altLang="en-US" smtClean="0">
                <a:solidFill>
                  <a:srgbClr val="000000"/>
                </a:solidFill>
              </a:rPr>
              <a:t>After 25 years of consistent payment (you have missed no payments or caught up with payments), the loan will be forgiven.</a:t>
            </a:r>
          </a:p>
          <a:p>
            <a:pPr marL="1133475" lvl="2" indent="-177800" defTabSz="998538" eaLnBrk="1" hangingPunct="1">
              <a:spcBef>
                <a:spcPct val="0"/>
              </a:spcBef>
              <a:buFontTx/>
              <a:buChar char="•"/>
            </a:pPr>
            <a:r>
              <a:rPr lang="en-US" altLang="en-US" smtClean="0">
                <a:solidFill>
                  <a:srgbClr val="000000"/>
                </a:solidFill>
              </a:rPr>
              <a:t>You will have to pay income tax on the portion of the loan that is forgiven. </a:t>
            </a:r>
          </a:p>
          <a:p>
            <a:pPr marL="1133475" lvl="2" indent="-177800"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b="1" smtClean="0">
                <a:solidFill>
                  <a:srgbClr val="000000"/>
                </a:solidFill>
              </a:rPr>
              <a:t>Pay as you earn</a:t>
            </a:r>
            <a:r>
              <a:rPr lang="en-US" altLang="en-US" smtClean="0">
                <a:solidFill>
                  <a:srgbClr val="000000"/>
                </a:solidFill>
              </a:rPr>
              <a:t>—payment is limited to 10% of discretionary income as defined above, payment changes as income changes, and the loan term is 20 years. </a:t>
            </a:r>
          </a:p>
          <a:p>
            <a:pPr marL="1133475" lvl="2" indent="-177800" defTabSz="998538" eaLnBrk="1" hangingPunct="1">
              <a:spcBef>
                <a:spcPct val="0"/>
              </a:spcBef>
              <a:buFontTx/>
              <a:buChar char="•"/>
            </a:pPr>
            <a:r>
              <a:rPr lang="en-US" altLang="en-US" smtClean="0">
                <a:solidFill>
                  <a:srgbClr val="000000"/>
                </a:solidFill>
              </a:rPr>
              <a:t>To qualify. you must be able to show partial hardship.</a:t>
            </a:r>
          </a:p>
          <a:p>
            <a:pPr marL="1133475" lvl="2" indent="-177800" defTabSz="998538" eaLnBrk="1" hangingPunct="1">
              <a:spcBef>
                <a:spcPct val="0"/>
              </a:spcBef>
              <a:buFontTx/>
              <a:buChar char="•"/>
            </a:pPr>
            <a:r>
              <a:rPr lang="en-US" altLang="en-US" smtClean="0">
                <a:solidFill>
                  <a:srgbClr val="000000"/>
                </a:solidFill>
              </a:rPr>
              <a:t>After 20 years of payments, the loan is forgiven as described above, and taxes will be owed on the amount forgiven. </a:t>
            </a:r>
          </a:p>
          <a:p>
            <a:pPr marL="1133475" lvl="2" indent="-177800" defTabSz="998538" eaLnBrk="1" hangingPunct="1">
              <a:spcBef>
                <a:spcPct val="0"/>
              </a:spcBef>
            </a:pPr>
            <a:endParaRPr lang="en-US" altLang="en-US" smtClean="0">
              <a:solidFill>
                <a:srgbClr val="000000"/>
              </a:solidFill>
            </a:endParaRPr>
          </a:p>
          <a:p>
            <a:pPr marL="663575" lvl="1" indent="-180975" defTabSz="998538" eaLnBrk="1" hangingPunct="1">
              <a:spcBef>
                <a:spcPct val="0"/>
              </a:spcBef>
              <a:buFontTx/>
              <a:buChar char="•"/>
            </a:pPr>
            <a:r>
              <a:rPr lang="en-US" altLang="en-US" b="1" smtClean="0">
                <a:solidFill>
                  <a:srgbClr val="000000"/>
                </a:solidFill>
              </a:rPr>
              <a:t>Consolidation loan</a:t>
            </a:r>
            <a:r>
              <a:rPr lang="en-US" altLang="en-US" smtClean="0">
                <a:solidFill>
                  <a:srgbClr val="000000"/>
                </a:solidFill>
              </a:rPr>
              <a:t>—you pay off all of your existing federal student loans with a new loan. </a:t>
            </a:r>
          </a:p>
          <a:p>
            <a:pPr marL="1133475" lvl="2" indent="-177800" defTabSz="998538" eaLnBrk="1" hangingPunct="1">
              <a:spcBef>
                <a:spcPct val="0"/>
              </a:spcBef>
              <a:buFontTx/>
              <a:buChar char="•"/>
            </a:pPr>
            <a:r>
              <a:rPr lang="en-US" altLang="en-US" smtClean="0">
                <a:solidFill>
                  <a:srgbClr val="000000"/>
                </a:solidFill>
              </a:rPr>
              <a:t>This simplifies paperwork and payment for you—you go from monthly payments on multiple loans to one payment per month on the one new loan. </a:t>
            </a:r>
          </a:p>
          <a:p>
            <a:pPr marL="1133475" lvl="2" indent="-177800" defTabSz="998538" eaLnBrk="1" hangingPunct="1">
              <a:spcBef>
                <a:spcPct val="0"/>
              </a:spcBef>
              <a:buFontTx/>
              <a:buChar char="•"/>
            </a:pPr>
            <a:r>
              <a:rPr lang="en-US" altLang="en-US" smtClean="0">
                <a:solidFill>
                  <a:srgbClr val="000000"/>
                </a:solidFill>
              </a:rPr>
              <a:t>Your loans must be in good standing to qualify. </a:t>
            </a:r>
          </a:p>
          <a:p>
            <a:pPr marL="1133475" lvl="2" indent="-177800" defTabSz="998538" eaLnBrk="1" hangingPunct="1">
              <a:spcBef>
                <a:spcPct val="0"/>
              </a:spcBef>
              <a:buFontTx/>
              <a:buChar char="•"/>
            </a:pPr>
            <a:r>
              <a:rPr lang="en-US" altLang="en-US" smtClean="0">
                <a:solidFill>
                  <a:srgbClr val="000000"/>
                </a:solidFill>
              </a:rPr>
              <a:t>This results in lower monthly payments as the term is 30 years; however, you will pay more interest over the life of the loan.</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Be sure to state the following:</a:t>
            </a:r>
          </a:p>
          <a:p>
            <a:pPr marL="663575" lvl="1" indent="-180975" defTabSz="998538" eaLnBrk="1" hangingPunct="1">
              <a:spcBef>
                <a:spcPct val="0"/>
              </a:spcBef>
              <a:buFontTx/>
              <a:buChar char="•"/>
            </a:pPr>
            <a:r>
              <a:rPr lang="en-US" altLang="en-US" b="1" i="1" smtClean="0">
                <a:solidFill>
                  <a:srgbClr val="000000"/>
                </a:solidFill>
              </a:rPr>
              <a:t>Do not ignore student loan paperwork—nonpayment and delinquency reduces options for payment plans as many require loans in good standing to qualify. </a:t>
            </a:r>
          </a:p>
          <a:p>
            <a:pPr marL="663575"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deferment and forbearance.</a:t>
            </a:r>
          </a:p>
          <a:p>
            <a:pPr marL="663575" lvl="1" indent="-180975" defTabSz="998538" eaLnBrk="1" hangingPunct="1">
              <a:spcBef>
                <a:spcPct val="0"/>
              </a:spcBef>
              <a:buFontTx/>
              <a:buChar char="•"/>
            </a:pPr>
            <a:r>
              <a:rPr lang="en-US" altLang="en-US" smtClean="0">
                <a:solidFill>
                  <a:srgbClr val="000000"/>
                </a:solidFill>
              </a:rPr>
              <a:t>In </a:t>
            </a:r>
            <a:r>
              <a:rPr lang="en-US" altLang="en-US" b="1" smtClean="0">
                <a:solidFill>
                  <a:srgbClr val="000000"/>
                </a:solidFill>
              </a:rPr>
              <a:t>deferment</a:t>
            </a:r>
            <a:r>
              <a:rPr lang="en-US" altLang="en-US" smtClean="0">
                <a:solidFill>
                  <a:srgbClr val="000000"/>
                </a:solidFill>
              </a:rPr>
              <a:t>, payment of both principal and interest is delayed. </a:t>
            </a:r>
          </a:p>
          <a:p>
            <a:pPr marL="1133475" lvl="2" indent="-177800" defTabSz="998538" eaLnBrk="1" hangingPunct="1">
              <a:spcBef>
                <a:spcPct val="0"/>
              </a:spcBef>
              <a:buFontTx/>
              <a:buChar char="•"/>
            </a:pPr>
            <a:r>
              <a:rPr lang="en-US" altLang="en-US" smtClean="0">
                <a:solidFill>
                  <a:srgbClr val="000000"/>
                </a:solidFill>
              </a:rPr>
              <a:t>If you have a subsidized federal loan, the government pays your interest during the deferment. </a:t>
            </a:r>
          </a:p>
          <a:p>
            <a:pPr marL="1133475" lvl="2" indent="-177800" defTabSz="998538" eaLnBrk="1" hangingPunct="1">
              <a:spcBef>
                <a:spcPct val="0"/>
              </a:spcBef>
              <a:buFontTx/>
              <a:buChar char="•"/>
            </a:pPr>
            <a:r>
              <a:rPr lang="en-US" altLang="en-US" smtClean="0">
                <a:solidFill>
                  <a:srgbClr val="000000"/>
                </a:solidFill>
              </a:rPr>
              <a:t>Otherwise you must pay interest or it accrues, which means builds up. When interest accrues on student loans, it becomes part of what you owe. This means you ultimately end up paying interest on the interest. </a:t>
            </a:r>
          </a:p>
          <a:p>
            <a:pPr marL="1133475" lvl="2" indent="-177800" defTabSz="998538" eaLnBrk="1" hangingPunct="1">
              <a:spcBef>
                <a:spcPct val="0"/>
              </a:spcBef>
              <a:buFontTx/>
              <a:buChar char="•"/>
            </a:pPr>
            <a:r>
              <a:rPr lang="en-US" altLang="en-US" smtClean="0">
                <a:solidFill>
                  <a:srgbClr val="000000"/>
                </a:solidFill>
              </a:rPr>
              <a:t>Deferments are only granted for specific circumstances including: enrollment in college, a trade school, a graduate fellowship, or a rehabilitation program for individuals with disabilities; during unemployment; during military services; and during times of economic hardship, including Peace Corps service.</a:t>
            </a:r>
          </a:p>
          <a:p>
            <a:pPr marL="663575" lvl="1" indent="-180975" defTabSz="998538" eaLnBrk="1" hangingPunct="1">
              <a:spcBef>
                <a:spcPct val="0"/>
              </a:spcBef>
              <a:buFontTx/>
              <a:buChar char="•"/>
            </a:pPr>
            <a:r>
              <a:rPr lang="en-US" altLang="en-US" b="1" smtClean="0">
                <a:solidFill>
                  <a:srgbClr val="000000"/>
                </a:solidFill>
              </a:rPr>
              <a:t>Forbearance </a:t>
            </a:r>
            <a:r>
              <a:rPr lang="en-US" altLang="en-US" smtClean="0">
                <a:solidFill>
                  <a:srgbClr val="000000"/>
                </a:solidFill>
              </a:rPr>
              <a:t>means that you stop paying or pay a lesser amount on your loan for a 12-month period. Interest accrues during forbearance.</a:t>
            </a:r>
          </a:p>
          <a:p>
            <a:pPr marL="663575"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u="sng" smtClean="0">
                <a:solidFill>
                  <a:srgbClr val="000000"/>
                </a:solidFill>
              </a:rPr>
              <a:t>When applying for a repayment option, be sure to continue making your loan payments until you receive written notification that you have been approved</a:t>
            </a:r>
            <a:r>
              <a:rPr lang="en-US" altLang="en-US" smtClean="0">
                <a:solidFill>
                  <a:srgbClr val="000000"/>
                </a:solidFill>
              </a:rPr>
              <a:t> for IBR or forbearance, for example. This ensures your loan continues to be in good standing.</a:t>
            </a:r>
          </a:p>
          <a:p>
            <a:pPr marL="663575"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the situations where loan forgiveness, cancellation, or discharge may be an option:</a:t>
            </a:r>
          </a:p>
          <a:p>
            <a:pPr marL="663575" lvl="1" indent="-180975" defTabSz="998538" eaLnBrk="1" hangingPunct="1">
              <a:spcBef>
                <a:spcPct val="0"/>
              </a:spcBef>
              <a:buFontTx/>
              <a:buChar char="•"/>
            </a:pPr>
            <a:r>
              <a:rPr lang="en-US" altLang="en-US" smtClean="0">
                <a:solidFill>
                  <a:srgbClr val="000000"/>
                </a:solidFill>
              </a:rPr>
              <a:t>Total and permanent disability</a:t>
            </a:r>
          </a:p>
          <a:p>
            <a:pPr marL="663575" lvl="1" indent="-180975" defTabSz="998538" eaLnBrk="1" hangingPunct="1">
              <a:spcBef>
                <a:spcPct val="0"/>
              </a:spcBef>
              <a:buFontTx/>
              <a:buChar char="•"/>
            </a:pPr>
            <a:r>
              <a:rPr lang="en-US" altLang="en-US" smtClean="0">
                <a:solidFill>
                  <a:srgbClr val="000000"/>
                </a:solidFill>
              </a:rPr>
              <a:t>Death (someone would apply on your behalf)</a:t>
            </a:r>
          </a:p>
          <a:p>
            <a:pPr marL="663575" lvl="1" indent="-180975" defTabSz="998538" eaLnBrk="1" hangingPunct="1">
              <a:spcBef>
                <a:spcPct val="0"/>
              </a:spcBef>
              <a:buFontTx/>
              <a:buChar char="•"/>
            </a:pPr>
            <a:r>
              <a:rPr lang="en-US" altLang="en-US" smtClean="0">
                <a:solidFill>
                  <a:srgbClr val="000000"/>
                </a:solidFill>
              </a:rPr>
              <a:t>Closed school</a:t>
            </a:r>
          </a:p>
          <a:p>
            <a:pPr marL="663575" lvl="1" indent="-180975" defTabSz="998538" eaLnBrk="1" hangingPunct="1">
              <a:spcBef>
                <a:spcPct val="0"/>
              </a:spcBef>
              <a:buFontTx/>
              <a:buChar char="•"/>
            </a:pPr>
            <a:r>
              <a:rPr lang="en-US" altLang="en-US" smtClean="0">
                <a:solidFill>
                  <a:srgbClr val="000000"/>
                </a:solidFill>
              </a:rPr>
              <a:t>Teacher loan forgiveness—you are eligible for this if you are a teacher working in certain educational settings.</a:t>
            </a:r>
          </a:p>
          <a:p>
            <a:pPr marL="663575" lvl="1" indent="-180975" defTabSz="998538" eaLnBrk="1" hangingPunct="1">
              <a:spcBef>
                <a:spcPct val="0"/>
              </a:spcBef>
              <a:buFontTx/>
              <a:buChar char="•"/>
            </a:pPr>
            <a:r>
              <a:rPr lang="en-US" altLang="en-US" smtClean="0">
                <a:solidFill>
                  <a:srgbClr val="000000"/>
                </a:solidFill>
              </a:rPr>
              <a:t>Public services loan forgiveness—you are eligible for this if you work in a public service sector and have made 120 loan payments</a:t>
            </a:r>
          </a:p>
          <a:p>
            <a:pPr marL="663575" lvl="1" indent="-180975" defTabSz="998538" eaLnBrk="1" hangingPunct="1">
              <a:spcBef>
                <a:spcPct val="0"/>
              </a:spcBef>
              <a:buFontTx/>
              <a:buChar char="•"/>
            </a:pPr>
            <a:r>
              <a:rPr lang="en-US" altLang="en-US" u="sng" smtClean="0">
                <a:solidFill>
                  <a:srgbClr val="000000"/>
                </a:solidFill>
              </a:rPr>
              <a:t>Except for the above circumstances</a:t>
            </a:r>
            <a:r>
              <a:rPr lang="en-US" altLang="en-US" smtClean="0">
                <a:solidFill>
                  <a:srgbClr val="000000"/>
                </a:solidFill>
              </a:rPr>
              <a:t>, it is nearly impossible to eliminate federal student loan debt even in bankruptcy. And your wages and bank accounts can be garnished for nonpayment.</a:t>
            </a:r>
          </a:p>
        </p:txBody>
      </p:sp>
      <p:sp>
        <p:nvSpPr>
          <p:cNvPr id="271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D51D58C-0ED9-4EC6-BA20-7B5EF520B00E}" type="slidenum">
              <a:rPr lang="en-US" altLang="en-US">
                <a:latin typeface="Calibri" panose="020F0502020204030204" pitchFamily="34" charset="0"/>
              </a:rPr>
              <a:pPr/>
              <a:t>127</a:t>
            </a:fld>
            <a:endParaRPr lang="en-US" altLang="en-US">
              <a:latin typeface="Calibri" panose="020F0502020204030204" pitchFamily="34" charset="0"/>
            </a:endParaRPr>
          </a:p>
        </p:txBody>
      </p:sp>
    </p:spTree>
    <p:extLst>
      <p:ext uri="{BB962C8B-B14F-4D97-AF65-F5344CB8AC3E}">
        <p14:creationId xmlns:p14="http://schemas.microsoft.com/office/powerpoint/2010/main" val="8899703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p:spPr>
        <p:txBody>
          <a:bodyPr wrap="square" numCol="1" anchor="t" anchorCtr="0" compatLnSpc="1">
            <a:prstTxWarp prst="textNoShape">
              <a:avLst/>
            </a:prstTxWarp>
          </a:bodyPr>
          <a:lstStyle/>
          <a:p>
            <a:pPr defTabSz="999556" eaLnBrk="1" hangingPunct="1">
              <a:spcBef>
                <a:spcPct val="0"/>
              </a:spcBef>
              <a:defRPr/>
            </a:pPr>
            <a:r>
              <a:rPr lang="en-US" b="1" u="sng" dirty="0">
                <a:solidFill>
                  <a:srgbClr val="000000"/>
                </a:solidFill>
                <a:ea typeface="ＭＳ Ｐゴシック" charset="0"/>
                <a:cs typeface="+mn-cs"/>
              </a:rPr>
              <a:t>ACTIVITY #12: </a:t>
            </a:r>
            <a:r>
              <a:rPr lang="en-US" b="1" i="1" u="sng" dirty="0">
                <a:solidFill>
                  <a:srgbClr val="000000"/>
                </a:solidFill>
                <a:ea typeface="ＭＳ Ｐゴシック" charset="0"/>
                <a:cs typeface="+mn-cs"/>
              </a:rPr>
              <a:t>Dealing with Debt </a:t>
            </a:r>
            <a:r>
              <a:rPr lang="en-US" b="1" u="sng" dirty="0">
                <a:solidFill>
                  <a:srgbClr val="000000"/>
                </a:solidFill>
                <a:ea typeface="ＭＳ Ｐゴシック" charset="0"/>
                <a:cs typeface="+mn-cs"/>
              </a:rPr>
              <a:t>CONTINUED</a:t>
            </a:r>
            <a:endParaRPr lang="en-US" b="1" i="1" u="sng" dirty="0">
              <a:solidFill>
                <a:srgbClr val="000000"/>
              </a:solidFill>
              <a:ea typeface="ＭＳ Ｐゴシック" charset="0"/>
              <a:cs typeface="+mn-cs"/>
            </a:endParaRPr>
          </a:p>
          <a:p>
            <a:pPr defTabSz="999556" eaLnBrk="1" hangingPunct="1">
              <a:spcBef>
                <a:spcPct val="0"/>
              </a:spcBef>
              <a:defRPr/>
            </a:pPr>
            <a:endParaRPr lang="en-US" b="1" u="sng" dirty="0">
              <a:solidFill>
                <a:srgbClr val="000000"/>
              </a:solidFill>
              <a:ea typeface="ＭＳ Ｐゴシック" charset="0"/>
              <a:cs typeface="+mn-cs"/>
            </a:endParaRPr>
          </a:p>
          <a:p>
            <a:pPr defTabSz="999556" eaLnBrk="1" hangingPunct="1">
              <a:spcBef>
                <a:spcPct val="0"/>
              </a:spcBef>
              <a:defRPr/>
            </a:pPr>
            <a:r>
              <a:rPr lang="en-US" b="1" dirty="0">
                <a:solidFill>
                  <a:srgbClr val="000000"/>
                </a:solidFill>
                <a:ea typeface="ＭＳ Ｐゴシック" charset="0"/>
                <a:cs typeface="+mn-cs"/>
              </a:rPr>
              <a:t>Presentation (</a:t>
            </a:r>
            <a:r>
              <a:rPr lang="en-US" b="1" dirty="0" smtClean="0">
                <a:solidFill>
                  <a:srgbClr val="000000"/>
                </a:solidFill>
                <a:ea typeface="ＭＳ Ｐゴシック" charset="0"/>
                <a:cs typeface="+mn-cs"/>
              </a:rPr>
              <a:t>Module 6)</a:t>
            </a:r>
          </a:p>
          <a:p>
            <a:pPr defTabSz="999556" eaLnBrk="1" hangingPunct="1">
              <a:spcBef>
                <a:spcPct val="0"/>
              </a:spcBef>
              <a:defRPr/>
            </a:pPr>
            <a:endParaRPr lang="en-US" dirty="0" smtClean="0">
              <a:solidFill>
                <a:srgbClr val="000000"/>
              </a:solidFill>
              <a:ea typeface="ＭＳ Ｐゴシック" charset="0"/>
              <a:cs typeface="+mn-cs"/>
            </a:endParaRPr>
          </a:p>
          <a:p>
            <a:pPr marL="177845" indent="-177845" defTabSz="999556" eaLnBrk="1" hangingPunct="1">
              <a:spcBef>
                <a:spcPct val="0"/>
              </a:spcBef>
              <a:buFont typeface="Arial"/>
              <a:buChar char="•"/>
              <a:defRPr/>
            </a:pPr>
            <a:r>
              <a:rPr lang="en-US" dirty="0" smtClean="0">
                <a:solidFill>
                  <a:srgbClr val="000000"/>
                </a:solidFill>
                <a:ea typeface="ＭＳ Ｐゴシック" charset="0"/>
                <a:cs typeface="+mn-cs"/>
              </a:rPr>
              <a:t>Review paying for college tool on the CFPB website. </a:t>
            </a:r>
          </a:p>
          <a:p>
            <a:pPr defTabSz="999556" eaLnBrk="1" hangingPunct="1">
              <a:spcBef>
                <a:spcPct val="0"/>
              </a:spcBef>
              <a:defRPr/>
            </a:pPr>
            <a:endParaRPr lang="en-US" b="1" dirty="0" smtClean="0">
              <a:solidFill>
                <a:srgbClr val="000000"/>
              </a:solidFill>
              <a:ea typeface="ＭＳ Ｐゴシック" charset="0"/>
              <a:cs typeface="+mn-cs"/>
            </a:endParaRPr>
          </a:p>
          <a:p>
            <a:pPr defTabSz="999556" eaLnBrk="1" hangingPunct="1">
              <a:spcBef>
                <a:spcPct val="0"/>
              </a:spcBef>
              <a:defRPr/>
            </a:pPr>
            <a:r>
              <a:rPr lang="en-US" b="1" i="1" dirty="0" smtClean="0">
                <a:solidFill>
                  <a:srgbClr val="000000"/>
                </a:solidFill>
                <a:ea typeface="ＭＳ Ｐゴシック" charset="0"/>
                <a:cs typeface="+mn-cs"/>
              </a:rPr>
              <a:t>NOTE: If you have a live Internet link, go to the site and show it to people you are training.</a:t>
            </a:r>
            <a:endParaRPr lang="en-US" b="1" i="1" dirty="0">
              <a:solidFill>
                <a:srgbClr val="000000"/>
              </a:solidFill>
              <a:ea typeface="ＭＳ Ｐゴシック" charset="0"/>
              <a:cs typeface="+mn-cs"/>
            </a:endParaRPr>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C2933EB-AC5F-43CE-8CF7-ABE6A69106DF}" type="slidenum">
              <a:rPr lang="en-US" altLang="en-US">
                <a:latin typeface="Calibri" panose="020F0502020204030204" pitchFamily="34" charset="0"/>
              </a:rPr>
              <a:pPr/>
              <a:t>128</a:t>
            </a:fld>
            <a:endParaRPr lang="en-US" altLang="en-US">
              <a:latin typeface="Calibri" panose="020F0502020204030204" pitchFamily="34" charset="0"/>
            </a:endParaRPr>
          </a:p>
        </p:txBody>
      </p:sp>
    </p:spTree>
    <p:extLst>
      <p:ext uri="{BB962C8B-B14F-4D97-AF65-F5344CB8AC3E}">
        <p14:creationId xmlns:p14="http://schemas.microsoft.com/office/powerpoint/2010/main" val="28070780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eaLnBrk="1" hangingPunct="1">
              <a:spcBef>
                <a:spcPct val="0"/>
              </a:spcBef>
              <a:defRPr/>
            </a:pPr>
            <a:r>
              <a:rPr lang="en-US" b="1" u="sng" dirty="0">
                <a:solidFill>
                  <a:srgbClr val="000000"/>
                </a:solidFill>
                <a:ea typeface="MS PGothic" charset="0"/>
              </a:rPr>
              <a:t>ACTIVITY #12: </a:t>
            </a:r>
            <a:r>
              <a:rPr lang="en-US" b="1" i="1" u="sng" dirty="0">
                <a:solidFill>
                  <a:srgbClr val="000000"/>
                </a:solidFill>
                <a:ea typeface="MS PGothic" charset="0"/>
              </a:rPr>
              <a:t>Dealing with Debt </a:t>
            </a:r>
            <a:r>
              <a:rPr lang="en-US" b="1" u="sng" dirty="0">
                <a:solidFill>
                  <a:srgbClr val="000000"/>
                </a:solidFill>
                <a:ea typeface="MS PGothic" charset="0"/>
              </a:rPr>
              <a:t>CONTINUED</a:t>
            </a:r>
            <a:endParaRPr lang="en-US" b="1" i="1" u="sng" dirty="0">
              <a:solidFill>
                <a:srgbClr val="000000"/>
              </a:solidFill>
              <a:ea typeface="MS PGothic" charset="0"/>
            </a:endParaRPr>
          </a:p>
          <a:p>
            <a:pPr defTabSz="998538" eaLnBrk="1" hangingPunct="1">
              <a:spcBef>
                <a:spcPct val="0"/>
              </a:spcBef>
              <a:defRPr/>
            </a:pPr>
            <a:endParaRPr lang="en-US" b="1" u="sng" dirty="0">
              <a:solidFill>
                <a:srgbClr val="000000"/>
              </a:solidFill>
              <a:ea typeface="MS PGothic" charset="0"/>
            </a:endParaRPr>
          </a:p>
          <a:p>
            <a:pPr defTabSz="998538" eaLnBrk="1" hangingPunct="1">
              <a:spcBef>
                <a:spcPct val="0"/>
              </a:spcBef>
              <a:defRPr/>
            </a:pPr>
            <a:r>
              <a:rPr lang="en-US" b="1" dirty="0">
                <a:solidFill>
                  <a:srgbClr val="000000"/>
                </a:solidFill>
                <a:ea typeface="MS PGothic" charset="0"/>
              </a:rPr>
              <a:t>Presentation (Module 6</a:t>
            </a:r>
            <a:r>
              <a:rPr lang="en-US" b="1" dirty="0" smtClean="0">
                <a:solidFill>
                  <a:srgbClr val="000000"/>
                </a:solidFill>
                <a:ea typeface="MS PGothic" charset="0"/>
              </a:rPr>
              <a:t>)</a:t>
            </a:r>
            <a:endParaRPr lang="en-US" b="1" dirty="0">
              <a:solidFill>
                <a:srgbClr val="000000"/>
              </a:solidFill>
              <a:ea typeface="MS PGothic" charset="0"/>
            </a:endParaRPr>
          </a:p>
          <a:p>
            <a:pPr defTabSz="999556" eaLnBrk="1" hangingPunct="1">
              <a:spcBef>
                <a:spcPct val="0"/>
              </a:spcBef>
              <a:defRPr/>
            </a:pPr>
            <a:endParaRPr lang="en-US" dirty="0" smtClean="0">
              <a:solidFill>
                <a:srgbClr val="000000"/>
              </a:solidFill>
              <a:ea typeface="ＭＳ Ｐゴシック" charset="0"/>
            </a:endParaRPr>
          </a:p>
          <a:p>
            <a:pPr marL="177845" indent="-177845" defTabSz="999556" eaLnBrk="1" hangingPunct="1">
              <a:spcBef>
                <a:spcPct val="0"/>
              </a:spcBef>
              <a:buFont typeface="Arial"/>
              <a:buChar char="•"/>
              <a:defRPr/>
            </a:pPr>
            <a:r>
              <a:rPr lang="en-US" dirty="0" smtClean="0">
                <a:solidFill>
                  <a:srgbClr val="000000"/>
                </a:solidFill>
                <a:ea typeface="ＭＳ Ｐゴシック" charset="0"/>
              </a:rPr>
              <a:t>Review paying for college tool on the CFPB website. </a:t>
            </a:r>
          </a:p>
          <a:p>
            <a:pPr defTabSz="999556" eaLnBrk="1" hangingPunct="1">
              <a:spcBef>
                <a:spcPct val="0"/>
              </a:spcBef>
              <a:defRPr/>
            </a:pPr>
            <a:endParaRPr lang="en-US" b="1" dirty="0" smtClean="0">
              <a:solidFill>
                <a:srgbClr val="000000"/>
              </a:solidFill>
              <a:ea typeface="ＭＳ Ｐゴシック" charset="0"/>
            </a:endParaRPr>
          </a:p>
          <a:p>
            <a:pPr defTabSz="999556" eaLnBrk="1" hangingPunct="1">
              <a:spcBef>
                <a:spcPct val="0"/>
              </a:spcBef>
              <a:defRPr/>
            </a:pPr>
            <a:r>
              <a:rPr lang="en-US" b="1" i="1" dirty="0" smtClean="0">
                <a:solidFill>
                  <a:srgbClr val="000000"/>
                </a:solidFill>
                <a:ea typeface="ＭＳ Ｐゴシック" charset="0"/>
              </a:rPr>
              <a:t>NOTE: If you have a live Internet link, go to the site and show it to people you are training.</a:t>
            </a:r>
            <a:endParaRPr lang="en-US" b="1" i="1" dirty="0">
              <a:solidFill>
                <a:srgbClr val="000000"/>
              </a:solidFill>
              <a:ea typeface="ＭＳ Ｐゴシック" charset="0"/>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EC07CD3-265B-4ED8-9FFB-FF2D475C7BC5}" type="slidenum">
              <a:rPr lang="en-US" altLang="en-US">
                <a:latin typeface="Calibri" panose="020F0502020204030204" pitchFamily="34" charset="0"/>
              </a:rPr>
              <a:pPr/>
              <a:t>129</a:t>
            </a:fld>
            <a:endParaRPr lang="en-US" altLang="en-US">
              <a:latin typeface="Calibri" panose="020F0502020204030204" pitchFamily="34" charset="0"/>
            </a:endParaRPr>
          </a:p>
        </p:txBody>
      </p:sp>
    </p:spTree>
    <p:extLst>
      <p:ext uri="{BB962C8B-B14F-4D97-AF65-F5344CB8AC3E}">
        <p14:creationId xmlns:p14="http://schemas.microsoft.com/office/powerpoint/2010/main" val="138665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43F1D2-7DDD-48D4-9C0C-9ADF4D37C5A8}"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5533169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Optional Exercise (Module 6)</a:t>
            </a:r>
          </a:p>
          <a:p>
            <a:pPr defTabSz="973138" eaLnBrk="1" hangingPunct="1">
              <a:spcBef>
                <a:spcPct val="0"/>
              </a:spcBef>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Make copies of the two Dealing with Debt Exercise slides for participants (this slide and the next slide)</a:t>
            </a:r>
          </a:p>
          <a:p>
            <a:pPr defTabSz="973138" eaLnBrk="1" hangingPunct="1">
              <a:spcBef>
                <a:spcPct val="0"/>
              </a:spcBef>
              <a:buFontTx/>
              <a:buChar char="•"/>
            </a:pPr>
            <a:r>
              <a:rPr lang="en-US" altLang="en-US" smtClean="0">
                <a:solidFill>
                  <a:srgbClr val="000000"/>
                </a:solidFill>
              </a:rPr>
              <a:t>Instruct participants to work in small groups to calculate the DTI to determine if Maya is in the position to consider a home purchase at this time.</a:t>
            </a:r>
          </a:p>
          <a:p>
            <a:pPr defTabSz="973138" eaLnBrk="1" hangingPunct="1">
              <a:spcBef>
                <a:spcPct val="0"/>
              </a:spcBef>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You may need to show the slide with the DTI interpretation or have them refer to this in their Toolkits.</a:t>
            </a:r>
          </a:p>
          <a:p>
            <a:pPr defTabSz="973138" eaLnBrk="1" hangingPunct="1">
              <a:spcBef>
                <a:spcPct val="0"/>
              </a:spcBef>
              <a:buFontTx/>
              <a:buChar char="•"/>
            </a:pP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Instruct them to refer to Tool 3 in their toolkits to determine which approach she should use and how they would apply it to Maya</a:t>
            </a:r>
            <a:r>
              <a:rPr lang="ja-JP" altLang="en-US" smtClean="0">
                <a:solidFill>
                  <a:srgbClr val="000000"/>
                </a:solidFill>
              </a:rPr>
              <a:t>’</a:t>
            </a:r>
            <a:r>
              <a:rPr lang="en-US" altLang="ja-JP" smtClean="0">
                <a:solidFill>
                  <a:srgbClr val="000000"/>
                </a:solidFill>
              </a:rPr>
              <a:t>s situation.</a:t>
            </a:r>
          </a:p>
          <a:p>
            <a:pPr defTabSz="973138" eaLnBrk="1" hangingPunct="1">
              <a:spcBef>
                <a:spcPct val="0"/>
              </a:spcBef>
              <a:buFontTx/>
              <a:buChar char="•"/>
            </a:pPr>
            <a:r>
              <a:rPr lang="en-US" altLang="en-US" smtClean="0">
                <a:solidFill>
                  <a:srgbClr val="000000"/>
                </a:solidFill>
              </a:rPr>
              <a:t>Facilitate a discussion about their solutions after allowing them to work for 7 – 10 minutes.</a:t>
            </a:r>
          </a:p>
          <a:p>
            <a:pPr defTabSz="973138" eaLnBrk="1" hangingPunct="1">
              <a:spcBef>
                <a:spcPct val="0"/>
              </a:spcBef>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DTI Calculation</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$170 + $178.21 + $100 + $92.06 + $120.65 = $660.92</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$660.92/$2,252 = .29 or 29%</a:t>
            </a:r>
          </a:p>
          <a:p>
            <a:pPr defTabSz="973138" eaLnBrk="1" hangingPunct="1">
              <a:spcBef>
                <a:spcPct val="0"/>
              </a:spcBef>
            </a:pP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Explain that this means that out of each dollar she earns, she spends $.29 on debt. This means there is $.71 out of every dollar she earns to pay for everything else. What is everything else that she must pay for? Write ideas on flip chart.</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NOTE: If you covered this concept when talking about DTI, do not repeat it here.</a:t>
            </a:r>
          </a:p>
          <a:p>
            <a:pPr defTabSz="973138" eaLnBrk="1" hangingPunct="1">
              <a:spcBef>
                <a:spcPct val="0"/>
              </a:spcBef>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Provide summary statements about debt and dealing with debt exercise.</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Loan balances based on Excel amortization tables where appropriate.</a:t>
            </a:r>
          </a:p>
          <a:p>
            <a:pPr defTabSz="973138" eaLnBrk="1" hangingPunct="1">
              <a:spcBef>
                <a:spcPct val="0"/>
              </a:spcBef>
            </a:pPr>
            <a:r>
              <a:rPr lang="en-US" altLang="en-US" b="1" i="1" smtClean="0">
                <a:solidFill>
                  <a:srgbClr val="000000"/>
                </a:solidFill>
              </a:rPr>
              <a:t>		</a:t>
            </a:r>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DD2C5C9-85D1-480B-B595-233BA07D3E0F}" type="slidenum">
              <a:rPr lang="en-US" altLang="en-US">
                <a:latin typeface="Calibri" panose="020F0502020204030204" pitchFamily="34" charset="0"/>
              </a:rPr>
              <a:pPr/>
              <a:t>130</a:t>
            </a:fld>
            <a:endParaRPr lang="en-US" altLang="en-US">
              <a:latin typeface="Calibri" panose="020F0502020204030204" pitchFamily="34" charset="0"/>
            </a:endParaRPr>
          </a:p>
        </p:txBody>
      </p:sp>
    </p:spTree>
    <p:extLst>
      <p:ext uri="{BB962C8B-B14F-4D97-AF65-F5344CB8AC3E}">
        <p14:creationId xmlns:p14="http://schemas.microsoft.com/office/powerpoint/2010/main" val="15661426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#12: </a:t>
            </a:r>
            <a:r>
              <a:rPr lang="en-US" altLang="en-US" b="1" i="1" u="sng" smtClean="0">
                <a:solidFill>
                  <a:srgbClr val="000000"/>
                </a:solidFill>
              </a:rPr>
              <a:t>Dealing with Debt </a:t>
            </a:r>
            <a:r>
              <a:rPr lang="en-US" altLang="en-US" b="1" u="sng" smtClean="0">
                <a:solidFill>
                  <a:srgbClr val="000000"/>
                </a:solidFill>
              </a:rPr>
              <a:t>CONTINUED</a:t>
            </a:r>
          </a:p>
          <a:p>
            <a:pPr defTabSz="973138" eaLnBrk="1" hangingPunct="1">
              <a:spcBef>
                <a:spcPct val="0"/>
              </a:spcBef>
            </a:pPr>
            <a:endParaRPr lang="en-US" altLang="en-US" b="1" i="1" u="sng" smtClean="0">
              <a:solidFill>
                <a:srgbClr val="000000"/>
              </a:solidFill>
            </a:endParaRPr>
          </a:p>
          <a:p>
            <a:pPr defTabSz="973138" eaLnBrk="1" hangingPunct="1">
              <a:spcBef>
                <a:spcPct val="0"/>
              </a:spcBef>
            </a:pPr>
            <a:r>
              <a:rPr lang="en-US" altLang="en-US" b="1" smtClean="0">
                <a:solidFill>
                  <a:srgbClr val="000000"/>
                </a:solidFill>
              </a:rPr>
              <a:t>Optional Exercise (Module 6)</a:t>
            </a:r>
          </a:p>
          <a:p>
            <a:pPr defTabSz="973138" eaLnBrk="1" hangingPunct="1">
              <a:spcBef>
                <a:spcPct val="0"/>
              </a:spcBef>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Make copies of the two Dealing with Debt Exercise slides for participants (this slide and the next slide)</a:t>
            </a:r>
          </a:p>
          <a:p>
            <a:pPr defTabSz="973138" eaLnBrk="1" hangingPunct="1">
              <a:spcBef>
                <a:spcPct val="0"/>
              </a:spcBef>
              <a:buFontTx/>
              <a:buChar char="•"/>
            </a:pPr>
            <a:r>
              <a:rPr lang="en-US" altLang="en-US" smtClean="0">
                <a:solidFill>
                  <a:srgbClr val="000000"/>
                </a:solidFill>
              </a:rPr>
              <a:t>Instruct participants to work in small groups to calculate the DTI to determine if Maya is in the position to consider a home purchase at this time.</a:t>
            </a:r>
          </a:p>
          <a:p>
            <a:pPr defTabSz="973138" eaLnBrk="1" hangingPunct="1">
              <a:spcBef>
                <a:spcPct val="0"/>
              </a:spcBef>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You may need to show the slide with the DTI interpretation or have them refer to this in their Toolkits.</a:t>
            </a:r>
          </a:p>
          <a:p>
            <a:pPr defTabSz="973138" eaLnBrk="1" hangingPunct="1">
              <a:spcBef>
                <a:spcPct val="0"/>
              </a:spcBef>
              <a:buFontTx/>
              <a:buChar char="•"/>
            </a:pP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Instruct them to refer to Tool 3 in their toolkits to determine which approach she should use and how they would apply it to Maya</a:t>
            </a:r>
            <a:r>
              <a:rPr lang="ja-JP" altLang="en-US" smtClean="0">
                <a:solidFill>
                  <a:srgbClr val="000000"/>
                </a:solidFill>
              </a:rPr>
              <a:t>’</a:t>
            </a:r>
            <a:r>
              <a:rPr lang="en-US" altLang="ja-JP" smtClean="0">
                <a:solidFill>
                  <a:srgbClr val="000000"/>
                </a:solidFill>
              </a:rPr>
              <a:t>s situation.</a:t>
            </a:r>
          </a:p>
          <a:p>
            <a:pPr defTabSz="973138" eaLnBrk="1" hangingPunct="1">
              <a:spcBef>
                <a:spcPct val="0"/>
              </a:spcBef>
              <a:buFontTx/>
              <a:buChar char="•"/>
            </a:pPr>
            <a:r>
              <a:rPr lang="en-US" altLang="en-US" smtClean="0">
                <a:solidFill>
                  <a:srgbClr val="000000"/>
                </a:solidFill>
              </a:rPr>
              <a:t>Facilitate a discussion about their solutions after allowing them to work for 7 – 10 minutes.</a:t>
            </a:r>
          </a:p>
          <a:p>
            <a:pPr defTabSz="973138" eaLnBrk="1" hangingPunct="1">
              <a:spcBef>
                <a:spcPct val="0"/>
              </a:spcBef>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DTI Calculation</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$170 + $178.21 + $100 + $92.06 + $120.65 = $660.92</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$660.92/$2,252 = .29 or 29%</a:t>
            </a:r>
          </a:p>
          <a:p>
            <a:pPr defTabSz="973138" eaLnBrk="1" hangingPunct="1">
              <a:spcBef>
                <a:spcPct val="0"/>
              </a:spcBef>
            </a:pP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Explain that this means that out of each dollar she earns, she spends $.29 on debt. This means there is $.71 out of every dollar she earns to pay for everything else. What is everything else that she must pay for? Write ideas on flip chart.</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NOTE: If you covered this concept when talking about DTI, do not repeat it here.</a:t>
            </a:r>
          </a:p>
          <a:p>
            <a:pPr defTabSz="973138" eaLnBrk="1" hangingPunct="1">
              <a:spcBef>
                <a:spcPct val="0"/>
              </a:spcBef>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Provide summary statements about debt and dealing with debt exercise.</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Loan balances based on Excel amortization tables where appropriate.</a:t>
            </a:r>
          </a:p>
          <a:p>
            <a:pPr defTabSz="973138" eaLnBrk="1" hangingPunct="1">
              <a:spcBef>
                <a:spcPct val="0"/>
              </a:spcBef>
            </a:pPr>
            <a:r>
              <a:rPr lang="en-US" altLang="en-US" b="1" i="1" smtClean="0">
                <a:solidFill>
                  <a:srgbClr val="000000"/>
                </a:solidFill>
              </a:rPr>
              <a:t>		</a:t>
            </a:r>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8B1F09-0423-454E-BA06-2486F8F2EE85}" type="slidenum">
              <a:rPr lang="en-US" altLang="en-US">
                <a:latin typeface="Calibri" panose="020F0502020204030204" pitchFamily="34" charset="0"/>
              </a:rPr>
              <a:pPr/>
              <a:t>131</a:t>
            </a:fld>
            <a:endParaRPr lang="en-US" altLang="en-US">
              <a:latin typeface="Calibri" panose="020F0502020204030204" pitchFamily="34" charset="0"/>
            </a:endParaRPr>
          </a:p>
        </p:txBody>
      </p:sp>
    </p:spTree>
    <p:extLst>
      <p:ext uri="{BB962C8B-B14F-4D97-AF65-F5344CB8AC3E}">
        <p14:creationId xmlns:p14="http://schemas.microsoft.com/office/powerpoint/2010/main" val="391353093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966" eaLnBrk="1" fontAlgn="auto" hangingPunct="1">
              <a:spcBef>
                <a:spcPts val="0"/>
              </a:spcBef>
              <a:spcAft>
                <a:spcPts val="0"/>
              </a:spcAft>
              <a:defRPr/>
            </a:pPr>
            <a:r>
              <a:rPr lang="en-US" b="1" u="sng" dirty="0" smtClean="0">
                <a:solidFill>
                  <a:srgbClr val="000000"/>
                </a:solidFill>
                <a:ea typeface="+mn-ea"/>
                <a:cs typeface="+mn-cs"/>
              </a:rPr>
              <a:t>ACTIVITY #12: </a:t>
            </a:r>
            <a:r>
              <a:rPr lang="en-US" b="1" i="1" u="sng" dirty="0" smtClean="0">
                <a:solidFill>
                  <a:srgbClr val="000000"/>
                </a:solidFill>
                <a:ea typeface="+mn-ea"/>
                <a:cs typeface="+mn-cs"/>
              </a:rPr>
              <a:t>Dealing with Debt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1000966" eaLnBrk="1" fontAlgn="auto" hangingPunct="1">
              <a:spcBef>
                <a:spcPts val="0"/>
              </a:spcBef>
              <a:spcAft>
                <a:spcPts val="0"/>
              </a:spcAft>
              <a:defRPr/>
            </a:pPr>
            <a:endParaRPr lang="en-US" b="1" u="sng" dirty="0" smtClean="0">
              <a:solidFill>
                <a:srgbClr val="000000"/>
              </a:solidFill>
              <a:ea typeface="+mn-ea"/>
              <a:cs typeface="+mn-cs"/>
            </a:endParaRPr>
          </a:p>
          <a:p>
            <a:pPr defTabSz="1000966" eaLnBrk="1" fontAlgn="auto" hangingPunct="1">
              <a:spcBef>
                <a:spcPts val="0"/>
              </a:spcBef>
              <a:spcAft>
                <a:spcPts val="0"/>
              </a:spcAft>
              <a:defRPr/>
            </a:pPr>
            <a:r>
              <a:rPr lang="en-US" b="1" dirty="0" smtClean="0">
                <a:solidFill>
                  <a:srgbClr val="000000"/>
                </a:solidFill>
                <a:ea typeface="+mn-ea"/>
                <a:cs typeface="+mn-cs"/>
              </a:rPr>
              <a:t>Presentation (Module 6)</a:t>
            </a:r>
          </a:p>
          <a:p>
            <a:pPr defTabSz="1000966" eaLnBrk="1" fontAlgn="auto" hangingPunct="1">
              <a:spcBef>
                <a:spcPts val="0"/>
              </a:spcBef>
              <a:spcAft>
                <a:spcPts val="0"/>
              </a:spcAft>
              <a:defRPr/>
            </a:pPr>
            <a:endParaRPr lang="en-US" b="1" dirty="0" smtClean="0">
              <a:solidFill>
                <a:srgbClr val="000000"/>
              </a:solidFill>
              <a:ea typeface="+mn-ea"/>
              <a:cs typeface="+mn-cs"/>
            </a:endParaRPr>
          </a:p>
          <a:p>
            <a:pPr marL="181214" indent="-181214" defTabSz="1000966" eaLnBrk="1" fontAlgn="auto" hangingPunct="1">
              <a:spcBef>
                <a:spcPts val="0"/>
              </a:spcBef>
              <a:spcAft>
                <a:spcPts val="0"/>
              </a:spcAft>
              <a:buFont typeface="Arial"/>
              <a:buChar char="•"/>
              <a:defRPr/>
            </a:pPr>
            <a:r>
              <a:rPr lang="en-US" dirty="0" smtClean="0">
                <a:solidFill>
                  <a:srgbClr val="000000"/>
                </a:solidFill>
                <a:ea typeface="+mn-ea"/>
                <a:cs typeface="+mn-cs"/>
              </a:rPr>
              <a:t>Review Tool 5 (page 229) with participants.</a:t>
            </a:r>
          </a:p>
          <a:p>
            <a:pPr marL="181214" indent="-181214" defTabSz="1000966" eaLnBrk="1" fontAlgn="auto" hangingPunct="1">
              <a:spcBef>
                <a:spcPts val="0"/>
              </a:spcBef>
              <a:spcAft>
                <a:spcPts val="0"/>
              </a:spcAft>
              <a:buFont typeface="Arial"/>
              <a:buChar char="•"/>
              <a:defRPr/>
            </a:pPr>
            <a:r>
              <a:rPr lang="en-US" dirty="0" smtClean="0">
                <a:solidFill>
                  <a:srgbClr val="000000"/>
                </a:solidFill>
                <a:cs typeface="+mn-cs"/>
              </a:rPr>
              <a:t>In addition to information, it contains sample letters people can send to debt collectors to verify the debt or to request that they stop contacting them. </a:t>
            </a:r>
          </a:p>
          <a:p>
            <a:pPr marL="181214" indent="-181214" defTabSz="1000966" eaLnBrk="1" fontAlgn="auto" hangingPunct="1">
              <a:spcBef>
                <a:spcPts val="0"/>
              </a:spcBef>
              <a:spcAft>
                <a:spcPts val="0"/>
              </a:spcAft>
              <a:buFont typeface="Arial"/>
              <a:buChar char="•"/>
              <a:defRPr/>
            </a:pPr>
            <a:r>
              <a:rPr lang="en-US" dirty="0" smtClean="0">
                <a:solidFill>
                  <a:srgbClr val="000000"/>
                </a:solidFill>
                <a:cs typeface="+mn-cs"/>
              </a:rPr>
              <a:t>Remember, however, that stopping contact does not erase the debt.</a:t>
            </a:r>
          </a:p>
        </p:txBody>
      </p:sp>
      <p:sp>
        <p:nvSpPr>
          <p:cNvPr id="281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4B4965E-1D2F-444F-877E-54805FB21690}" type="slidenum">
              <a:rPr lang="en-US" altLang="en-US">
                <a:latin typeface="Calibri" panose="020F0502020204030204" pitchFamily="34" charset="0"/>
              </a:rPr>
              <a:pPr/>
              <a:t>132</a:t>
            </a:fld>
            <a:endParaRPr lang="en-US" altLang="en-US">
              <a:latin typeface="Calibri" panose="020F0502020204030204" pitchFamily="34" charset="0"/>
            </a:endParaRPr>
          </a:p>
        </p:txBody>
      </p:sp>
    </p:spTree>
    <p:extLst>
      <p:ext uri="{BB962C8B-B14F-4D97-AF65-F5344CB8AC3E}">
        <p14:creationId xmlns:p14="http://schemas.microsoft.com/office/powerpoint/2010/main" val="23366835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Presentation </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Review highlights of the module using the module 6 wrap up.</a:t>
            </a:r>
          </a:p>
          <a:p>
            <a:pPr marL="171450" indent="-171450" defTabSz="998538">
              <a:buFont typeface="Arial" panose="020B0604020202020204" pitchFamily="34" charset="0"/>
              <a:buChar char="•"/>
              <a:defRPr/>
            </a:pPr>
            <a:endParaRPr lang="en-US" altLang="en-US" dirty="0" smtClean="0">
              <a:solidFill>
                <a:srgbClr val="000000"/>
              </a:solidFill>
              <a:cs typeface="+mn-cs"/>
            </a:endParaRPr>
          </a:p>
          <a:p>
            <a:pPr defTabSz="998538" eaLnBrk="1" hangingPunct="1">
              <a:spcBef>
                <a:spcPct val="0"/>
              </a:spcBef>
              <a:defRPr/>
            </a:pPr>
            <a:r>
              <a:rPr lang="en-US" b="1" dirty="0" smtClean="0">
                <a:solidFill>
                  <a:srgbClr val="000000"/>
                </a:solidFill>
                <a:ea typeface="MS PGothic" charset="0"/>
              </a:rPr>
              <a:t>Summarize by sharing:</a:t>
            </a:r>
          </a:p>
          <a:p>
            <a:pPr defTabSz="998538" eaLnBrk="1" hangingPunct="1">
              <a:spcBef>
                <a:spcPct val="0"/>
              </a:spcBef>
              <a:defRPr/>
            </a:pPr>
            <a:endParaRPr lang="en-US" dirty="0" smtClean="0">
              <a:solidFill>
                <a:srgbClr val="000000"/>
              </a:solidFill>
              <a:ea typeface="MS PGothic" charset="0"/>
            </a:endParaRPr>
          </a:p>
          <a:p>
            <a:pPr marL="171450" indent="-171450" defTabSz="998538" eaLnBrk="1" hangingPunct="1">
              <a:spcBef>
                <a:spcPct val="0"/>
              </a:spcBef>
              <a:buFont typeface="Arial"/>
              <a:buChar char="•"/>
              <a:defRPr/>
            </a:pPr>
            <a:r>
              <a:rPr lang="en-US" dirty="0" smtClean="0">
                <a:solidFill>
                  <a:srgbClr val="000000"/>
                </a:solidFill>
                <a:ea typeface="MS PGothic" charset="0"/>
              </a:rPr>
              <a:t>After lack of income, debt is likely to be the most common concern the people your serve share. </a:t>
            </a:r>
          </a:p>
          <a:p>
            <a:pPr marL="171450" indent="-171450" defTabSz="998538" eaLnBrk="1" hangingPunct="1">
              <a:spcBef>
                <a:spcPct val="0"/>
              </a:spcBef>
              <a:buFont typeface="Arial"/>
              <a:buChar char="•"/>
              <a:defRPr/>
            </a:pPr>
            <a:r>
              <a:rPr lang="en-US" dirty="0" smtClean="0">
                <a:solidFill>
                  <a:srgbClr val="000000"/>
                </a:solidFill>
                <a:ea typeface="MS PGothic" charset="0"/>
              </a:rPr>
              <a:t>Understanding what debt is, how to manage debt, and how to reduce it not only improves individual and family financial stability (less income is being eaten up by debt every month), but also reduces stress. </a:t>
            </a:r>
          </a:p>
          <a:p>
            <a:pPr marL="171450" indent="-171450" defTabSz="998538" eaLnBrk="1" hangingPunct="1">
              <a:spcBef>
                <a:spcPct val="0"/>
              </a:spcBef>
              <a:buFont typeface="Arial"/>
              <a:buChar char="•"/>
              <a:defRPr/>
            </a:pPr>
            <a:r>
              <a:rPr lang="en-US" dirty="0" smtClean="0">
                <a:solidFill>
                  <a:srgbClr val="000000"/>
                </a:solidFill>
                <a:ea typeface="MS PGothic" charset="0"/>
              </a:rPr>
              <a:t>Understanding rights around debt collection and dealing with special debts like medical debt and student loans is also important to many the people you serves.</a:t>
            </a:r>
          </a:p>
          <a:p>
            <a:pPr marL="171450" indent="-171450" defTabSz="998538" eaLnBrk="1" hangingPunct="1">
              <a:spcBef>
                <a:spcPct val="0"/>
              </a:spcBef>
              <a:buFont typeface="Arial"/>
              <a:buChar char="•"/>
              <a:defRPr/>
            </a:pPr>
            <a:r>
              <a:rPr lang="en-US" dirty="0" smtClean="0">
                <a:solidFill>
                  <a:srgbClr val="000000"/>
                </a:solidFill>
                <a:ea typeface="MS PGothic" charset="0"/>
              </a:rPr>
              <a:t>As with reaching a goal, however, getting out of debt takes time and commitment. </a:t>
            </a:r>
          </a:p>
          <a:p>
            <a:pPr marL="654050" lvl="1" indent="-171450" defTabSz="998538" eaLnBrk="1" hangingPunct="1">
              <a:spcBef>
                <a:spcPct val="0"/>
              </a:spcBef>
              <a:buFont typeface="Arial"/>
              <a:buChar char="•"/>
              <a:defRPr/>
            </a:pPr>
            <a:r>
              <a:rPr lang="en-US" dirty="0" smtClean="0">
                <a:solidFill>
                  <a:srgbClr val="000000"/>
                </a:solidFill>
                <a:ea typeface="MS PGothic" charset="0"/>
              </a:rPr>
              <a:t>The people you serve often have many things going on in their lives, so if this is their biggest concern, focusing on this area can make a big difference in their lives. </a:t>
            </a:r>
            <a:endParaRPr lang="en-US" b="1" dirty="0" smtClean="0">
              <a:solidFill>
                <a:srgbClr val="000000"/>
              </a:solidFill>
              <a:ea typeface="MS PGothic" charset="0"/>
            </a:endParaRPr>
          </a:p>
          <a:p>
            <a:pPr marL="171450" indent="-171450" defTabSz="998538" eaLnBrk="1" hangingPunct="1">
              <a:spcBef>
                <a:spcPct val="0"/>
              </a:spcBef>
              <a:buFont typeface="Arial"/>
              <a:buChar char="•"/>
              <a:defRPr/>
            </a:pPr>
            <a:r>
              <a:rPr lang="en-US" dirty="0" smtClean="0">
                <a:solidFill>
                  <a:srgbClr val="000000"/>
                </a:solidFill>
                <a:ea typeface="MS PGothic" charset="0"/>
              </a:rPr>
              <a:t>Dealing with debt today gives people more options tomorrow.</a:t>
            </a:r>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94EE48C-318D-461A-8DED-F1D996813E7D}" type="slidenum">
              <a:rPr lang="en-US" altLang="en-US">
                <a:latin typeface="Calibri" panose="020F0502020204030204" pitchFamily="34" charset="0"/>
              </a:rPr>
              <a:pPr/>
              <a:t>133</a:t>
            </a:fld>
            <a:endParaRPr lang="en-US" altLang="en-US">
              <a:latin typeface="Calibri" panose="020F0502020204030204" pitchFamily="34" charset="0"/>
            </a:endParaRPr>
          </a:p>
        </p:txBody>
      </p:sp>
    </p:spTree>
    <p:extLst>
      <p:ext uri="{BB962C8B-B14F-4D97-AF65-F5344CB8AC3E}">
        <p14:creationId xmlns:p14="http://schemas.microsoft.com/office/powerpoint/2010/main" val="39928347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#12: </a:t>
            </a:r>
            <a:r>
              <a:rPr lang="en-US" altLang="en-US" b="1" i="1" u="sng" dirty="0" smtClean="0">
                <a:solidFill>
                  <a:srgbClr val="000000"/>
                </a:solidFill>
                <a:cs typeface="+mn-cs"/>
              </a:rPr>
              <a:t>Dealing with Debt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Presentation </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Review highlights of the module using the module 6 wrap up.</a:t>
            </a:r>
          </a:p>
          <a:p>
            <a:pPr marL="171450" indent="-171450" defTabSz="998538">
              <a:buFont typeface="Arial" panose="020B0604020202020204" pitchFamily="34" charset="0"/>
              <a:buChar char="•"/>
              <a:defRPr/>
            </a:pPr>
            <a:endParaRPr lang="en-US" altLang="en-US" dirty="0" smtClean="0">
              <a:solidFill>
                <a:srgbClr val="000000"/>
              </a:solidFill>
              <a:cs typeface="+mn-cs"/>
            </a:endParaRPr>
          </a:p>
          <a:p>
            <a:pPr defTabSz="998538" eaLnBrk="1" hangingPunct="1">
              <a:spcBef>
                <a:spcPct val="0"/>
              </a:spcBef>
              <a:defRPr/>
            </a:pPr>
            <a:r>
              <a:rPr lang="en-US" b="1" dirty="0" smtClean="0">
                <a:solidFill>
                  <a:srgbClr val="000000"/>
                </a:solidFill>
                <a:ea typeface="MS PGothic" charset="0"/>
              </a:rPr>
              <a:t>Summarize by sharing:</a:t>
            </a:r>
          </a:p>
          <a:p>
            <a:pPr defTabSz="998538" eaLnBrk="1" hangingPunct="1">
              <a:spcBef>
                <a:spcPct val="0"/>
              </a:spcBef>
              <a:defRPr/>
            </a:pPr>
            <a:endParaRPr lang="en-US" dirty="0" smtClean="0">
              <a:solidFill>
                <a:srgbClr val="000000"/>
              </a:solidFill>
              <a:ea typeface="MS PGothic" charset="0"/>
            </a:endParaRPr>
          </a:p>
          <a:p>
            <a:pPr marL="171450" indent="-171450" defTabSz="998538" eaLnBrk="1" hangingPunct="1">
              <a:spcBef>
                <a:spcPct val="0"/>
              </a:spcBef>
              <a:buFont typeface="Arial"/>
              <a:buChar char="•"/>
              <a:defRPr/>
            </a:pPr>
            <a:r>
              <a:rPr lang="en-US" dirty="0" smtClean="0">
                <a:solidFill>
                  <a:srgbClr val="000000"/>
                </a:solidFill>
                <a:ea typeface="MS PGothic" charset="0"/>
              </a:rPr>
              <a:t>After lack of income, debt is likely to be the most common concern the people your serve share. </a:t>
            </a:r>
          </a:p>
          <a:p>
            <a:pPr marL="171450" indent="-171450" defTabSz="998538" eaLnBrk="1" hangingPunct="1">
              <a:spcBef>
                <a:spcPct val="0"/>
              </a:spcBef>
              <a:buFont typeface="Arial"/>
              <a:buChar char="•"/>
              <a:defRPr/>
            </a:pPr>
            <a:r>
              <a:rPr lang="en-US" dirty="0" smtClean="0">
                <a:solidFill>
                  <a:srgbClr val="000000"/>
                </a:solidFill>
                <a:ea typeface="MS PGothic" charset="0"/>
              </a:rPr>
              <a:t>Understanding what debt is, how to manage debt, and how to reduce it not only improves individual and family financial stability (less income is being eaten up by debt every month), but also reduces stress. </a:t>
            </a:r>
          </a:p>
          <a:p>
            <a:pPr marL="171450" indent="-171450" defTabSz="998538" eaLnBrk="1" hangingPunct="1">
              <a:spcBef>
                <a:spcPct val="0"/>
              </a:spcBef>
              <a:buFont typeface="Arial"/>
              <a:buChar char="•"/>
              <a:defRPr/>
            </a:pPr>
            <a:r>
              <a:rPr lang="en-US" dirty="0" smtClean="0">
                <a:solidFill>
                  <a:srgbClr val="000000"/>
                </a:solidFill>
                <a:ea typeface="MS PGothic" charset="0"/>
              </a:rPr>
              <a:t>Understanding rights around debt collection and dealing with special debts like medical debt and student loans is also important to many the people you serves.</a:t>
            </a:r>
          </a:p>
          <a:p>
            <a:pPr marL="171450" indent="-171450" defTabSz="998538" eaLnBrk="1" hangingPunct="1">
              <a:spcBef>
                <a:spcPct val="0"/>
              </a:spcBef>
              <a:buFont typeface="Arial"/>
              <a:buChar char="•"/>
              <a:defRPr/>
            </a:pPr>
            <a:r>
              <a:rPr lang="en-US" dirty="0" smtClean="0">
                <a:solidFill>
                  <a:srgbClr val="000000"/>
                </a:solidFill>
                <a:ea typeface="MS PGothic" charset="0"/>
              </a:rPr>
              <a:t>As with reaching a goal, however, getting out of debt takes time and commitment. </a:t>
            </a:r>
          </a:p>
          <a:p>
            <a:pPr marL="654050" lvl="1" indent="-171450" defTabSz="998538" eaLnBrk="1" hangingPunct="1">
              <a:spcBef>
                <a:spcPct val="0"/>
              </a:spcBef>
              <a:buFont typeface="Arial"/>
              <a:buChar char="•"/>
              <a:defRPr/>
            </a:pPr>
            <a:r>
              <a:rPr lang="en-US" dirty="0" smtClean="0">
                <a:solidFill>
                  <a:srgbClr val="000000"/>
                </a:solidFill>
                <a:ea typeface="MS PGothic" charset="0"/>
              </a:rPr>
              <a:t>The people you serve often have many things going on in their lives, so if this is their biggest concern, focusing on this area can make a big difference in their lives. </a:t>
            </a:r>
            <a:endParaRPr lang="en-US" b="1" dirty="0" smtClean="0">
              <a:solidFill>
                <a:srgbClr val="000000"/>
              </a:solidFill>
              <a:ea typeface="MS PGothic" charset="0"/>
            </a:endParaRPr>
          </a:p>
          <a:p>
            <a:pPr marL="171450" indent="-171450" defTabSz="998538" eaLnBrk="1" hangingPunct="1">
              <a:spcBef>
                <a:spcPct val="0"/>
              </a:spcBef>
              <a:buFont typeface="Arial"/>
              <a:buChar char="•"/>
              <a:defRPr/>
            </a:pPr>
            <a:r>
              <a:rPr lang="en-US" dirty="0" smtClean="0">
                <a:solidFill>
                  <a:srgbClr val="000000"/>
                </a:solidFill>
                <a:ea typeface="MS PGothic" charset="0"/>
              </a:rPr>
              <a:t>Dealing with debt today gives people more options tomorrow.</a:t>
            </a:r>
          </a:p>
          <a:p>
            <a:pPr defTabSz="998538">
              <a:buFont typeface="Arial" panose="020B0604020202020204" pitchFamily="34" charset="0"/>
              <a:buNone/>
              <a:defRPr/>
            </a:pPr>
            <a:endParaRPr lang="en-US" altLang="en-US" dirty="0" smtClean="0">
              <a:solidFill>
                <a:srgbClr val="000000"/>
              </a:solidFill>
              <a:cs typeface="+mn-cs"/>
            </a:endParaRPr>
          </a:p>
        </p:txBody>
      </p:sp>
      <p:sp>
        <p:nvSpPr>
          <p:cNvPr id="285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0CC86F4-C925-429B-80FD-31BB0114D905}" type="slidenum">
              <a:rPr lang="en-US" altLang="en-US">
                <a:latin typeface="Calibri" panose="020F0502020204030204" pitchFamily="34" charset="0"/>
              </a:rPr>
              <a:pPr/>
              <a:t>134</a:t>
            </a:fld>
            <a:endParaRPr lang="en-US" altLang="en-US">
              <a:latin typeface="Calibri" panose="020F0502020204030204" pitchFamily="34" charset="0"/>
            </a:endParaRPr>
          </a:p>
        </p:txBody>
      </p:sp>
    </p:spTree>
    <p:extLst>
      <p:ext uri="{BB962C8B-B14F-4D97-AF65-F5344CB8AC3E}">
        <p14:creationId xmlns:p14="http://schemas.microsoft.com/office/powerpoint/2010/main" val="39192485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465AE34-98BF-487D-A7C5-F21C9A7AA066}" type="slidenum">
              <a:rPr lang="en-US" altLang="en-US">
                <a:latin typeface="Calibri" panose="020F0502020204030204" pitchFamily="34" charset="0"/>
              </a:rPr>
              <a:pPr/>
              <a:t>135</a:t>
            </a:fld>
            <a:endParaRPr lang="en-US" altLang="en-US">
              <a:latin typeface="Calibri" panose="020F0502020204030204" pitchFamily="34" charset="0"/>
            </a:endParaRPr>
          </a:p>
        </p:txBody>
      </p:sp>
    </p:spTree>
    <p:extLst>
      <p:ext uri="{BB962C8B-B14F-4D97-AF65-F5344CB8AC3E}">
        <p14:creationId xmlns:p14="http://schemas.microsoft.com/office/powerpoint/2010/main" val="14655403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#13: </a:t>
            </a:r>
            <a:r>
              <a:rPr lang="en-US" altLang="en-US" b="1" i="1" u="sng" smtClean="0">
                <a:solidFill>
                  <a:srgbClr val="000000"/>
                </a:solidFill>
              </a:rPr>
              <a:t>Understanding Credit Reports and Scores</a:t>
            </a:r>
          </a:p>
          <a:p>
            <a:pPr eaLnBrk="1" hangingPunct="1">
              <a:spcBef>
                <a:spcPct val="0"/>
              </a:spcBef>
            </a:pPr>
            <a:r>
              <a:rPr lang="en-US" altLang="en-US" b="1" smtClean="0">
                <a:solidFill>
                  <a:srgbClr val="000000"/>
                </a:solidFill>
              </a:rPr>
              <a:t>Estimated Time: 45 Minutes</a:t>
            </a:r>
          </a:p>
          <a:p>
            <a:pPr eaLnBrk="1" hangingPunct="1">
              <a:spcBef>
                <a:spcPct val="0"/>
              </a:spcBef>
            </a:pPr>
            <a:r>
              <a:rPr lang="en-US" altLang="en-US" b="1" smtClean="0">
                <a:solidFill>
                  <a:srgbClr val="000000"/>
                </a:solidFill>
              </a:rPr>
              <a:t>Methodology: Facilitated Discussion / Exercise in Groups of Three / Presentation / Large Group Brainstorming</a:t>
            </a:r>
          </a:p>
          <a:p>
            <a:pPr eaLnBrk="1" hangingPunct="1">
              <a:spcBef>
                <a:spcPct val="0"/>
              </a:spcBef>
            </a:pPr>
            <a:r>
              <a:rPr lang="en-US" altLang="en-US" b="1" smtClean="0">
                <a:solidFill>
                  <a:srgbClr val="000000"/>
                </a:solidFill>
              </a:rPr>
              <a:t>Corresponding Section in Toolkit: Module 7 (Page 241)</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(Module 7)</a:t>
            </a:r>
          </a:p>
          <a:p>
            <a:pPr eaLnBrk="1" hangingPunct="1">
              <a:spcBef>
                <a:spcPct val="0"/>
              </a:spcBef>
            </a:pPr>
            <a:endParaRPr lang="en-US" altLang="en-US" smtClean="0">
              <a:solidFill>
                <a:srgbClr val="000000"/>
              </a:solidFill>
            </a:endParaRPr>
          </a:p>
          <a:p>
            <a:pPr eaLnBrk="1" hangingPunct="1">
              <a:spcBef>
                <a:spcPct val="0"/>
              </a:spcBef>
            </a:pPr>
            <a:r>
              <a:rPr lang="en-US" altLang="en-US" b="1" i="1" smtClean="0">
                <a:solidFill>
                  <a:srgbClr val="000000"/>
                </a:solidFill>
              </a:rPr>
              <a:t>ASK: What is a credit report?</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After people share their ideas, explain that it is a consumer report that is </a:t>
            </a:r>
            <a:r>
              <a:rPr lang="en-US" altLang="en-US" u="sng" smtClean="0">
                <a:solidFill>
                  <a:srgbClr val="000000"/>
                </a:solidFill>
              </a:rPr>
              <a:t>a written history of some of your bill paying history</a:t>
            </a:r>
            <a:r>
              <a:rPr lang="en-US" altLang="en-US" smtClean="0">
                <a:solidFill>
                  <a:srgbClr val="000000"/>
                </a:solidFill>
              </a:rPr>
              <a:t>, including loans, credit cards, and other credit accounts you have or have had in the past. </a:t>
            </a:r>
          </a:p>
          <a:p>
            <a:pPr marL="654050" lvl="1" indent="-180975" eaLnBrk="1" hangingPunct="1">
              <a:spcBef>
                <a:spcPct val="0"/>
              </a:spcBef>
              <a:buFontTx/>
              <a:buChar char="•"/>
            </a:pPr>
            <a:r>
              <a:rPr lang="en-US" altLang="en-US" smtClean="0">
                <a:solidFill>
                  <a:srgbClr val="000000"/>
                </a:solidFill>
              </a:rPr>
              <a:t>A credit report also includes accounts that have gone to collection, public record information, and a record of how much credit has been applied for.</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Explain that credit reports are divided into sections:</a:t>
            </a:r>
          </a:p>
          <a:p>
            <a:pPr eaLnBrk="1" hangingPunct="1">
              <a:spcBef>
                <a:spcPct val="0"/>
              </a:spcBef>
              <a:buFontTx/>
              <a:buChar char="•"/>
            </a:pPr>
            <a:endParaRPr lang="en-US" altLang="en-US" smtClean="0">
              <a:solidFill>
                <a:srgbClr val="000000"/>
              </a:solidFill>
            </a:endParaRPr>
          </a:p>
          <a:p>
            <a:pPr marL="654050" lvl="1" indent="-180975" eaLnBrk="1" hangingPunct="1">
              <a:spcBef>
                <a:spcPct val="0"/>
              </a:spcBef>
              <a:buFontTx/>
              <a:buChar char="•"/>
            </a:pPr>
            <a:r>
              <a:rPr lang="en-US" altLang="en-US" b="1" smtClean="0">
                <a:solidFill>
                  <a:srgbClr val="000000"/>
                </a:solidFill>
              </a:rPr>
              <a:t>Header/identifying information</a:t>
            </a:r>
            <a:r>
              <a:rPr lang="en-US" altLang="en-US" smtClean="0">
                <a:solidFill>
                  <a:srgbClr val="000000"/>
                </a:solidFill>
              </a:rPr>
              <a:t>—This includes your name and current address, as well as other information that can be used to distinguish or trace your identity, either by itself, like your Social Security number, or when combined with other personal information, including date and place of birth. </a:t>
            </a:r>
          </a:p>
          <a:p>
            <a:pPr marL="1136650" lvl="2" indent="-180975" eaLnBrk="1" hangingPunct="1">
              <a:spcBef>
                <a:spcPct val="0"/>
              </a:spcBef>
              <a:buFontTx/>
              <a:buChar char="•"/>
            </a:pPr>
            <a:r>
              <a:rPr lang="en-US" altLang="en-US" smtClean="0">
                <a:solidFill>
                  <a:srgbClr val="000000"/>
                </a:solidFill>
              </a:rPr>
              <a:t>This information may not be complete—all of the jobs you have held, for example, may not be listed. But what is listed should be accurate. A credit report does not include some personal information such as race or ethnicity.</a:t>
            </a:r>
          </a:p>
          <a:p>
            <a:pPr marL="654050" lvl="1" indent="-180975" eaLnBrk="1" hangingPunct="1">
              <a:spcBef>
                <a:spcPct val="0"/>
              </a:spcBef>
              <a:buFontTx/>
              <a:buChar char="•"/>
            </a:pPr>
            <a:endParaRPr lang="en-US" altLang="en-US" smtClean="0">
              <a:solidFill>
                <a:srgbClr val="000000"/>
              </a:solidFill>
            </a:endParaRPr>
          </a:p>
          <a:p>
            <a:pPr marL="654050" lvl="1" indent="-180975" eaLnBrk="1" hangingPunct="1">
              <a:spcBef>
                <a:spcPct val="0"/>
              </a:spcBef>
              <a:buFontTx/>
              <a:buChar char="•"/>
            </a:pPr>
            <a:r>
              <a:rPr lang="en-US" altLang="en-US" b="1" smtClean="0">
                <a:solidFill>
                  <a:srgbClr val="000000"/>
                </a:solidFill>
              </a:rPr>
              <a:t>Public record information</a:t>
            </a:r>
            <a:r>
              <a:rPr lang="en-US" altLang="en-US" smtClean="0">
                <a:solidFill>
                  <a:srgbClr val="000000"/>
                </a:solidFill>
              </a:rPr>
              <a:t>—This section includes public record data of a financial nature, including consumer bankruptcies, judgments, and state and federal tax liens. </a:t>
            </a:r>
          </a:p>
          <a:p>
            <a:pPr marL="1136650" lvl="2" indent="-180975" eaLnBrk="1" hangingPunct="1">
              <a:spcBef>
                <a:spcPct val="0"/>
              </a:spcBef>
              <a:buFontTx/>
              <a:buChar char="•"/>
            </a:pPr>
            <a:r>
              <a:rPr lang="en-US" altLang="en-US" smtClean="0">
                <a:solidFill>
                  <a:srgbClr val="000000"/>
                </a:solidFill>
              </a:rPr>
              <a:t>Records of arrests and convictions generally do not appear on your credit file, but other types of consumer reporting agencies, such as employment background screening agencies, often include them. </a:t>
            </a:r>
          </a:p>
          <a:p>
            <a:pPr marL="1136650" lvl="2" indent="-180975" eaLnBrk="1" hangingPunct="1">
              <a:spcBef>
                <a:spcPct val="0"/>
              </a:spcBef>
              <a:buFontTx/>
              <a:buChar char="•"/>
            </a:pPr>
            <a:r>
              <a:rPr lang="en-US" altLang="en-US" smtClean="0">
                <a:solidFill>
                  <a:srgbClr val="000000"/>
                </a:solidFill>
              </a:rPr>
              <a:t>Other public records that usually do not appear in credit reports are marriage records, adoptions, and records of civil suits that have not resulted in judgments. </a:t>
            </a:r>
          </a:p>
          <a:p>
            <a:pPr marL="654050" lvl="1" indent="-180975" eaLnBrk="1" hangingPunct="1">
              <a:spcBef>
                <a:spcPct val="0"/>
              </a:spcBef>
              <a:buFontTx/>
              <a:buChar char="•"/>
            </a:pPr>
            <a:endParaRPr lang="en-US" altLang="en-US" smtClean="0">
              <a:solidFill>
                <a:srgbClr val="000000"/>
              </a:solidFill>
            </a:endParaRPr>
          </a:p>
          <a:p>
            <a:pPr marL="654050" lvl="1" indent="-180975" eaLnBrk="1" hangingPunct="1">
              <a:spcBef>
                <a:spcPct val="0"/>
              </a:spcBef>
              <a:buFontTx/>
              <a:buChar char="•"/>
            </a:pPr>
            <a:r>
              <a:rPr lang="en-US" altLang="en-US" b="1" smtClean="0">
                <a:solidFill>
                  <a:srgbClr val="000000"/>
                </a:solidFill>
              </a:rPr>
              <a:t>Collection agency account information</a:t>
            </a:r>
            <a:r>
              <a:rPr lang="en-US" altLang="en-US" smtClean="0">
                <a:solidFill>
                  <a:srgbClr val="000000"/>
                </a:solidFill>
              </a:rPr>
              <a:t>—This section will show if you have any accounts with a collection agency and the status of those accounts. </a:t>
            </a:r>
          </a:p>
          <a:p>
            <a:pPr marL="654050" lvl="1" indent="-180975" eaLnBrk="1" hangingPunct="1">
              <a:spcBef>
                <a:spcPct val="0"/>
              </a:spcBef>
              <a:buFontTx/>
              <a:buChar char="•"/>
            </a:pPr>
            <a:endParaRPr lang="en-US" altLang="en-US" smtClean="0">
              <a:solidFill>
                <a:srgbClr val="000000"/>
              </a:solidFill>
            </a:endParaRPr>
          </a:p>
          <a:p>
            <a:pPr marL="654050" lvl="1" indent="-180975" eaLnBrk="1" hangingPunct="1">
              <a:spcBef>
                <a:spcPct val="0"/>
              </a:spcBef>
              <a:buFontTx/>
              <a:buChar char="•"/>
            </a:pPr>
            <a:r>
              <a:rPr lang="en-US" altLang="en-US" b="1" smtClean="0">
                <a:solidFill>
                  <a:srgbClr val="000000"/>
                </a:solidFill>
              </a:rPr>
              <a:t>Credit account information</a:t>
            </a:r>
            <a:r>
              <a:rPr lang="en-US" altLang="en-US" smtClean="0">
                <a:solidFill>
                  <a:srgbClr val="000000"/>
                </a:solidFill>
              </a:rPr>
              <a:t>—This section may include accounts you have now or that you had before with creditors. </a:t>
            </a:r>
          </a:p>
          <a:p>
            <a:pPr marL="1136650" lvl="2" indent="-180975" eaLnBrk="1" hangingPunct="1">
              <a:spcBef>
                <a:spcPct val="0"/>
              </a:spcBef>
              <a:buFontTx/>
              <a:buChar char="•"/>
            </a:pPr>
            <a:r>
              <a:rPr lang="en-US" altLang="en-US" smtClean="0">
                <a:solidFill>
                  <a:srgbClr val="000000"/>
                </a:solidFill>
              </a:rPr>
              <a:t>This includes:</a:t>
            </a:r>
          </a:p>
          <a:p>
            <a:pPr marL="1611313" lvl="3" indent="-180975" eaLnBrk="1" hangingPunct="1">
              <a:spcBef>
                <a:spcPct val="0"/>
              </a:spcBef>
              <a:buFontTx/>
              <a:buChar char="•"/>
            </a:pPr>
            <a:r>
              <a:rPr lang="en-US" altLang="en-US" smtClean="0">
                <a:solidFill>
                  <a:srgbClr val="000000"/>
                </a:solidFill>
              </a:rPr>
              <a:t>The company name</a:t>
            </a:r>
          </a:p>
          <a:p>
            <a:pPr marL="1611313" lvl="3" indent="-180975" eaLnBrk="1" hangingPunct="1">
              <a:spcBef>
                <a:spcPct val="0"/>
              </a:spcBef>
              <a:buFontTx/>
              <a:buChar char="•"/>
            </a:pPr>
            <a:r>
              <a:rPr lang="en-US" altLang="en-US" smtClean="0">
                <a:solidFill>
                  <a:srgbClr val="000000"/>
                </a:solidFill>
              </a:rPr>
              <a:t>Account number</a:t>
            </a:r>
          </a:p>
          <a:p>
            <a:pPr marL="1611313" lvl="3" indent="-180975" eaLnBrk="1" hangingPunct="1">
              <a:spcBef>
                <a:spcPct val="0"/>
              </a:spcBef>
              <a:buFontTx/>
              <a:buChar char="•"/>
            </a:pPr>
            <a:r>
              <a:rPr lang="en-US" altLang="en-US" smtClean="0">
                <a:solidFill>
                  <a:srgbClr val="000000"/>
                </a:solidFill>
              </a:rPr>
              <a:t>Date opened</a:t>
            </a:r>
          </a:p>
          <a:p>
            <a:pPr marL="1611313" lvl="3" indent="-180975" eaLnBrk="1" hangingPunct="1">
              <a:spcBef>
                <a:spcPct val="0"/>
              </a:spcBef>
              <a:buFontTx/>
              <a:buChar char="•"/>
            </a:pPr>
            <a:r>
              <a:rPr lang="en-US" altLang="en-US" smtClean="0">
                <a:solidFill>
                  <a:srgbClr val="000000"/>
                </a:solidFill>
              </a:rPr>
              <a:t>Last activity</a:t>
            </a:r>
          </a:p>
          <a:p>
            <a:pPr marL="1611313" lvl="3" indent="-180975" eaLnBrk="1" hangingPunct="1">
              <a:spcBef>
                <a:spcPct val="0"/>
              </a:spcBef>
              <a:buFontTx/>
              <a:buChar char="•"/>
            </a:pPr>
            <a:r>
              <a:rPr lang="en-US" altLang="en-US" smtClean="0">
                <a:solidFill>
                  <a:srgbClr val="000000"/>
                </a:solidFill>
              </a:rPr>
              <a:t>Type of account and status</a:t>
            </a:r>
          </a:p>
          <a:p>
            <a:pPr marL="1611313" lvl="3" indent="-180975" eaLnBrk="1" hangingPunct="1">
              <a:spcBef>
                <a:spcPct val="0"/>
              </a:spcBef>
              <a:buFontTx/>
              <a:buChar char="•"/>
            </a:pPr>
            <a:r>
              <a:rPr lang="en-US" altLang="en-US" smtClean="0">
                <a:solidFill>
                  <a:srgbClr val="000000"/>
                </a:solidFill>
              </a:rPr>
              <a:t>Date closed if the account is no longer open</a:t>
            </a:r>
          </a:p>
          <a:p>
            <a:pPr marL="1611313" lvl="3" indent="-180975" eaLnBrk="1" hangingPunct="1">
              <a:spcBef>
                <a:spcPct val="0"/>
              </a:spcBef>
              <a:buFontTx/>
              <a:buChar char="•"/>
            </a:pPr>
            <a:r>
              <a:rPr lang="en-US" altLang="en-US" smtClean="0">
                <a:solidFill>
                  <a:srgbClr val="000000"/>
                </a:solidFill>
              </a:rPr>
              <a:t>Credit limit </a:t>
            </a:r>
          </a:p>
          <a:p>
            <a:pPr marL="1611313" lvl="3" indent="-180975" eaLnBrk="1" hangingPunct="1">
              <a:spcBef>
                <a:spcPct val="0"/>
              </a:spcBef>
              <a:buFontTx/>
              <a:buChar char="•"/>
            </a:pPr>
            <a:r>
              <a:rPr lang="en-US" altLang="en-US" smtClean="0">
                <a:solidFill>
                  <a:srgbClr val="000000"/>
                </a:solidFill>
              </a:rPr>
              <a:t>Items as of date (any amount currently owed and whether you are current or late with payments) </a:t>
            </a:r>
          </a:p>
          <a:p>
            <a:pPr marL="1611313" lvl="3" indent="-180975" eaLnBrk="1" hangingPunct="1">
              <a:spcBef>
                <a:spcPct val="0"/>
              </a:spcBef>
              <a:buFontTx/>
              <a:buChar char="•"/>
            </a:pPr>
            <a:r>
              <a:rPr lang="en-US" altLang="en-US" smtClean="0">
                <a:solidFill>
                  <a:srgbClr val="000000"/>
                </a:solidFill>
              </a:rPr>
              <a:t>The balance</a:t>
            </a:r>
          </a:p>
          <a:p>
            <a:pPr marL="1611313" lvl="3" indent="-180975" eaLnBrk="1" hangingPunct="1">
              <a:spcBef>
                <a:spcPct val="0"/>
              </a:spcBef>
              <a:buFontTx/>
              <a:buChar char="•"/>
            </a:pPr>
            <a:r>
              <a:rPr lang="en-US" altLang="en-US" smtClean="0">
                <a:solidFill>
                  <a:srgbClr val="000000"/>
                </a:solidFill>
              </a:rPr>
              <a:t>Whether you have a past due amount</a:t>
            </a:r>
          </a:p>
          <a:p>
            <a:pPr marL="1611313" lvl="3" indent="-180975" eaLnBrk="1" hangingPunct="1">
              <a:spcBef>
                <a:spcPct val="0"/>
              </a:spcBef>
              <a:buFontTx/>
              <a:buChar char="•"/>
            </a:pPr>
            <a:r>
              <a:rPr lang="en-US" altLang="en-US" smtClean="0">
                <a:solidFill>
                  <a:srgbClr val="000000"/>
                </a:solidFill>
              </a:rPr>
              <a:t>The date information was reported to the credit bureau. </a:t>
            </a:r>
          </a:p>
          <a:p>
            <a:pPr marL="1136650" lvl="2" indent="-180975" eaLnBrk="1" hangingPunct="1">
              <a:spcBef>
                <a:spcPct val="0"/>
              </a:spcBef>
              <a:buFontTx/>
              <a:buChar char="•"/>
            </a:pPr>
            <a:r>
              <a:rPr lang="en-US" altLang="en-US" smtClean="0">
                <a:solidFill>
                  <a:srgbClr val="000000"/>
                </a:solidFill>
              </a:rPr>
              <a:t>Some accounts may not be listed, especially older accounts or those you have closed. So there may be inconsistencies across credit files and credit reporting agencies in the contents of this section. It is important to make sure what is listed, however, does or did belong to you. </a:t>
            </a:r>
          </a:p>
          <a:p>
            <a:pPr marL="1136650" lvl="2" indent="-180975" eaLnBrk="1" hangingPunct="1">
              <a:spcBef>
                <a:spcPct val="0"/>
              </a:spcBef>
              <a:buFontTx/>
              <a:buChar char="•"/>
            </a:pPr>
            <a:endParaRPr lang="en-US" altLang="en-US" smtClean="0">
              <a:solidFill>
                <a:srgbClr val="000000"/>
              </a:solidFill>
            </a:endParaRPr>
          </a:p>
          <a:p>
            <a:pPr marL="654050" lvl="1" indent="-180975" eaLnBrk="1" hangingPunct="1">
              <a:spcBef>
                <a:spcPct val="0"/>
              </a:spcBef>
              <a:buFontTx/>
              <a:buChar char="•"/>
            </a:pPr>
            <a:r>
              <a:rPr lang="en-US" altLang="en-US" b="1" smtClean="0">
                <a:solidFill>
                  <a:srgbClr val="000000"/>
                </a:solidFill>
              </a:rPr>
              <a:t>Inquiries made to your account</a:t>
            </a:r>
            <a:r>
              <a:rPr lang="en-US" altLang="en-US" smtClean="0">
                <a:solidFill>
                  <a:srgbClr val="000000"/>
                </a:solidFill>
              </a:rPr>
              <a:t>—Companies look at your credit report when you apply for credit, when they review your account, or when they offer you a special promotional rate. </a:t>
            </a:r>
          </a:p>
          <a:p>
            <a:pPr marL="1136650" lvl="2" indent="-180975" eaLnBrk="1" hangingPunct="1">
              <a:spcBef>
                <a:spcPct val="0"/>
              </a:spcBef>
              <a:buFontTx/>
              <a:buChar char="•"/>
            </a:pPr>
            <a:r>
              <a:rPr lang="en-US" altLang="en-US" smtClean="0">
                <a:solidFill>
                  <a:srgbClr val="000000"/>
                </a:solidFill>
              </a:rPr>
              <a:t>When you apply for credit and a lender reviews your credit report, it is listed as an “inquiry” on your report. </a:t>
            </a:r>
          </a:p>
          <a:p>
            <a:pPr marL="1136650" lvl="2" indent="-180975" eaLnBrk="1" hangingPunct="1">
              <a:spcBef>
                <a:spcPct val="0"/>
              </a:spcBef>
              <a:buFontTx/>
              <a:buChar char="•"/>
            </a:pPr>
            <a:r>
              <a:rPr lang="en-US" altLang="en-US" smtClean="0">
                <a:solidFill>
                  <a:srgbClr val="000000"/>
                </a:solidFill>
              </a:rPr>
              <a:t>Promotional inquiries, periodic reviews of your credit history by one of your creditors, and your requests for a copy of your report aren’t listed as an “inquiry.”</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EE1BC4C-814F-45A5-909D-854B6F48B155}" type="slidenum">
              <a:rPr lang="en-US" altLang="en-US">
                <a:latin typeface="Calibri" panose="020F0502020204030204" pitchFamily="34" charset="0"/>
              </a:rPr>
              <a:pPr/>
              <a:t>136</a:t>
            </a:fld>
            <a:endParaRPr lang="en-US" altLang="en-US">
              <a:latin typeface="Calibri" panose="020F0502020204030204" pitchFamily="34" charset="0"/>
            </a:endParaRPr>
          </a:p>
        </p:txBody>
      </p:sp>
    </p:spTree>
    <p:extLst>
      <p:ext uri="{BB962C8B-B14F-4D97-AF65-F5344CB8AC3E}">
        <p14:creationId xmlns:p14="http://schemas.microsoft.com/office/powerpoint/2010/main" val="33616312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1013" eaLnBrk="1" hangingPunct="1">
              <a:spcBef>
                <a:spcPct val="0"/>
              </a:spcBef>
            </a:pPr>
            <a:r>
              <a:rPr lang="en-US" altLang="en-US" b="1" u="sng" smtClean="0">
                <a:solidFill>
                  <a:srgbClr val="000000"/>
                </a:solidFill>
              </a:rPr>
              <a:t>ACTIVITY #13: </a:t>
            </a:r>
            <a:r>
              <a:rPr lang="en-US" altLang="en-US" b="1" i="1" u="sng" smtClean="0">
                <a:solidFill>
                  <a:srgbClr val="000000"/>
                </a:solidFill>
              </a:rPr>
              <a:t>Understanding Credit Reports and Scores </a:t>
            </a:r>
            <a:r>
              <a:rPr lang="en-US" altLang="en-US" b="1" u="sng" smtClean="0">
                <a:solidFill>
                  <a:srgbClr val="000000"/>
                </a:solidFill>
              </a:rPr>
              <a:t>CONTINUED</a:t>
            </a:r>
            <a:endParaRPr lang="en-US" altLang="en-US" b="1" i="1" u="sng" smtClean="0">
              <a:solidFill>
                <a:srgbClr val="000000"/>
              </a:solidFill>
            </a:endParaRPr>
          </a:p>
          <a:p>
            <a:pPr defTabSz="481013" eaLnBrk="1" hangingPunct="1">
              <a:spcBef>
                <a:spcPct val="0"/>
              </a:spcBef>
            </a:pPr>
            <a:endParaRPr lang="en-US" altLang="en-US" smtClean="0">
              <a:solidFill>
                <a:srgbClr val="000000"/>
              </a:solidFill>
            </a:endParaRPr>
          </a:p>
          <a:p>
            <a:pPr defTabSz="481013" eaLnBrk="1" hangingPunct="1">
              <a:spcBef>
                <a:spcPct val="0"/>
              </a:spcBef>
            </a:pPr>
            <a:r>
              <a:rPr lang="en-US" altLang="en-US" b="1" smtClean="0">
                <a:solidFill>
                  <a:srgbClr val="000000"/>
                </a:solidFill>
              </a:rPr>
              <a:t>Exercise in Groups of Three (Module 7)</a:t>
            </a:r>
          </a:p>
          <a:p>
            <a:pPr defTabSz="481013" eaLnBrk="1" hangingPunct="1">
              <a:spcBef>
                <a:spcPct val="0"/>
              </a:spcBef>
              <a:buFontTx/>
              <a:buChar char="•"/>
            </a:pPr>
            <a:endParaRPr lang="en-US" altLang="en-US" smtClean="0">
              <a:solidFill>
                <a:srgbClr val="000000"/>
              </a:solidFill>
            </a:endParaRPr>
          </a:p>
          <a:p>
            <a:pPr defTabSz="481013" eaLnBrk="1" hangingPunct="1">
              <a:spcBef>
                <a:spcPct val="0"/>
              </a:spcBef>
              <a:buFontTx/>
              <a:buChar char="•"/>
            </a:pPr>
            <a:r>
              <a:rPr lang="en-US" altLang="en-US" smtClean="0">
                <a:solidFill>
                  <a:srgbClr val="000000"/>
                </a:solidFill>
              </a:rPr>
              <a:t>Instruct participants to get into groups of 3.</a:t>
            </a:r>
          </a:p>
          <a:p>
            <a:pPr defTabSz="481013" eaLnBrk="1" hangingPunct="1">
              <a:spcBef>
                <a:spcPct val="0"/>
              </a:spcBef>
              <a:buFontTx/>
              <a:buChar char="•"/>
            </a:pPr>
            <a:r>
              <a:rPr lang="en-US" altLang="en-US" smtClean="0">
                <a:solidFill>
                  <a:srgbClr val="000000"/>
                </a:solidFill>
              </a:rPr>
              <a:t>Instruct them to answer the questions on the slide using the </a:t>
            </a:r>
            <a:r>
              <a:rPr lang="en-US" altLang="en-US" u="sng" smtClean="0">
                <a:solidFill>
                  <a:srgbClr val="000000"/>
                </a:solidFill>
              </a:rPr>
              <a:t>example credit report starts on Page 245 in the toolkit</a:t>
            </a:r>
            <a:r>
              <a:rPr lang="en-US" altLang="en-US" b="1" smtClean="0">
                <a:solidFill>
                  <a:srgbClr val="000000"/>
                </a:solidFill>
              </a:rPr>
              <a:t>.</a:t>
            </a:r>
            <a:endParaRPr lang="en-US" altLang="en-US" smtClean="0">
              <a:solidFill>
                <a:srgbClr val="000000"/>
              </a:solidFill>
            </a:endParaRPr>
          </a:p>
          <a:p>
            <a:pPr defTabSz="481013" eaLnBrk="1" hangingPunct="1">
              <a:spcBef>
                <a:spcPct val="0"/>
              </a:spcBef>
              <a:buFontTx/>
              <a:buChar char="•"/>
            </a:pPr>
            <a:r>
              <a:rPr lang="en-US" altLang="en-US" smtClean="0">
                <a:solidFill>
                  <a:srgbClr val="000000"/>
                </a:solidFill>
              </a:rPr>
              <a:t>Explain that the credit report is an example and is not based solely on any one of the formats used by the three major credit reporting agencies.</a:t>
            </a:r>
          </a:p>
          <a:p>
            <a:pPr defTabSz="481013" eaLnBrk="1" hangingPunct="1">
              <a:spcBef>
                <a:spcPct val="0"/>
              </a:spcBef>
              <a:buFontTx/>
              <a:buChar char="•"/>
            </a:pPr>
            <a:endParaRPr lang="en-US" altLang="en-US" smtClean="0">
              <a:solidFill>
                <a:srgbClr val="000000"/>
              </a:solidFill>
            </a:endParaRPr>
          </a:p>
          <a:p>
            <a:pPr defTabSz="481013" eaLnBrk="1" hangingPunct="1">
              <a:spcBef>
                <a:spcPct val="0"/>
              </a:spcBef>
              <a:buFontTx/>
              <a:buChar char="•"/>
            </a:pPr>
            <a:r>
              <a:rPr lang="en-US" altLang="en-US" smtClean="0">
                <a:solidFill>
                  <a:srgbClr val="000000"/>
                </a:solidFill>
              </a:rPr>
              <a:t>After 7 – 10 minutes, solicit answers from participants.</a:t>
            </a:r>
          </a:p>
          <a:p>
            <a:pPr marL="958850" lvl="1" indent="-481013" defTabSz="481013" eaLnBrk="1" hangingPunct="1">
              <a:spcBef>
                <a:spcPct val="0"/>
              </a:spcBef>
              <a:buFont typeface="Calibri" panose="020F0502020204030204" pitchFamily="34" charset="0"/>
              <a:buAutoNum type="arabicPeriod"/>
            </a:pPr>
            <a:r>
              <a:rPr lang="en-US" altLang="en-US" smtClean="0">
                <a:solidFill>
                  <a:srgbClr val="000000"/>
                </a:solidFill>
              </a:rPr>
              <a:t>Who does this credit report belong to? </a:t>
            </a:r>
            <a:r>
              <a:rPr lang="en-US" altLang="en-US" b="1" smtClean="0">
                <a:solidFill>
                  <a:srgbClr val="000000"/>
                </a:solidFill>
              </a:rPr>
              <a:t>Miguel Simon Smith</a:t>
            </a:r>
            <a:endParaRPr lang="en-US" altLang="en-US" smtClean="0">
              <a:solidFill>
                <a:srgbClr val="000000"/>
              </a:solidFill>
            </a:endParaRPr>
          </a:p>
          <a:p>
            <a:pPr marL="958850" lvl="1" indent="-481013" defTabSz="481013" eaLnBrk="1" hangingPunct="1">
              <a:spcBef>
                <a:spcPct val="0"/>
              </a:spcBef>
              <a:buFont typeface="Calibri" panose="020F0502020204030204" pitchFamily="34" charset="0"/>
              <a:buAutoNum type="arabicPeriod"/>
            </a:pPr>
            <a:r>
              <a:rPr lang="en-US" altLang="en-US" smtClean="0">
                <a:solidFill>
                  <a:srgbClr val="000000"/>
                </a:solidFill>
              </a:rPr>
              <a:t>Where does this person live? </a:t>
            </a:r>
            <a:r>
              <a:rPr lang="en-US" altLang="en-US" b="1" smtClean="0">
                <a:solidFill>
                  <a:srgbClr val="000000"/>
                </a:solidFill>
              </a:rPr>
              <a:t>457 First Street, Littleton, MI 90876</a:t>
            </a:r>
            <a:endParaRPr lang="en-US" altLang="en-US" smtClean="0">
              <a:solidFill>
                <a:srgbClr val="000000"/>
              </a:solidFill>
            </a:endParaRPr>
          </a:p>
          <a:p>
            <a:pPr marL="958850" lvl="1" indent="-481013" defTabSz="481013" eaLnBrk="1" hangingPunct="1">
              <a:spcBef>
                <a:spcPct val="0"/>
              </a:spcBef>
              <a:buFont typeface="Calibri" panose="020F0502020204030204" pitchFamily="34" charset="0"/>
              <a:buAutoNum type="arabicPeriod"/>
            </a:pPr>
            <a:r>
              <a:rPr lang="en-US" altLang="en-US" smtClean="0">
                <a:solidFill>
                  <a:srgbClr val="000000"/>
                </a:solidFill>
              </a:rPr>
              <a:t>Where does he work? How long has he worked there? </a:t>
            </a:r>
            <a:r>
              <a:rPr lang="en-US" altLang="en-US" b="1" smtClean="0">
                <a:solidFill>
                  <a:srgbClr val="000000"/>
                </a:solidFill>
              </a:rPr>
              <a:t>Riveria Restaurant Group; 2 years and 4 months</a:t>
            </a:r>
            <a:endParaRPr lang="en-US" altLang="en-US" smtClean="0">
              <a:solidFill>
                <a:srgbClr val="000000"/>
              </a:solidFill>
            </a:endParaRPr>
          </a:p>
          <a:p>
            <a:pPr marL="958850" lvl="1" indent="-481013" defTabSz="481013" eaLnBrk="1" hangingPunct="1">
              <a:spcBef>
                <a:spcPct val="0"/>
              </a:spcBef>
              <a:buFont typeface="Calibri" panose="020F0502020204030204" pitchFamily="34" charset="0"/>
              <a:buAutoNum type="arabicPeriod"/>
            </a:pPr>
            <a:r>
              <a:rPr lang="en-US" altLang="en-US" smtClean="0">
                <a:solidFill>
                  <a:srgbClr val="000000"/>
                </a:solidFill>
              </a:rPr>
              <a:t>Does he have public records? If yes, describe it (them). </a:t>
            </a:r>
            <a:r>
              <a:rPr lang="en-US" altLang="en-US" b="1" smtClean="0">
                <a:solidFill>
                  <a:srgbClr val="000000"/>
                </a:solidFill>
              </a:rPr>
              <a:t>Yes. Chapter 7 Bankruptcy and Civil Judgment</a:t>
            </a:r>
            <a:endParaRPr lang="en-US" altLang="en-US" smtClean="0">
              <a:solidFill>
                <a:srgbClr val="000000"/>
              </a:solidFill>
            </a:endParaRPr>
          </a:p>
          <a:p>
            <a:pPr marL="958850" lvl="1" indent="-481013" defTabSz="481013" eaLnBrk="1" hangingPunct="1">
              <a:spcBef>
                <a:spcPct val="0"/>
              </a:spcBef>
              <a:buFont typeface="Calibri" panose="020F0502020204030204" pitchFamily="34" charset="0"/>
              <a:buAutoNum type="arabicPeriod"/>
            </a:pPr>
            <a:r>
              <a:rPr lang="en-US" altLang="en-US" smtClean="0">
                <a:solidFill>
                  <a:srgbClr val="000000"/>
                </a:solidFill>
              </a:rPr>
              <a:t>Is he late on any of his accounts? If yes, describe. </a:t>
            </a:r>
            <a:r>
              <a:rPr lang="en-US" altLang="en-US" b="1" smtClean="0">
                <a:solidFill>
                  <a:srgbClr val="000000"/>
                </a:solidFill>
              </a:rPr>
              <a:t>Yes. He is 30 days late on his auto loan with Littletown Community Bank</a:t>
            </a:r>
          </a:p>
          <a:p>
            <a:pPr marL="958850" lvl="1" indent="-481013" defTabSz="481013" eaLnBrk="1" hangingPunct="1">
              <a:spcBef>
                <a:spcPct val="0"/>
              </a:spcBef>
              <a:buFont typeface="Calibri" panose="020F0502020204030204" pitchFamily="34" charset="0"/>
              <a:buAutoNum type="arabicPeriod" startAt="6"/>
            </a:pPr>
            <a:r>
              <a:rPr lang="en-US" altLang="en-US" smtClean="0">
                <a:solidFill>
                  <a:srgbClr val="000000"/>
                </a:solidFill>
              </a:rPr>
              <a:t>Are any of his accounts in good standing? If yes, describe. </a:t>
            </a:r>
            <a:r>
              <a:rPr lang="en-US" altLang="en-US" b="1" smtClean="0">
                <a:solidFill>
                  <a:srgbClr val="000000"/>
                </a:solidFill>
              </a:rPr>
              <a:t>Yes. His credit card payment.</a:t>
            </a:r>
            <a:endParaRPr lang="en-US" altLang="en-US" smtClean="0">
              <a:solidFill>
                <a:srgbClr val="000000"/>
              </a:solidFill>
            </a:endParaRPr>
          </a:p>
          <a:p>
            <a:pPr marL="958850" lvl="1" indent="-481013" defTabSz="481013" eaLnBrk="1" hangingPunct="1">
              <a:spcBef>
                <a:spcPct val="0"/>
              </a:spcBef>
              <a:buFont typeface="Calibri" panose="020F0502020204030204" pitchFamily="34" charset="0"/>
              <a:buAutoNum type="arabicPeriod" startAt="6"/>
            </a:pPr>
            <a:r>
              <a:rPr lang="en-US" altLang="en-US" smtClean="0">
                <a:solidFill>
                  <a:srgbClr val="000000"/>
                </a:solidFill>
              </a:rPr>
              <a:t>What are the balances of his accounts in the account information section? </a:t>
            </a:r>
            <a:r>
              <a:rPr lang="en-US" altLang="en-US" b="1" smtClean="0">
                <a:solidFill>
                  <a:srgbClr val="000000"/>
                </a:solidFill>
              </a:rPr>
              <a:t>Auto loan balance is $14,680; Credit card balance is $3,626</a:t>
            </a:r>
          </a:p>
          <a:p>
            <a:pPr marL="958850" lvl="1" indent="-481013" defTabSz="481013" eaLnBrk="1" hangingPunct="1">
              <a:spcBef>
                <a:spcPct val="0"/>
              </a:spcBef>
              <a:buFont typeface="Calibri" panose="020F0502020204030204" pitchFamily="34" charset="0"/>
              <a:buAutoNum type="arabicPeriod" startAt="6"/>
            </a:pPr>
            <a:r>
              <a:rPr lang="en-US" altLang="en-US" smtClean="0">
                <a:solidFill>
                  <a:srgbClr val="000000"/>
                </a:solidFill>
              </a:rPr>
              <a:t>Does he have accounts in collection? What kind of debt was sent to collections? </a:t>
            </a:r>
            <a:r>
              <a:rPr lang="en-US" altLang="en-US" b="1" smtClean="0">
                <a:solidFill>
                  <a:srgbClr val="000000"/>
                </a:solidFill>
              </a:rPr>
              <a:t>Yes. $1,000.</a:t>
            </a:r>
          </a:p>
          <a:p>
            <a:pPr marL="958850" lvl="1" indent="-481013" defTabSz="481013" eaLnBrk="1" hangingPunct="1">
              <a:spcBef>
                <a:spcPct val="0"/>
              </a:spcBef>
              <a:buFont typeface="Calibri" panose="020F0502020204030204" pitchFamily="34" charset="0"/>
              <a:buAutoNum type="arabicPeriod" startAt="6"/>
            </a:pPr>
            <a:r>
              <a:rPr lang="en-US" altLang="en-US" smtClean="0">
                <a:solidFill>
                  <a:srgbClr val="000000"/>
                </a:solidFill>
              </a:rPr>
              <a:t>What do his inquiries tell you? </a:t>
            </a:r>
            <a:r>
              <a:rPr lang="en-US" altLang="en-US" b="1" smtClean="0">
                <a:solidFill>
                  <a:srgbClr val="000000"/>
                </a:solidFill>
              </a:rPr>
              <a:t>He explored an auto loan and likely a store credit/debit card.</a:t>
            </a:r>
          </a:p>
          <a:p>
            <a:pPr marL="958850" lvl="1" indent="-481013" defTabSz="481013" eaLnBrk="1" hangingPunct="1">
              <a:spcBef>
                <a:spcPct val="0"/>
              </a:spcBef>
              <a:buFont typeface="Calibri" panose="020F0502020204030204" pitchFamily="34" charset="0"/>
              <a:buAutoNum type="arabicPeriod" startAt="6"/>
            </a:pPr>
            <a:r>
              <a:rPr lang="en-US" altLang="en-US" smtClean="0">
                <a:solidFill>
                  <a:srgbClr val="000000"/>
                </a:solidFill>
              </a:rPr>
              <a:t>What is your opinion of this person</a:t>
            </a:r>
            <a:r>
              <a:rPr lang="ja-JP" altLang="en-US" smtClean="0">
                <a:solidFill>
                  <a:srgbClr val="000000"/>
                </a:solidFill>
              </a:rPr>
              <a:t>’</a:t>
            </a:r>
            <a:r>
              <a:rPr lang="en-US" altLang="ja-JP" smtClean="0">
                <a:solidFill>
                  <a:srgbClr val="000000"/>
                </a:solidFill>
              </a:rPr>
              <a:t>s credit history. Is it positive or negative? </a:t>
            </a:r>
          </a:p>
          <a:p>
            <a:pPr marL="958850" lvl="1" indent="-481013" defTabSz="481013" eaLnBrk="1" hangingPunct="1">
              <a:spcBef>
                <a:spcPct val="0"/>
              </a:spcBef>
            </a:pPr>
            <a:endParaRPr lang="en-US" altLang="en-US" i="1" smtClean="0">
              <a:solidFill>
                <a:srgbClr val="000000"/>
              </a:solidFill>
            </a:endParaRPr>
          </a:p>
          <a:p>
            <a:pPr defTabSz="481013" eaLnBrk="1" hangingPunct="1">
              <a:spcBef>
                <a:spcPct val="0"/>
              </a:spcBef>
            </a:pPr>
            <a:r>
              <a:rPr lang="en-US" altLang="en-US" b="1" i="1" smtClean="0">
                <a:solidFill>
                  <a:srgbClr val="000000"/>
                </a:solidFill>
              </a:rPr>
              <a:t>NOTE: If time allows, cover some of the key terms used in credit reporting found in the toolkit immediately following the credit report example. </a:t>
            </a:r>
          </a:p>
          <a:p>
            <a:pPr defTabSz="481013" eaLnBrk="1" hangingPunct="1">
              <a:spcBef>
                <a:spcPct val="0"/>
              </a:spcBef>
            </a:pPr>
            <a:endParaRPr lang="en-US" altLang="en-US" b="1" smtClean="0">
              <a:solidFill>
                <a:srgbClr val="000000"/>
              </a:solidFill>
            </a:endParaRPr>
          </a:p>
          <a:p>
            <a:pPr defTabSz="481013" eaLnBrk="1" hangingPunct="1">
              <a:spcBef>
                <a:spcPct val="0"/>
              </a:spcBef>
              <a:buFontTx/>
              <a:buChar char="•"/>
            </a:pPr>
            <a:r>
              <a:rPr lang="en-US" altLang="en-US" smtClean="0">
                <a:solidFill>
                  <a:srgbClr val="000000"/>
                </a:solidFill>
              </a:rPr>
              <a:t>Ask participants if they know the definition before providing the explanation. Focus specifically on:</a:t>
            </a:r>
          </a:p>
          <a:p>
            <a:pPr marL="958850" lvl="1" indent="-481013" defTabSz="481013" eaLnBrk="1" hangingPunct="1">
              <a:spcBef>
                <a:spcPct val="0"/>
              </a:spcBef>
              <a:buFontTx/>
              <a:buChar char="•"/>
            </a:pPr>
            <a:r>
              <a:rPr lang="en-US" altLang="en-US" smtClean="0">
                <a:solidFill>
                  <a:srgbClr val="000000"/>
                </a:solidFill>
              </a:rPr>
              <a:t>Authorized User</a:t>
            </a:r>
          </a:p>
          <a:p>
            <a:pPr marL="958850" lvl="1" indent="-481013" defTabSz="481013" eaLnBrk="1" hangingPunct="1">
              <a:spcBef>
                <a:spcPct val="0"/>
              </a:spcBef>
              <a:buFontTx/>
              <a:buChar char="•"/>
            </a:pPr>
            <a:r>
              <a:rPr lang="en-US" altLang="en-US" smtClean="0">
                <a:solidFill>
                  <a:srgbClr val="000000"/>
                </a:solidFill>
              </a:rPr>
              <a:t>Delinquent</a:t>
            </a:r>
          </a:p>
          <a:p>
            <a:pPr marL="958850" lvl="1" indent="-481013" defTabSz="481013" eaLnBrk="1" hangingPunct="1">
              <a:spcBef>
                <a:spcPct val="0"/>
              </a:spcBef>
              <a:buFontTx/>
              <a:buChar char="•"/>
            </a:pPr>
            <a:r>
              <a:rPr lang="en-US" altLang="en-US" smtClean="0">
                <a:solidFill>
                  <a:srgbClr val="000000"/>
                </a:solidFill>
              </a:rPr>
              <a:t>Default</a:t>
            </a:r>
          </a:p>
          <a:p>
            <a:pPr marL="958850" lvl="1" indent="-481013" defTabSz="481013" eaLnBrk="1" hangingPunct="1">
              <a:spcBef>
                <a:spcPct val="0"/>
              </a:spcBef>
              <a:buFontTx/>
              <a:buChar char="•"/>
            </a:pPr>
            <a:r>
              <a:rPr lang="en-US" altLang="en-US" smtClean="0">
                <a:solidFill>
                  <a:srgbClr val="000000"/>
                </a:solidFill>
              </a:rPr>
              <a:t>Charge Off</a:t>
            </a:r>
          </a:p>
          <a:p>
            <a:pPr marL="958850" lvl="1" indent="-481013" defTabSz="481013" eaLnBrk="1" hangingPunct="1">
              <a:spcBef>
                <a:spcPct val="0"/>
              </a:spcBef>
              <a:buFontTx/>
              <a:buChar char="•"/>
            </a:pPr>
            <a:r>
              <a:rPr lang="en-US" altLang="en-US" smtClean="0">
                <a:solidFill>
                  <a:srgbClr val="000000"/>
                </a:solidFill>
              </a:rPr>
              <a:t>Discharge</a:t>
            </a:r>
          </a:p>
          <a:p>
            <a:pPr marL="958850" lvl="1" indent="-481013" defTabSz="481013" eaLnBrk="1" hangingPunct="1">
              <a:spcBef>
                <a:spcPct val="0"/>
              </a:spcBef>
              <a:buFont typeface="Calibri" panose="020F0502020204030204" pitchFamily="34" charset="0"/>
              <a:buAutoNum type="arabicPeriod"/>
            </a:pPr>
            <a:endParaRPr lang="en-US" altLang="en-US" smtClean="0">
              <a:solidFill>
                <a:srgbClr val="000000"/>
              </a:solidFill>
            </a:endParaRPr>
          </a:p>
          <a:p>
            <a:pPr marL="958850" lvl="1" indent="-481013" defTabSz="481013" eaLnBrk="1" hangingPunct="1">
              <a:spcBef>
                <a:spcPct val="0"/>
              </a:spcBef>
            </a:pPr>
            <a:endParaRPr lang="en-US" altLang="en-US" smtClean="0">
              <a:solidFill>
                <a:srgbClr val="000000"/>
              </a:solidFill>
            </a:endParaRP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F8FFA27-9223-4FB1-AACA-057626C03A11}" type="slidenum">
              <a:rPr lang="en-US" altLang="en-US">
                <a:latin typeface="Calibri" panose="020F0502020204030204" pitchFamily="34" charset="0"/>
              </a:rPr>
              <a:pPr/>
              <a:t>137</a:t>
            </a:fld>
            <a:endParaRPr lang="en-US" altLang="en-US">
              <a:latin typeface="Calibri" panose="020F0502020204030204" pitchFamily="34" charset="0"/>
            </a:endParaRPr>
          </a:p>
        </p:txBody>
      </p:sp>
    </p:spTree>
    <p:extLst>
      <p:ext uri="{BB962C8B-B14F-4D97-AF65-F5344CB8AC3E}">
        <p14:creationId xmlns:p14="http://schemas.microsoft.com/office/powerpoint/2010/main" val="40029199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966" eaLnBrk="1" fontAlgn="auto" hangingPunct="1">
              <a:spcBef>
                <a:spcPts val="0"/>
              </a:spcBef>
              <a:spcAft>
                <a:spcPts val="0"/>
              </a:spcAft>
              <a:defRPr/>
            </a:pPr>
            <a:r>
              <a:rPr lang="en-US" b="1" u="sng" dirty="0" smtClean="0">
                <a:solidFill>
                  <a:srgbClr val="000000"/>
                </a:solidFill>
                <a:ea typeface="+mn-ea"/>
                <a:cs typeface="+mn-cs"/>
              </a:rPr>
              <a:t>ACTIVITY #13: </a:t>
            </a:r>
            <a:r>
              <a:rPr lang="en-US" b="1" i="1" u="sng" dirty="0" smtClean="0">
                <a:solidFill>
                  <a:srgbClr val="000000"/>
                </a:solidFill>
                <a:ea typeface="+mn-ea"/>
                <a:cs typeface="+mn-cs"/>
              </a:rPr>
              <a:t>Understanding Credit Reports and Scores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1000966" eaLnBrk="1" fontAlgn="auto" hangingPunct="1">
              <a:spcBef>
                <a:spcPts val="0"/>
              </a:spcBef>
              <a:spcAft>
                <a:spcPts val="0"/>
              </a:spcAft>
              <a:defRPr/>
            </a:pPr>
            <a:endParaRPr lang="en-US" b="1" u="sng" dirty="0" smtClean="0">
              <a:solidFill>
                <a:srgbClr val="000000"/>
              </a:solidFill>
              <a:ea typeface="+mn-ea"/>
              <a:cs typeface="+mn-cs"/>
            </a:endParaRPr>
          </a:p>
          <a:p>
            <a:pPr defTabSz="1000966" eaLnBrk="1" fontAlgn="auto" hangingPunct="1">
              <a:spcBef>
                <a:spcPts val="0"/>
              </a:spcBef>
              <a:spcAft>
                <a:spcPts val="0"/>
              </a:spcAft>
              <a:defRPr/>
            </a:pPr>
            <a:r>
              <a:rPr lang="en-US" b="1" dirty="0" smtClean="0">
                <a:solidFill>
                  <a:srgbClr val="000000"/>
                </a:solidFill>
                <a:ea typeface="+mn-ea"/>
                <a:cs typeface="+mn-cs"/>
              </a:rPr>
              <a:t>Presentation (Module 7)</a:t>
            </a:r>
          </a:p>
          <a:p>
            <a:pPr eaLnBrk="1" fontAlgn="auto" hangingPunct="1">
              <a:spcBef>
                <a:spcPts val="0"/>
              </a:spcBef>
              <a:spcAft>
                <a:spcPts val="0"/>
              </a:spcAft>
              <a:defRPr/>
            </a:pPr>
            <a:endParaRPr lang="en-US" dirty="0" smtClean="0">
              <a:solidFill>
                <a:srgbClr val="000000"/>
              </a:solidFill>
              <a:ea typeface="+mn-ea"/>
              <a:cs typeface="+mn-cs"/>
            </a:endParaRPr>
          </a:p>
          <a:p>
            <a:pPr marL="181214" indent="-181214" eaLnBrk="1" fontAlgn="auto" hangingPunct="1">
              <a:spcBef>
                <a:spcPts val="0"/>
              </a:spcBef>
              <a:spcAft>
                <a:spcPts val="0"/>
              </a:spcAft>
              <a:buFont typeface="Arial"/>
              <a:buChar char="•"/>
              <a:defRPr/>
            </a:pPr>
            <a:r>
              <a:rPr lang="en-US" dirty="0" smtClean="0">
                <a:solidFill>
                  <a:srgbClr val="000000"/>
                </a:solidFill>
                <a:ea typeface="+mn-ea"/>
                <a:cs typeface="+mn-cs"/>
              </a:rPr>
              <a:t>Review the reasons credit reports and scores are important. </a:t>
            </a: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A bank or credit card company will use them to decide whether to give you a loan.</a:t>
            </a:r>
          </a:p>
          <a:p>
            <a:pPr marL="483238" lvl="1" eaLnBrk="1" fontAlgn="auto" hangingPunct="1">
              <a:spcBef>
                <a:spcPts val="0"/>
              </a:spcBef>
              <a:spcAft>
                <a:spcPts val="0"/>
              </a:spcAft>
              <a:defRPr/>
            </a:pPr>
            <a:r>
              <a:rPr lang="en-US" dirty="0" smtClean="0">
                <a:solidFill>
                  <a:srgbClr val="000000"/>
                </a:solidFill>
                <a:ea typeface="+mn-ea"/>
                <a:cs typeface="+mn-cs"/>
              </a:rPr>
              <a:t> </a:t>
            </a: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A lender may use them to decide what interest rate you will pay for the loan if you are approved.</a:t>
            </a:r>
          </a:p>
          <a:p>
            <a:pPr marL="483238" lvl="1" eaLnBrk="1" fontAlgn="auto" hangingPunct="1">
              <a:spcBef>
                <a:spcPts val="0"/>
              </a:spcBef>
              <a:spcAft>
                <a:spcPts val="0"/>
              </a:spcAft>
              <a:defRPr/>
            </a:pPr>
            <a:endParaRPr lang="en-US" dirty="0" smtClean="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Other service providers, like cell phone companies and utility companies, may use them to screen you for deposit levels and cost of service.</a:t>
            </a:r>
          </a:p>
          <a:p>
            <a:pPr marL="664452" lvl="1" indent="-181214"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An insurance company may use your reports or scores to determine whether to give you insurance coverage and the rates you will pay for coverage. This depends on the state you live in.</a:t>
            </a:r>
          </a:p>
          <a:p>
            <a:pPr marL="664452" lvl="1" indent="-181214"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A landlord may use your reports or scores to determine whether to rent an apartment to you. </a:t>
            </a:r>
          </a:p>
          <a:p>
            <a:pPr marL="664452" lvl="1" indent="-181214"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664452" lvl="1" indent="-181214" eaLnBrk="1" fontAlgn="auto" hangingPunct="1">
              <a:spcBef>
                <a:spcPts val="0"/>
              </a:spcBef>
              <a:spcAft>
                <a:spcPts val="0"/>
              </a:spcAft>
              <a:buFont typeface="Arial"/>
              <a:buChar char="•"/>
              <a:defRPr/>
            </a:pPr>
            <a:r>
              <a:rPr lang="en-US" dirty="0" smtClean="0">
                <a:solidFill>
                  <a:srgbClr val="000000"/>
                </a:solidFill>
                <a:ea typeface="+mn-ea"/>
                <a:cs typeface="+mn-cs"/>
              </a:rPr>
              <a:t>A potential employer may use your reports to determine whether you will get a job. (Note: According to the credit reporting agencies, scores are not used by employers; a special version of the credit reports is used by employers.)</a:t>
            </a: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0850F9E-1922-4504-8862-76792B38A8A5}" type="slidenum">
              <a:rPr lang="en-US" altLang="en-US">
                <a:latin typeface="Calibri" panose="020F0502020204030204" pitchFamily="34" charset="0"/>
              </a:rPr>
              <a:pPr/>
              <a:t>138</a:t>
            </a:fld>
            <a:endParaRPr lang="en-US" altLang="en-US">
              <a:latin typeface="Calibri" panose="020F0502020204030204" pitchFamily="34" charset="0"/>
            </a:endParaRPr>
          </a:p>
        </p:txBody>
      </p:sp>
    </p:spTree>
    <p:extLst>
      <p:ext uri="{BB962C8B-B14F-4D97-AF65-F5344CB8AC3E}">
        <p14:creationId xmlns:p14="http://schemas.microsoft.com/office/powerpoint/2010/main" val="21505452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#13: </a:t>
            </a:r>
            <a:r>
              <a:rPr lang="en-US" altLang="en-US" b="1" i="1" u="sng" smtClean="0">
                <a:solidFill>
                  <a:srgbClr val="000000"/>
                </a:solidFill>
              </a:rPr>
              <a:t>Improving Credit Reports and Scores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7)</a:t>
            </a:r>
          </a:p>
          <a:p>
            <a:pPr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Review the three largest companies that create credit reports.</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FACT Act and www.annualcreditreport.com. Be sure to inform people to be aware of imposter websites.</a:t>
            </a:r>
          </a:p>
          <a:p>
            <a:pPr defTabSz="998538" eaLnBrk="1" hangingPunct="1">
              <a:spcBef>
                <a:spcPct val="0"/>
              </a:spcBef>
              <a:buFontTx/>
              <a:buChar char="•"/>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Explain how they get their information—from information furnishers and to whom they sell the information once compiled.</a:t>
            </a:r>
          </a:p>
        </p:txBody>
      </p:sp>
      <p:sp>
        <p:nvSpPr>
          <p:cNvPr id="295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B3BDB0-F0F8-4793-A997-E2A643860EB7}" type="slidenum">
              <a:rPr lang="en-US" altLang="en-US">
                <a:latin typeface="Calibri" panose="020F0502020204030204" pitchFamily="34" charset="0"/>
              </a:rPr>
              <a:pPr/>
              <a:t>139</a:t>
            </a:fld>
            <a:endParaRPr lang="en-US" altLang="en-US">
              <a:latin typeface="Calibri" panose="020F0502020204030204" pitchFamily="34" charset="0"/>
            </a:endParaRPr>
          </a:p>
        </p:txBody>
      </p:sp>
    </p:spTree>
    <p:extLst>
      <p:ext uri="{BB962C8B-B14F-4D97-AF65-F5344CB8AC3E}">
        <p14:creationId xmlns:p14="http://schemas.microsoft.com/office/powerpoint/2010/main" val="3831309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a:t>
            </a:r>
          </a:p>
          <a:p>
            <a:pPr eaLnBrk="1" hangingPunct="1">
              <a:spcBef>
                <a:spcPct val="0"/>
              </a:spcBef>
            </a:pPr>
            <a:r>
              <a:rPr lang="en-US" altLang="en-US" b="1" smtClean="0">
                <a:solidFill>
                  <a:srgbClr val="000000"/>
                </a:solidFill>
              </a:rPr>
              <a:t>Estimated Time: 30 - 40 Minutes</a:t>
            </a:r>
          </a:p>
          <a:p>
            <a:pPr eaLnBrk="1" hangingPunct="1">
              <a:spcBef>
                <a:spcPct val="0"/>
              </a:spcBef>
            </a:pPr>
            <a:r>
              <a:rPr lang="en-US" altLang="en-US" b="1" smtClean="0">
                <a:solidFill>
                  <a:srgbClr val="000000"/>
                </a:solidFill>
              </a:rPr>
              <a:t>Methodology: Presentation/Facilitated Discussion / Debate or Large Group Brainstorm / Carousel</a:t>
            </a:r>
          </a:p>
          <a:p>
            <a:pPr eaLnBrk="1" hangingPunct="1">
              <a:spcBef>
                <a:spcPct val="0"/>
              </a:spcBef>
            </a:pPr>
            <a:r>
              <a:rPr lang="en-US" altLang="en-US" b="1" smtClean="0">
                <a:solidFill>
                  <a:srgbClr val="000000"/>
                </a:solidFill>
              </a:rPr>
              <a:t>Corresponding Sections in Toolkit: Introduction Part 1: Introduction to the Toolkit (Page 1)</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buFontTx/>
              <a:buChar char="•"/>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Introduce key facts about the CFPB using information from Section 1 and the slides.</a:t>
            </a:r>
          </a:p>
          <a:p>
            <a:pPr marL="171450" lvl="1" indent="-171450" eaLnBrk="1" hangingPunct="1">
              <a:spcBef>
                <a:spcPct val="0"/>
              </a:spcBef>
              <a:buFontTx/>
              <a:buChar char="•"/>
            </a:pPr>
            <a:r>
              <a:rPr lang="en-US" altLang="en-US" smtClean="0">
                <a:solidFill>
                  <a:srgbClr val="000000"/>
                </a:solidFill>
              </a:rPr>
              <a:t>Share additional information about the CFPB: The CFBP is working to ensure that consumers get the information they need to make financial decisions they believe are best for themselves and their families – </a:t>
            </a:r>
            <a:r>
              <a:rPr lang="en-US" altLang="en-US" i="1" smtClean="0">
                <a:solidFill>
                  <a:srgbClr val="000000"/>
                </a:solidFill>
              </a:rPr>
              <a:t>that prices are clear up front, that risks are visible, and that nothing is buried in fine print</a:t>
            </a:r>
            <a:r>
              <a:rPr lang="en-US" altLang="en-US" smtClean="0">
                <a:solidFill>
                  <a:srgbClr val="000000"/>
                </a:solidFill>
              </a:rPr>
              <a:t>.</a:t>
            </a:r>
          </a:p>
          <a:p>
            <a:pPr marL="171450" lvl="1" indent="-171450" eaLnBrk="1" hangingPunct="1">
              <a:spcBef>
                <a:spcPct val="0"/>
              </a:spcBef>
              <a:buFontTx/>
              <a:buChar char="•"/>
            </a:pPr>
            <a:r>
              <a:rPr lang="en-US" altLang="en-US" smtClean="0">
                <a:solidFill>
                  <a:srgbClr val="FF0000"/>
                </a:solidFill>
              </a:rPr>
              <a:t>Explain that a key goal of the training is to connect frontline staff to CFPB resources, including Consumer Response.</a:t>
            </a:r>
          </a:p>
          <a:p>
            <a:pPr marL="171450" lvl="1" indent="-171450" eaLnBrk="1" hangingPunct="1">
              <a:spcBef>
                <a:spcPct val="0"/>
              </a:spcBef>
              <a:buFontTx/>
              <a:buChar char="•"/>
            </a:pPr>
            <a:endParaRPr lang="en-US" altLang="en-US" smtClean="0">
              <a:solidFill>
                <a:srgbClr val="000000"/>
              </a:solidFill>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3D84A96-C2F2-4213-9532-8EE82D807003}"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10411685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00125" eaLnBrk="1" hangingPunct="1">
              <a:spcBef>
                <a:spcPct val="0"/>
              </a:spcBef>
            </a:pPr>
            <a:r>
              <a:rPr lang="en-US" altLang="en-US" b="1" u="sng" smtClean="0">
                <a:solidFill>
                  <a:srgbClr val="000000"/>
                </a:solidFill>
              </a:rPr>
              <a:t>ACTIVITY #13: </a:t>
            </a:r>
            <a:r>
              <a:rPr lang="en-US" altLang="en-US" b="1" i="1" u="sng" smtClean="0">
                <a:solidFill>
                  <a:srgbClr val="000000"/>
                </a:solidFill>
              </a:rPr>
              <a:t>Understanding Credit Reports and Scores </a:t>
            </a:r>
            <a:r>
              <a:rPr lang="en-US" altLang="en-US" b="1" u="sng" smtClean="0">
                <a:solidFill>
                  <a:srgbClr val="000000"/>
                </a:solidFill>
              </a:rPr>
              <a:t>CONTINUED</a:t>
            </a:r>
            <a:endParaRPr lang="en-US" altLang="en-US" b="1" i="1" u="sng" smtClean="0">
              <a:solidFill>
                <a:srgbClr val="000000"/>
              </a:solidFill>
            </a:endParaRPr>
          </a:p>
          <a:p>
            <a:pPr defTabSz="1000125" eaLnBrk="1" hangingPunct="1">
              <a:spcBef>
                <a:spcPct val="0"/>
              </a:spcBef>
            </a:pPr>
            <a:endParaRPr lang="en-US" altLang="en-US" b="1" u="sng" smtClean="0">
              <a:solidFill>
                <a:srgbClr val="000000"/>
              </a:solidFill>
            </a:endParaRPr>
          </a:p>
          <a:p>
            <a:pPr defTabSz="1000125" eaLnBrk="1" hangingPunct="1">
              <a:spcBef>
                <a:spcPct val="0"/>
              </a:spcBef>
            </a:pPr>
            <a:r>
              <a:rPr lang="en-US" altLang="en-US" b="1" smtClean="0">
                <a:solidFill>
                  <a:srgbClr val="000000"/>
                </a:solidFill>
              </a:rPr>
              <a:t>Presentation (Module 7)</a:t>
            </a:r>
          </a:p>
          <a:p>
            <a:pPr defTabSz="1000125" eaLnBrk="1" hangingPunct="1">
              <a:spcBef>
                <a:spcPct val="0"/>
              </a:spcBef>
            </a:pPr>
            <a:r>
              <a:rPr lang="en-US" altLang="en-US" smtClean="0">
                <a:solidFill>
                  <a:srgbClr val="000000"/>
                </a:solidFill>
              </a:rPr>
              <a:t> </a:t>
            </a:r>
          </a:p>
          <a:p>
            <a:pPr defTabSz="1000125" eaLnBrk="1" hangingPunct="1">
              <a:spcBef>
                <a:spcPct val="0"/>
              </a:spcBef>
              <a:buFontTx/>
              <a:buChar char="•"/>
            </a:pPr>
            <a:r>
              <a:rPr lang="en-US" altLang="en-US" smtClean="0">
                <a:solidFill>
                  <a:srgbClr val="000000"/>
                </a:solidFill>
              </a:rPr>
              <a:t>Explain how to order credit reports using Tool 1 (page 261).</a:t>
            </a:r>
          </a:p>
          <a:p>
            <a:pPr defTabSz="1000125" eaLnBrk="1" hangingPunct="1">
              <a:spcBef>
                <a:spcPct val="0"/>
              </a:spcBef>
            </a:pPr>
            <a:endParaRPr lang="en-US" altLang="en-US" smtClean="0">
              <a:solidFill>
                <a:srgbClr val="000000"/>
              </a:solidFill>
            </a:endParaRPr>
          </a:p>
          <a:p>
            <a:pPr defTabSz="1000125" eaLnBrk="1" hangingPunct="1">
              <a:spcBef>
                <a:spcPct val="0"/>
              </a:spcBef>
              <a:buFontTx/>
              <a:buChar char="•"/>
            </a:pPr>
            <a:r>
              <a:rPr lang="en-US" altLang="en-US" smtClean="0">
                <a:solidFill>
                  <a:srgbClr val="000000"/>
                </a:solidFill>
              </a:rPr>
              <a:t>Explain alternative methods for getting a report from AnnualCreditReport.com in case the online report cannot be accessed (security questions are answered wrong or cannot be answered if generated by  fraudulent information on the report).</a:t>
            </a:r>
          </a:p>
          <a:p>
            <a:pPr defTabSz="1000125" eaLnBrk="1" hangingPunct="1">
              <a:spcBef>
                <a:spcPct val="0"/>
              </a:spcBef>
            </a:pPr>
            <a:endParaRPr lang="en-US" altLang="en-US" smtClean="0">
              <a:solidFill>
                <a:srgbClr val="000000"/>
              </a:solidFill>
            </a:endParaRPr>
          </a:p>
          <a:p>
            <a:pPr defTabSz="1000125" eaLnBrk="1" hangingPunct="1">
              <a:spcBef>
                <a:spcPct val="0"/>
              </a:spcBef>
              <a:buFontTx/>
              <a:buChar char="•"/>
            </a:pPr>
            <a:r>
              <a:rPr lang="en-US" altLang="en-US" smtClean="0">
                <a:solidFill>
                  <a:srgbClr val="000000"/>
                </a:solidFill>
              </a:rPr>
              <a:t>Explain the other times you may be able to get free reports. IF:</a:t>
            </a:r>
          </a:p>
          <a:p>
            <a:pPr marL="663575" lvl="1" indent="-180975" defTabSz="1000125" eaLnBrk="1" hangingPunct="1">
              <a:spcBef>
                <a:spcPct val="0"/>
              </a:spcBef>
              <a:buFontTx/>
              <a:buChar char="•"/>
            </a:pPr>
            <a:r>
              <a:rPr lang="en-US" altLang="en-US" smtClean="0">
                <a:solidFill>
                  <a:srgbClr val="000000"/>
                </a:solidFill>
              </a:rPr>
              <a:t>Unemployed and planning to look for employment in the next 60 days</a:t>
            </a:r>
          </a:p>
          <a:p>
            <a:pPr marL="663575" lvl="1" indent="-180975" defTabSz="1000125" eaLnBrk="1" hangingPunct="1">
              <a:spcBef>
                <a:spcPct val="0"/>
              </a:spcBef>
              <a:buFontTx/>
              <a:buChar char="•"/>
            </a:pPr>
            <a:r>
              <a:rPr lang="en-US" altLang="en-US" smtClean="0">
                <a:solidFill>
                  <a:srgbClr val="000000"/>
                </a:solidFill>
              </a:rPr>
              <a:t>Receiving public assistance </a:t>
            </a:r>
          </a:p>
          <a:p>
            <a:pPr marL="663575" lvl="1" indent="-180975" defTabSz="1000125" eaLnBrk="1" hangingPunct="1">
              <a:spcBef>
                <a:spcPct val="0"/>
              </a:spcBef>
              <a:buFontTx/>
              <a:buChar char="•"/>
            </a:pPr>
            <a:r>
              <a:rPr lang="en-US" altLang="en-US" smtClean="0">
                <a:solidFill>
                  <a:srgbClr val="000000"/>
                </a:solidFill>
              </a:rPr>
              <a:t>Victimized by fraud including identity theft</a:t>
            </a:r>
          </a:p>
          <a:p>
            <a:pPr marL="663575" lvl="1" indent="-180975" defTabSz="1000125" eaLnBrk="1" hangingPunct="1">
              <a:spcBef>
                <a:spcPct val="0"/>
              </a:spcBef>
              <a:buFontTx/>
              <a:buChar char="•"/>
            </a:pPr>
            <a:r>
              <a:rPr lang="en-US" altLang="en-US" smtClean="0">
                <a:solidFill>
                  <a:srgbClr val="000000"/>
                </a:solidFill>
              </a:rPr>
              <a:t>Had action taken (you have been denied credit, employment, insurance, etc.) because of information in the credit report. You must be given notice of your rejection (adverse action) and in this notice should be information about the company that provided the information that led to your denial. In this case, you have  60 days to request report </a:t>
            </a:r>
            <a:r>
              <a:rPr lang="en-US" altLang="en-US" i="1" smtClean="0">
                <a:solidFill>
                  <a:srgbClr val="000000"/>
                </a:solidFill>
              </a:rPr>
              <a:t>BUT, you must request these reports.  They don’t just show up for you.</a:t>
            </a:r>
          </a:p>
          <a:p>
            <a:pPr marL="663575" lvl="1" indent="-180975" defTabSz="1000125" eaLnBrk="1" hangingPunct="1">
              <a:spcBef>
                <a:spcPct val="0"/>
              </a:spcBef>
            </a:pPr>
            <a:endParaRPr lang="en-US" altLang="en-US" i="1" smtClean="0">
              <a:solidFill>
                <a:srgbClr val="000000"/>
              </a:solidFill>
            </a:endParaRPr>
          </a:p>
          <a:p>
            <a:pPr defTabSz="1000125" eaLnBrk="1" hangingPunct="1">
              <a:spcBef>
                <a:spcPct val="0"/>
              </a:spcBef>
              <a:buFontTx/>
              <a:buChar char="•"/>
            </a:pPr>
            <a:r>
              <a:rPr lang="en-US" altLang="en-US" smtClean="0">
                <a:solidFill>
                  <a:srgbClr val="000000"/>
                </a:solidFill>
              </a:rPr>
              <a:t>If someone is under 18, she should not have a credit report unless:</a:t>
            </a:r>
          </a:p>
          <a:p>
            <a:pPr marL="663575" lvl="1" indent="-180975" defTabSz="1000125" eaLnBrk="1" hangingPunct="1">
              <a:spcBef>
                <a:spcPct val="0"/>
              </a:spcBef>
              <a:buFontTx/>
              <a:buChar char="•"/>
            </a:pPr>
            <a:r>
              <a:rPr lang="en-US" altLang="en-US" smtClean="0">
                <a:solidFill>
                  <a:srgbClr val="000000"/>
                </a:solidFill>
              </a:rPr>
              <a:t>She is an authorized user or joint owner on an account</a:t>
            </a:r>
          </a:p>
          <a:p>
            <a:pPr marL="663575" lvl="1" indent="-180975" defTabSz="1000125" eaLnBrk="1" hangingPunct="1">
              <a:spcBef>
                <a:spcPct val="0"/>
              </a:spcBef>
              <a:buFontTx/>
              <a:buChar char="•"/>
            </a:pPr>
            <a:r>
              <a:rPr lang="en-US" altLang="en-US" smtClean="0">
                <a:solidFill>
                  <a:srgbClr val="000000"/>
                </a:solidFill>
              </a:rPr>
              <a:t>She is an emancipated minor</a:t>
            </a:r>
          </a:p>
          <a:p>
            <a:pPr marL="663575" lvl="1" indent="-180975" defTabSz="1000125" eaLnBrk="1" hangingPunct="1">
              <a:spcBef>
                <a:spcPct val="0"/>
              </a:spcBef>
              <a:buFontTx/>
              <a:buChar char="•"/>
            </a:pPr>
            <a:r>
              <a:rPr lang="en-US" altLang="en-US" smtClean="0">
                <a:solidFill>
                  <a:srgbClr val="000000"/>
                </a:solidFill>
              </a:rPr>
              <a:t>State law allows 17-year olds to enter contracts and she has entered into a contract that generates information that would be reported on a credit report</a:t>
            </a:r>
          </a:p>
          <a:p>
            <a:pPr marL="663575" lvl="1" indent="-180975" defTabSz="1000125" eaLnBrk="1" hangingPunct="1">
              <a:spcBef>
                <a:spcPct val="0"/>
              </a:spcBef>
              <a:buFontTx/>
              <a:buChar char="•"/>
            </a:pPr>
            <a:r>
              <a:rPr lang="en-US" altLang="en-US" smtClean="0">
                <a:solidFill>
                  <a:srgbClr val="000000"/>
                </a:solidFill>
              </a:rPr>
              <a:t>She has student loans </a:t>
            </a:r>
          </a:p>
          <a:p>
            <a:pPr marL="663575" lvl="1" indent="-180975" defTabSz="1000125" eaLnBrk="1" hangingPunct="1">
              <a:spcBef>
                <a:spcPct val="0"/>
              </a:spcBef>
              <a:buFontTx/>
              <a:buChar char="•"/>
            </a:pPr>
            <a:r>
              <a:rPr lang="en-US" altLang="en-US" smtClean="0">
                <a:solidFill>
                  <a:srgbClr val="000000"/>
                </a:solidFill>
              </a:rPr>
              <a:t>She has been the victim of identity theft and credit or financial fraud</a:t>
            </a:r>
          </a:p>
          <a:p>
            <a:pPr marL="663575" lvl="1" indent="-180975" defTabSz="1000125" eaLnBrk="1" hangingPunct="1">
              <a:spcBef>
                <a:spcPct val="0"/>
              </a:spcBef>
              <a:buFontTx/>
              <a:buChar char="•"/>
            </a:pPr>
            <a:endParaRPr lang="en-US" altLang="en-US" i="1" smtClean="0">
              <a:solidFill>
                <a:srgbClr val="000000"/>
              </a:solidFill>
            </a:endParaRPr>
          </a:p>
          <a:p>
            <a:pPr defTabSz="1000125" eaLnBrk="1" hangingPunct="1">
              <a:spcBef>
                <a:spcPct val="0"/>
              </a:spcBef>
              <a:buFontTx/>
              <a:buChar char="•"/>
            </a:pPr>
            <a:r>
              <a:rPr lang="en-US" altLang="en-US" smtClean="0">
                <a:solidFill>
                  <a:srgbClr val="000000"/>
                </a:solidFill>
              </a:rPr>
              <a:t>Use the following notes from the toolkit to explain getting credit scores:</a:t>
            </a:r>
          </a:p>
          <a:p>
            <a:pPr marL="663575" lvl="1" indent="-180975" defTabSz="1000125" eaLnBrk="1" hangingPunct="1">
              <a:spcBef>
                <a:spcPct val="0"/>
              </a:spcBef>
              <a:buFontTx/>
              <a:buChar char="•"/>
            </a:pPr>
            <a:r>
              <a:rPr lang="en-US" altLang="en-US" smtClean="0">
                <a:solidFill>
                  <a:srgbClr val="000000"/>
                </a:solidFill>
              </a:rPr>
              <a:t>Free credit scores are offered online. </a:t>
            </a:r>
          </a:p>
          <a:p>
            <a:pPr marL="1139825" lvl="2" indent="-182563" defTabSz="1000125" eaLnBrk="1" hangingPunct="1">
              <a:spcBef>
                <a:spcPct val="0"/>
              </a:spcBef>
              <a:buFontTx/>
              <a:buChar char="•"/>
            </a:pPr>
            <a:r>
              <a:rPr lang="en-US" altLang="en-US" smtClean="0">
                <a:solidFill>
                  <a:srgbClr val="000000"/>
                </a:solidFill>
              </a:rPr>
              <a:t>These are approximations of your scores. They are not the actual scores businesses will use to make decisions about you. </a:t>
            </a:r>
          </a:p>
          <a:p>
            <a:pPr marL="1139825" lvl="2" indent="-182563" defTabSz="1000125" eaLnBrk="1" hangingPunct="1">
              <a:spcBef>
                <a:spcPct val="0"/>
              </a:spcBef>
              <a:buFontTx/>
              <a:buChar char="•"/>
            </a:pPr>
            <a:r>
              <a:rPr lang="en-US" altLang="en-US" smtClean="0">
                <a:solidFill>
                  <a:srgbClr val="000000"/>
                </a:solidFill>
              </a:rPr>
              <a:t>Some people find they can be useful for education because you can see if your credit scores are generally moving up or down. </a:t>
            </a:r>
          </a:p>
          <a:p>
            <a:pPr marL="1139825" lvl="2" indent="-182563" defTabSz="1000125" eaLnBrk="1" hangingPunct="1">
              <a:spcBef>
                <a:spcPct val="0"/>
              </a:spcBef>
              <a:buFontTx/>
              <a:buChar char="•"/>
            </a:pPr>
            <a:r>
              <a:rPr lang="en-US" altLang="en-US" smtClean="0">
                <a:solidFill>
                  <a:srgbClr val="000000"/>
                </a:solidFill>
              </a:rPr>
              <a:t>The actual number may not reflect your actual FICO Scores - so this may be confusing for some people.</a:t>
            </a:r>
          </a:p>
          <a:p>
            <a:pPr marL="1139825" lvl="2" indent="-182563" defTabSz="1000125" eaLnBrk="1" hangingPunct="1">
              <a:spcBef>
                <a:spcPct val="0"/>
              </a:spcBef>
              <a:buFontTx/>
              <a:buChar char="•"/>
            </a:pPr>
            <a:endParaRPr lang="en-US" altLang="en-US" smtClean="0">
              <a:solidFill>
                <a:srgbClr val="000000"/>
              </a:solidFill>
            </a:endParaRPr>
          </a:p>
          <a:p>
            <a:pPr marL="663575" lvl="1" indent="-180975" defTabSz="1000125" eaLnBrk="1" hangingPunct="1">
              <a:spcBef>
                <a:spcPct val="0"/>
              </a:spcBef>
              <a:buFontTx/>
              <a:buChar char="•"/>
            </a:pPr>
            <a:r>
              <a:rPr lang="en-US" altLang="en-US" smtClean="0">
                <a:solidFill>
                  <a:srgbClr val="000000"/>
                </a:solidFill>
              </a:rPr>
              <a:t>There are a variety of credit scores you can purchase in the marketplace. The type of credit score most used by lenders is a FICO score. </a:t>
            </a:r>
          </a:p>
          <a:p>
            <a:pPr marL="663575" lvl="1" indent="-180975" defTabSz="1000125" eaLnBrk="1" hangingPunct="1">
              <a:spcBef>
                <a:spcPct val="0"/>
              </a:spcBef>
              <a:buFontTx/>
              <a:buChar char="•"/>
            </a:pPr>
            <a:endParaRPr lang="en-US" altLang="en-US" smtClean="0">
              <a:solidFill>
                <a:srgbClr val="000000"/>
              </a:solidFill>
            </a:endParaRPr>
          </a:p>
          <a:p>
            <a:pPr marL="663575" lvl="1" indent="-180975" defTabSz="1000125" eaLnBrk="1" hangingPunct="1">
              <a:spcBef>
                <a:spcPct val="0"/>
              </a:spcBef>
              <a:buFontTx/>
              <a:buChar char="•"/>
            </a:pPr>
            <a:r>
              <a:rPr lang="en-US" altLang="en-US" smtClean="0">
                <a:solidFill>
                  <a:srgbClr val="000000"/>
                </a:solidFill>
              </a:rPr>
              <a:t>Explain that while credit scores are important and used, </a:t>
            </a:r>
            <a:r>
              <a:rPr lang="en-US" altLang="en-US" u="sng" smtClean="0">
                <a:solidFill>
                  <a:srgbClr val="000000"/>
                </a:solidFill>
              </a:rPr>
              <a:t>the most important thing for the people you serve to focus on is their credit report</a:t>
            </a:r>
            <a:r>
              <a:rPr lang="en-US" altLang="en-US" smtClean="0">
                <a:solidFill>
                  <a:srgbClr val="000000"/>
                </a:solidFill>
              </a:rPr>
              <a:t>.</a:t>
            </a:r>
          </a:p>
          <a:p>
            <a:pPr marL="663575" lvl="1" indent="-180975" defTabSz="1000125" eaLnBrk="1" hangingPunct="1">
              <a:spcBef>
                <a:spcPct val="0"/>
              </a:spcBef>
              <a:buFontTx/>
              <a:buChar char="•"/>
            </a:pPr>
            <a:endParaRPr lang="en-US" altLang="en-US" smtClean="0">
              <a:solidFill>
                <a:srgbClr val="000000"/>
              </a:solidFill>
            </a:endParaRPr>
          </a:p>
          <a:p>
            <a:pPr marL="663575" lvl="1" indent="-180975" defTabSz="1000125" eaLnBrk="1" hangingPunct="1">
              <a:spcBef>
                <a:spcPct val="0"/>
              </a:spcBef>
              <a:buFontTx/>
              <a:buChar char="•"/>
            </a:pPr>
            <a:r>
              <a:rPr lang="en-US" altLang="en-US" smtClean="0">
                <a:solidFill>
                  <a:srgbClr val="000000"/>
                </a:solidFill>
              </a:rPr>
              <a:t>Ask participants why focusing on the credit report is more important than the credit score?</a:t>
            </a:r>
          </a:p>
          <a:p>
            <a:pPr marL="1139825" lvl="2" indent="-182563" defTabSz="1000125" eaLnBrk="1" hangingPunct="1">
              <a:spcBef>
                <a:spcPct val="0"/>
              </a:spcBef>
              <a:buFontTx/>
              <a:buChar char="•"/>
            </a:pPr>
            <a:r>
              <a:rPr lang="en-US" altLang="en-US" smtClean="0">
                <a:solidFill>
                  <a:srgbClr val="000000"/>
                </a:solidFill>
              </a:rPr>
              <a:t>Following some discussion, if not shared, explain that the score is calculated using information from credit reports. </a:t>
            </a:r>
          </a:p>
          <a:p>
            <a:pPr marL="1139825" lvl="2" indent="-182563" defTabSz="1000125" eaLnBrk="1" hangingPunct="1">
              <a:spcBef>
                <a:spcPct val="0"/>
              </a:spcBef>
              <a:buFontTx/>
              <a:buChar char="•"/>
            </a:pPr>
            <a:r>
              <a:rPr lang="en-US" altLang="en-US" smtClean="0">
                <a:solidFill>
                  <a:srgbClr val="000000"/>
                </a:solidFill>
              </a:rPr>
              <a:t>If the information in the report is strong (and error-free), the scores will reflect this. </a:t>
            </a:r>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DEC45F-2CFC-4732-AADD-6648906E7406}" type="slidenum">
              <a:rPr lang="en-US" altLang="en-US">
                <a:latin typeface="Calibri" panose="020F0502020204030204" pitchFamily="34" charset="0"/>
              </a:rPr>
              <a:pPr/>
              <a:t>140</a:t>
            </a:fld>
            <a:endParaRPr lang="en-US" altLang="en-US">
              <a:latin typeface="Calibri" panose="020F0502020204030204" pitchFamily="34" charset="0"/>
            </a:endParaRPr>
          </a:p>
        </p:txBody>
      </p:sp>
    </p:spTree>
    <p:extLst>
      <p:ext uri="{BB962C8B-B14F-4D97-AF65-F5344CB8AC3E}">
        <p14:creationId xmlns:p14="http://schemas.microsoft.com/office/powerpoint/2010/main" val="34846847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#13: </a:t>
            </a:r>
            <a:r>
              <a:rPr lang="en-US" altLang="en-US" b="1" i="1" u="sng" smtClean="0">
                <a:solidFill>
                  <a:srgbClr val="000000"/>
                </a:solidFill>
              </a:rPr>
              <a:t>Understanding Credit Reports and Scores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7)</a:t>
            </a:r>
          </a:p>
          <a:p>
            <a:pPr defTabSz="998538" eaLnBrk="1" hangingPunct="1">
              <a:spcBef>
                <a:spcPct val="0"/>
              </a:spcBef>
            </a:pPr>
            <a:endParaRPr lang="en-US" altLang="en-US" b="1" smtClean="0">
              <a:solidFill>
                <a:srgbClr val="000000"/>
              </a:solidFill>
            </a:endParaRPr>
          </a:p>
          <a:p>
            <a:pPr defTabSz="998538" eaLnBrk="1" hangingPunct="1">
              <a:spcBef>
                <a:spcPct val="0"/>
              </a:spcBef>
            </a:pPr>
            <a:r>
              <a:rPr lang="en-US" altLang="en-US" b="1" i="1" smtClean="0">
                <a:solidFill>
                  <a:srgbClr val="000000"/>
                </a:solidFill>
              </a:rPr>
              <a:t>Note: Only present this information if you have time. (see page 253 – 258 for more information).</a:t>
            </a:r>
          </a:p>
          <a:p>
            <a:pPr defTabSz="998538" eaLnBrk="1" hangingPunct="1">
              <a:spcBef>
                <a:spcPct val="0"/>
              </a:spcBef>
            </a:pPr>
            <a:endParaRPr lang="en-US" altLang="en-US" smtClean="0">
              <a:solidFill>
                <a:srgbClr val="000000"/>
              </a:solidFill>
            </a:endParaRPr>
          </a:p>
          <a:p>
            <a:pPr defTabSz="998538" eaLnBrk="1" hangingPunct="1">
              <a:spcBef>
                <a:spcPct val="0"/>
              </a:spcBef>
              <a:buFontTx/>
              <a:buChar char="•"/>
            </a:pPr>
            <a:r>
              <a:rPr lang="en-US" altLang="en-US" smtClean="0">
                <a:solidFill>
                  <a:srgbClr val="000000"/>
                </a:solidFill>
              </a:rPr>
              <a:t>Use the following information from the toolkit to explain the composition of the FICO Score.</a:t>
            </a:r>
          </a:p>
          <a:p>
            <a:pPr defTabSz="998538" eaLnBrk="1" hangingPunct="1">
              <a:spcBef>
                <a:spcPct val="0"/>
              </a:spcBef>
              <a:buFontTx/>
              <a:buChar char="•"/>
            </a:pPr>
            <a:endParaRPr lang="en-US" altLang="en-US" smtClean="0">
              <a:solidFill>
                <a:srgbClr val="000000"/>
              </a:solidFill>
            </a:endParaRPr>
          </a:p>
          <a:p>
            <a:pPr marL="663575" lvl="1" indent="-180975" defTabSz="998538" eaLnBrk="1" hangingPunct="1">
              <a:spcBef>
                <a:spcPct val="0"/>
              </a:spcBef>
              <a:buFontTx/>
              <a:buChar char="•"/>
            </a:pPr>
            <a:r>
              <a:rPr lang="ja-JP" altLang="en-US" i="1" smtClean="0">
                <a:solidFill>
                  <a:srgbClr val="000000"/>
                </a:solidFill>
              </a:rPr>
              <a:t>“</a:t>
            </a:r>
            <a:r>
              <a:rPr lang="en-US" altLang="ja-JP" smtClean="0">
                <a:solidFill>
                  <a:srgbClr val="000000"/>
                </a:solidFill>
              </a:rPr>
              <a:t>Payment history</a:t>
            </a:r>
            <a:r>
              <a:rPr lang="ja-JP" altLang="en-US" smtClean="0">
                <a:solidFill>
                  <a:srgbClr val="000000"/>
                </a:solidFill>
              </a:rPr>
              <a:t>”</a:t>
            </a:r>
            <a:r>
              <a:rPr lang="en-US" altLang="ja-JP" smtClean="0">
                <a:solidFill>
                  <a:srgbClr val="000000"/>
                </a:solidFill>
              </a:rPr>
              <a:t> tracks whether you are paying your bills on time and as agreed. This is the biggest factor in your FICO Scores. </a:t>
            </a:r>
          </a:p>
          <a:p>
            <a:pPr marL="1136650" lvl="2" indent="-180975" defTabSz="998538" eaLnBrk="1" hangingPunct="1">
              <a:spcBef>
                <a:spcPct val="0"/>
              </a:spcBef>
              <a:buFontTx/>
              <a:buChar char="•"/>
            </a:pPr>
            <a:r>
              <a:rPr lang="en-US" altLang="en-US" smtClean="0">
                <a:solidFill>
                  <a:srgbClr val="000000"/>
                </a:solidFill>
              </a:rPr>
              <a:t>Paying bills late, not paying bills at all, and having bills that go to collections will cause your scores to drop. </a:t>
            </a:r>
          </a:p>
          <a:p>
            <a:pPr marL="1136650" lvl="2" indent="-180975" defTabSz="998538" eaLnBrk="1" hangingPunct="1">
              <a:spcBef>
                <a:spcPct val="0"/>
              </a:spcBef>
              <a:buFontTx/>
              <a:buChar char="•"/>
            </a:pPr>
            <a:r>
              <a:rPr lang="en-US" altLang="en-US" smtClean="0">
                <a:solidFill>
                  <a:srgbClr val="000000"/>
                </a:solidFill>
              </a:rPr>
              <a:t>The older this information is, the less impact it has on your scores. </a:t>
            </a:r>
          </a:p>
          <a:p>
            <a:pPr marL="1611313" lvl="3" indent="-180975" defTabSz="998538" eaLnBrk="1" hangingPunct="1">
              <a:spcBef>
                <a:spcPct val="0"/>
              </a:spcBef>
              <a:buFontTx/>
              <a:buChar char="•"/>
            </a:pPr>
            <a:r>
              <a:rPr lang="en-US" altLang="en-US" smtClean="0">
                <a:solidFill>
                  <a:srgbClr val="000000"/>
                </a:solidFill>
              </a:rPr>
              <a:t>This is the reason is it more important to stay current with active accounts than it is to pay off old debts. Debts that have gone to collections have already damaged your scores.</a:t>
            </a:r>
          </a:p>
          <a:p>
            <a:pPr marL="1611313" lvl="3" indent="-180975" defTabSz="998538" eaLnBrk="1" hangingPunct="1">
              <a:spcBef>
                <a:spcPct val="0"/>
              </a:spcBef>
              <a:buFontTx/>
              <a:buChar char="•"/>
            </a:pPr>
            <a:endParaRPr lang="en-US" altLang="en-US" smtClean="0">
              <a:solidFill>
                <a:srgbClr val="000000"/>
              </a:solidFill>
            </a:endParaRPr>
          </a:p>
          <a:p>
            <a:pPr marL="663575" lvl="1" indent="-180975" defTabSz="998538" eaLnBrk="1" hangingPunct="1">
              <a:spcBef>
                <a:spcPct val="0"/>
              </a:spcBef>
              <a:buFontTx/>
              <a:buChar char="•"/>
            </a:pPr>
            <a:r>
              <a:rPr lang="en-US" altLang="en-US" smtClean="0">
                <a:solidFill>
                  <a:srgbClr val="000000"/>
                </a:solidFill>
              </a:rPr>
              <a:t> </a:t>
            </a:r>
            <a:r>
              <a:rPr lang="ja-JP" altLang="en-US" smtClean="0">
                <a:solidFill>
                  <a:srgbClr val="000000"/>
                </a:solidFill>
              </a:rPr>
              <a:t>“</a:t>
            </a:r>
            <a:r>
              <a:rPr lang="en-US" altLang="ja-JP" smtClean="0">
                <a:solidFill>
                  <a:srgbClr val="000000"/>
                </a:solidFill>
              </a:rPr>
              <a:t>Amounts owed</a:t>
            </a:r>
            <a:r>
              <a:rPr lang="ja-JP" altLang="en-US" smtClean="0">
                <a:solidFill>
                  <a:srgbClr val="000000"/>
                </a:solidFill>
              </a:rPr>
              <a:t>”</a:t>
            </a:r>
            <a:r>
              <a:rPr lang="en-US" altLang="ja-JP" smtClean="0">
                <a:solidFill>
                  <a:srgbClr val="000000"/>
                </a:solidFill>
              </a:rPr>
              <a:t> includes whether you are paying down your loan balances as agreed. </a:t>
            </a:r>
          </a:p>
          <a:p>
            <a:pPr marL="1136650" lvl="2" indent="-180975" defTabSz="998538" eaLnBrk="1" hangingPunct="1">
              <a:spcBef>
                <a:spcPct val="0"/>
              </a:spcBef>
              <a:buFontTx/>
              <a:buChar char="•"/>
            </a:pPr>
            <a:r>
              <a:rPr lang="en-US" altLang="en-US" smtClean="0">
                <a:solidFill>
                  <a:srgbClr val="000000"/>
                </a:solidFill>
              </a:rPr>
              <a:t>It also includes your credit utilization rate (page 258). Your credit utilization rate is how much of your available credit you are using. </a:t>
            </a:r>
          </a:p>
          <a:p>
            <a:pPr marL="1136650" lvl="2" indent="-180975" defTabSz="998538" eaLnBrk="1" hangingPunct="1">
              <a:spcBef>
                <a:spcPct val="0"/>
              </a:spcBef>
              <a:buFontTx/>
              <a:buChar char="•"/>
            </a:pPr>
            <a:r>
              <a:rPr lang="en-US" altLang="en-US" smtClean="0">
                <a:solidFill>
                  <a:srgbClr val="000000"/>
                </a:solidFill>
              </a:rPr>
              <a:t>If you use more than 20 - 30% of your credit limits, your scores may drop. The lower your credit utilization rate, the better from the perspective of scoring models.</a:t>
            </a:r>
          </a:p>
          <a:p>
            <a:pPr marL="1136650" lvl="2" indent="-180975" defTabSz="998538" eaLnBrk="1" hangingPunct="1">
              <a:spcBef>
                <a:spcPct val="0"/>
              </a:spcBef>
              <a:buFontTx/>
              <a:buChar char="•"/>
            </a:pPr>
            <a:endParaRPr lang="en-US" altLang="en-US" smtClean="0">
              <a:solidFill>
                <a:srgbClr val="000000"/>
              </a:solidFill>
            </a:endParaRPr>
          </a:p>
          <a:p>
            <a:pPr marL="663575" lvl="1" indent="-180975" defTabSz="998538" eaLnBrk="1" hangingPunct="1">
              <a:spcBef>
                <a:spcPct val="0"/>
              </a:spcBef>
              <a:buFontTx/>
              <a:buChar char="•"/>
            </a:pPr>
            <a:r>
              <a:rPr lang="ja-JP" altLang="en-US" smtClean="0">
                <a:solidFill>
                  <a:srgbClr val="000000"/>
                </a:solidFill>
              </a:rPr>
              <a:t>“</a:t>
            </a:r>
            <a:r>
              <a:rPr lang="en-US" altLang="ja-JP" smtClean="0">
                <a:solidFill>
                  <a:srgbClr val="000000"/>
                </a:solidFill>
              </a:rPr>
              <a:t>Length of credit history</a:t>
            </a:r>
            <a:r>
              <a:rPr lang="ja-JP" altLang="en-US" smtClean="0">
                <a:solidFill>
                  <a:srgbClr val="000000"/>
                </a:solidFill>
              </a:rPr>
              <a:t>”</a:t>
            </a:r>
            <a:r>
              <a:rPr lang="en-US" altLang="ja-JP" smtClean="0">
                <a:solidFill>
                  <a:srgbClr val="000000"/>
                </a:solidFill>
              </a:rPr>
              <a:t> is the next factor that impacts your scores. Your score increases the longer you have a credit history.</a:t>
            </a:r>
          </a:p>
          <a:p>
            <a:pPr marL="663575" lvl="1" indent="-180975" defTabSz="998538" eaLnBrk="1" hangingPunct="1">
              <a:spcBef>
                <a:spcPct val="0"/>
              </a:spcBef>
              <a:buFontTx/>
              <a:buChar char="•"/>
            </a:pPr>
            <a:endParaRPr lang="en-US" altLang="en-US" smtClean="0">
              <a:solidFill>
                <a:srgbClr val="000000"/>
              </a:solidFill>
            </a:endParaRPr>
          </a:p>
          <a:p>
            <a:pPr marL="663575" lvl="1" indent="-180975" defTabSz="998538" eaLnBrk="1" hangingPunct="1">
              <a:spcBef>
                <a:spcPct val="0"/>
              </a:spcBef>
              <a:buFontTx/>
              <a:buChar char="•"/>
            </a:pPr>
            <a:r>
              <a:rPr lang="ja-JP" altLang="en-US" smtClean="0">
                <a:solidFill>
                  <a:srgbClr val="000000"/>
                </a:solidFill>
              </a:rPr>
              <a:t>“</a:t>
            </a:r>
            <a:r>
              <a:rPr lang="en-US" altLang="ja-JP" smtClean="0">
                <a:solidFill>
                  <a:srgbClr val="000000"/>
                </a:solidFill>
              </a:rPr>
              <a:t>New credit</a:t>
            </a:r>
            <a:r>
              <a:rPr lang="ja-JP" altLang="en-US" smtClean="0">
                <a:solidFill>
                  <a:srgbClr val="000000"/>
                </a:solidFill>
              </a:rPr>
              <a:t>”</a:t>
            </a:r>
            <a:r>
              <a:rPr lang="en-US" altLang="ja-JP" smtClean="0">
                <a:solidFill>
                  <a:srgbClr val="000000"/>
                </a:solidFill>
              </a:rPr>
              <a:t> tracks your inquiries. If you have too many inquiries, the model interprets this to mean you have a high demand for credit, which may be an indicator of risk, and your scores may drop. </a:t>
            </a:r>
          </a:p>
          <a:p>
            <a:pPr marL="1136650" lvl="2" indent="-180975" defTabSz="998538" eaLnBrk="1" hangingPunct="1">
              <a:spcBef>
                <a:spcPct val="0"/>
              </a:spcBef>
              <a:buFontTx/>
              <a:buChar char="•"/>
            </a:pPr>
            <a:r>
              <a:rPr lang="en-US" altLang="en-US" smtClean="0">
                <a:solidFill>
                  <a:srgbClr val="000000"/>
                </a:solidFill>
              </a:rPr>
              <a:t>When you are shopping for a loan, however, most models give you a window of time when multiple inquiries can be made for some types of credit without causing your score to drop.</a:t>
            </a:r>
          </a:p>
          <a:p>
            <a:pPr marL="1136650" lvl="2" indent="-180975" defTabSz="998538" eaLnBrk="1" hangingPunct="1">
              <a:spcBef>
                <a:spcPct val="0"/>
              </a:spcBef>
              <a:buFontTx/>
              <a:buChar char="•"/>
            </a:pPr>
            <a:endParaRPr lang="en-US" altLang="en-US" smtClean="0">
              <a:solidFill>
                <a:srgbClr val="000000"/>
              </a:solidFill>
            </a:endParaRPr>
          </a:p>
          <a:p>
            <a:pPr marL="663575" lvl="1" indent="-180975" defTabSz="998538" eaLnBrk="1" hangingPunct="1">
              <a:spcBef>
                <a:spcPct val="0"/>
              </a:spcBef>
              <a:buFontTx/>
              <a:buChar char="•"/>
            </a:pPr>
            <a:r>
              <a:rPr lang="en-US" altLang="en-US" smtClean="0">
                <a:solidFill>
                  <a:srgbClr val="000000"/>
                </a:solidFill>
              </a:rPr>
              <a:t>Finally, </a:t>
            </a:r>
            <a:r>
              <a:rPr lang="ja-JP" altLang="en-US" smtClean="0">
                <a:solidFill>
                  <a:srgbClr val="000000"/>
                </a:solidFill>
              </a:rPr>
              <a:t>“</a:t>
            </a:r>
            <a:r>
              <a:rPr lang="en-US" altLang="ja-JP" smtClean="0">
                <a:solidFill>
                  <a:srgbClr val="000000"/>
                </a:solidFill>
              </a:rPr>
              <a:t>types of credit used</a:t>
            </a:r>
            <a:r>
              <a:rPr lang="ja-JP" altLang="en-US" smtClean="0">
                <a:solidFill>
                  <a:srgbClr val="000000"/>
                </a:solidFill>
              </a:rPr>
              <a:t>”</a:t>
            </a:r>
            <a:r>
              <a:rPr lang="en-US" altLang="ja-JP" smtClean="0">
                <a:solidFill>
                  <a:srgbClr val="000000"/>
                </a:solidFill>
              </a:rPr>
              <a:t> is considered. </a:t>
            </a:r>
          </a:p>
          <a:p>
            <a:pPr marL="1136650" lvl="2" indent="-180975" defTabSz="998538" eaLnBrk="1" hangingPunct="1">
              <a:spcBef>
                <a:spcPct val="0"/>
              </a:spcBef>
              <a:buFontTx/>
              <a:buChar char="•"/>
            </a:pPr>
            <a:r>
              <a:rPr lang="en-US" altLang="en-US" smtClean="0">
                <a:solidFill>
                  <a:srgbClr val="000000"/>
                </a:solidFill>
              </a:rPr>
              <a:t>Your FICO scores increase if you have both credit cards (revolving credit) and loans (installment credit such as a mortgage or car loan). </a:t>
            </a:r>
          </a:p>
          <a:p>
            <a:pPr marL="1136650" lvl="2" indent="-180975" defTabSz="998538" eaLnBrk="1" hangingPunct="1">
              <a:spcBef>
                <a:spcPct val="0"/>
              </a:spcBef>
              <a:buFontTx/>
              <a:buChar char="•"/>
            </a:pPr>
            <a:r>
              <a:rPr lang="en-US" altLang="en-US" smtClean="0">
                <a:solidFill>
                  <a:srgbClr val="000000"/>
                </a:solidFill>
              </a:rPr>
              <a:t>Generally, it is considered a positive to have a mortgage, an auto loan, and not too many credit cards. </a:t>
            </a:r>
          </a:p>
          <a:p>
            <a:pPr marL="663575" lvl="1" indent="-180975" defTabSz="998538" eaLnBrk="1" hangingPunct="1">
              <a:spcBef>
                <a:spcPct val="0"/>
              </a:spcBef>
              <a:buFontTx/>
              <a:buChar char="•"/>
            </a:pPr>
            <a:endParaRPr lang="en-US" altLang="en-US" smtClean="0">
              <a:solidFill>
                <a:srgbClr val="000000"/>
              </a:solidFill>
            </a:endParaRPr>
          </a:p>
          <a:p>
            <a:pPr defTabSz="998538" eaLnBrk="1" hangingPunct="1">
              <a:spcBef>
                <a:spcPct val="0"/>
              </a:spcBef>
            </a:pPr>
            <a:r>
              <a:rPr lang="en-US" altLang="en-US" smtClean="0">
                <a:solidFill>
                  <a:srgbClr val="000000"/>
                </a:solidFill>
              </a:rPr>
              <a:t>Source: FICO. www.myfico.com.</a:t>
            </a:r>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4332291-DB69-4F28-A550-2D5274DB65F8}" type="slidenum">
              <a:rPr lang="en-US" altLang="en-US">
                <a:latin typeface="Calibri" panose="020F0502020204030204" pitchFamily="34" charset="0"/>
              </a:rPr>
              <a:pPr/>
              <a:t>141</a:t>
            </a:fld>
            <a:endParaRPr lang="en-US" altLang="en-US">
              <a:latin typeface="Calibri" panose="020F0502020204030204" pitchFamily="34" charset="0"/>
            </a:endParaRPr>
          </a:p>
        </p:txBody>
      </p:sp>
    </p:spTree>
    <p:extLst>
      <p:ext uri="{BB962C8B-B14F-4D97-AF65-F5344CB8AC3E}">
        <p14:creationId xmlns:p14="http://schemas.microsoft.com/office/powerpoint/2010/main" val="23306109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481013">
              <a:defRPr/>
            </a:pPr>
            <a:r>
              <a:rPr lang="en-US" altLang="en-US" b="1" u="sng" dirty="0" smtClean="0">
                <a:solidFill>
                  <a:srgbClr val="000000"/>
                </a:solidFill>
                <a:cs typeface="+mn-cs"/>
              </a:rPr>
              <a:t>ACTIVITY #13: </a:t>
            </a:r>
            <a:r>
              <a:rPr lang="en-US" altLang="en-US" b="1" i="1" u="sng" dirty="0" smtClean="0">
                <a:solidFill>
                  <a:srgbClr val="000000"/>
                </a:solidFill>
                <a:cs typeface="+mn-cs"/>
              </a:rPr>
              <a:t>Understanding Credit Reports and Scores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481013">
              <a:defRPr/>
            </a:pPr>
            <a:endParaRPr lang="en-US" altLang="en-US" b="1" u="sng" dirty="0" smtClean="0">
              <a:solidFill>
                <a:srgbClr val="000000"/>
              </a:solidFill>
              <a:cs typeface="+mn-cs"/>
            </a:endParaRPr>
          </a:p>
          <a:p>
            <a:pPr defTabSz="481013">
              <a:defRPr/>
            </a:pPr>
            <a:r>
              <a:rPr lang="en-US" altLang="en-US" b="1" dirty="0" smtClean="0">
                <a:solidFill>
                  <a:srgbClr val="000000"/>
                </a:solidFill>
                <a:cs typeface="+mn-cs"/>
              </a:rPr>
              <a:t>Presentation (Module 7)</a:t>
            </a:r>
          </a:p>
          <a:p>
            <a:pPr defTabSz="481013">
              <a:defRPr/>
            </a:pPr>
            <a:endParaRPr lang="en-US" altLang="en-US" dirty="0" smtClean="0">
              <a:solidFill>
                <a:srgbClr val="000000"/>
              </a:solidFill>
              <a:cs typeface="+mn-cs"/>
            </a:endParaRPr>
          </a:p>
          <a:p>
            <a:pPr marL="171450" indent="-171450" defTabSz="481013">
              <a:buFont typeface="Arial" panose="020B0604020202020204" pitchFamily="34" charset="0"/>
              <a:buChar char="•"/>
              <a:defRPr/>
            </a:pPr>
            <a:r>
              <a:rPr lang="en-US" altLang="en-US" dirty="0" smtClean="0">
                <a:solidFill>
                  <a:srgbClr val="000000"/>
                </a:solidFill>
                <a:cs typeface="+mn-cs"/>
              </a:rPr>
              <a:t>Review the credit report review checklist, Tool 2 (page 267).</a:t>
            </a:r>
          </a:p>
        </p:txBody>
      </p:sp>
      <p:sp>
        <p:nvSpPr>
          <p:cNvPr id="302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C5ACA37-3ACA-412B-92EB-103EDC9691B1}" type="slidenum">
              <a:rPr lang="en-US" altLang="en-US">
                <a:latin typeface="Calibri" panose="020F0502020204030204" pitchFamily="34" charset="0"/>
              </a:rPr>
              <a:pPr/>
              <a:t>142</a:t>
            </a:fld>
            <a:endParaRPr lang="en-US" altLang="en-US">
              <a:latin typeface="Calibri" panose="020F0502020204030204" pitchFamily="34" charset="0"/>
            </a:endParaRPr>
          </a:p>
        </p:txBody>
      </p:sp>
    </p:spTree>
    <p:extLst>
      <p:ext uri="{BB962C8B-B14F-4D97-AF65-F5344CB8AC3E}">
        <p14:creationId xmlns:p14="http://schemas.microsoft.com/office/powerpoint/2010/main" val="677036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481013">
              <a:defRPr/>
            </a:pPr>
            <a:r>
              <a:rPr lang="en-US" altLang="en-US" b="1" u="sng" dirty="0" smtClean="0">
                <a:solidFill>
                  <a:srgbClr val="000000"/>
                </a:solidFill>
                <a:cs typeface="+mn-cs"/>
              </a:rPr>
              <a:t>ACTIVITY #13: </a:t>
            </a:r>
            <a:r>
              <a:rPr lang="en-US" altLang="en-US" b="1" i="1" u="sng" dirty="0" smtClean="0">
                <a:solidFill>
                  <a:srgbClr val="000000"/>
                </a:solidFill>
                <a:cs typeface="+mn-cs"/>
              </a:rPr>
              <a:t>Understanding Credit Reports and Scores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481013">
              <a:defRPr/>
            </a:pPr>
            <a:endParaRPr lang="en-US" altLang="en-US" b="1" u="sng" dirty="0" smtClean="0">
              <a:solidFill>
                <a:srgbClr val="000000"/>
              </a:solidFill>
              <a:cs typeface="+mn-cs"/>
            </a:endParaRPr>
          </a:p>
          <a:p>
            <a:pPr defTabSz="481013">
              <a:defRPr/>
            </a:pPr>
            <a:r>
              <a:rPr lang="en-US" altLang="en-US" b="1" dirty="0" smtClean="0">
                <a:solidFill>
                  <a:srgbClr val="000000"/>
                </a:solidFill>
                <a:cs typeface="+mn-cs"/>
              </a:rPr>
              <a:t>Presentation (Module 7)</a:t>
            </a:r>
          </a:p>
          <a:p>
            <a:pPr defTabSz="481013">
              <a:defRPr/>
            </a:pPr>
            <a:endParaRPr lang="en-US" altLang="en-US" dirty="0" smtClean="0">
              <a:solidFill>
                <a:srgbClr val="000000"/>
              </a:solidFill>
              <a:cs typeface="+mn-cs"/>
            </a:endParaRPr>
          </a:p>
          <a:p>
            <a:pPr marL="171450" indent="-171450" defTabSz="481013">
              <a:buFont typeface="Arial" panose="020B0604020202020204" pitchFamily="34" charset="0"/>
              <a:buChar char="•"/>
              <a:defRPr/>
            </a:pPr>
            <a:r>
              <a:rPr lang="en-US" altLang="en-US" dirty="0" smtClean="0">
                <a:solidFill>
                  <a:srgbClr val="000000"/>
                </a:solidFill>
                <a:cs typeface="+mn-cs"/>
              </a:rPr>
              <a:t>Review how to file a dispute.</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723858D-4273-4146-BC49-D5843FD66072}" type="slidenum">
              <a:rPr lang="en-US" altLang="en-US">
                <a:latin typeface="Calibri" panose="020F0502020204030204" pitchFamily="34" charset="0"/>
              </a:rPr>
              <a:pPr/>
              <a:t>143</a:t>
            </a:fld>
            <a:endParaRPr lang="en-US" altLang="en-US">
              <a:latin typeface="Calibri" panose="020F0502020204030204" pitchFamily="34" charset="0"/>
            </a:endParaRPr>
          </a:p>
        </p:txBody>
      </p:sp>
    </p:spTree>
    <p:extLst>
      <p:ext uri="{BB962C8B-B14F-4D97-AF65-F5344CB8AC3E}">
        <p14:creationId xmlns:p14="http://schemas.microsoft.com/office/powerpoint/2010/main" val="14221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1013"/>
            <a:r>
              <a:rPr lang="en-US" altLang="en-US" b="1" u="sng" smtClean="0">
                <a:solidFill>
                  <a:srgbClr val="000000"/>
                </a:solidFill>
              </a:rPr>
              <a:t>ACTIVITY #13: </a:t>
            </a:r>
            <a:r>
              <a:rPr lang="en-US" altLang="en-US" b="1" i="1" u="sng" smtClean="0">
                <a:solidFill>
                  <a:srgbClr val="000000"/>
                </a:solidFill>
              </a:rPr>
              <a:t>Understanding Credit Reports and Scores </a:t>
            </a:r>
            <a:r>
              <a:rPr lang="en-US" altLang="en-US" b="1" u="sng" smtClean="0">
                <a:solidFill>
                  <a:srgbClr val="000000"/>
                </a:solidFill>
              </a:rPr>
              <a:t>CONTINUED</a:t>
            </a:r>
            <a:endParaRPr lang="en-US" altLang="en-US" b="1" i="1" u="sng" smtClean="0">
              <a:solidFill>
                <a:srgbClr val="000000"/>
              </a:solidFill>
            </a:endParaRPr>
          </a:p>
          <a:p>
            <a:pPr defTabSz="481013"/>
            <a:endParaRPr lang="en-US" altLang="en-US" b="1" u="sng" smtClean="0">
              <a:solidFill>
                <a:srgbClr val="000000"/>
              </a:solidFill>
            </a:endParaRPr>
          </a:p>
          <a:p>
            <a:pPr defTabSz="481013"/>
            <a:r>
              <a:rPr lang="en-US" altLang="en-US" b="1" smtClean="0">
                <a:solidFill>
                  <a:srgbClr val="000000"/>
                </a:solidFill>
              </a:rPr>
              <a:t>Presentation (Module 7)</a:t>
            </a:r>
          </a:p>
          <a:p>
            <a:pPr defTabSz="481013"/>
            <a:endParaRPr lang="en-US" altLang="en-US" smtClean="0">
              <a:solidFill>
                <a:srgbClr val="000000"/>
              </a:solidFill>
            </a:endParaRPr>
          </a:p>
          <a:p>
            <a:pPr defTabSz="481013" eaLnBrk="1" hangingPunct="1">
              <a:spcBef>
                <a:spcPct val="0"/>
              </a:spcBef>
              <a:buFontTx/>
              <a:buChar char="•"/>
            </a:pPr>
            <a:r>
              <a:rPr lang="en-US" altLang="en-US" smtClean="0">
                <a:solidFill>
                  <a:srgbClr val="000000"/>
                </a:solidFill>
              </a:rPr>
              <a:t>Go through each point on Tool 3 – Improving your credit reports and scores (Page 275) . Ask participants if they have any tips to add.</a:t>
            </a:r>
          </a:p>
          <a:p>
            <a:pPr defTabSz="481013" eaLnBrk="1" hangingPunct="1">
              <a:spcBef>
                <a:spcPct val="0"/>
              </a:spcBef>
              <a:buFontTx/>
              <a:buChar char="•"/>
            </a:pPr>
            <a:r>
              <a:rPr lang="en-US" altLang="en-US" smtClean="0">
                <a:solidFill>
                  <a:srgbClr val="000000"/>
                </a:solidFill>
              </a:rPr>
              <a:t>Provide brief overview of the new rule around young people in foster care—community volunteers must review credit reports each year starting at age 16 and until they turn 18.</a:t>
            </a:r>
          </a:p>
          <a:p>
            <a:pPr marL="644525" lvl="1" indent="-171450" defTabSz="481013" eaLnBrk="1" hangingPunct="1">
              <a:spcBef>
                <a:spcPct val="0"/>
              </a:spcBef>
              <a:buFontTx/>
              <a:buChar char="•"/>
            </a:pPr>
            <a:r>
              <a:rPr lang="en-US" altLang="en-US" smtClean="0">
                <a:solidFill>
                  <a:srgbClr val="000000"/>
                </a:solidFill>
              </a:rPr>
              <a:t>Explain that young people in most cases cannot enter into a credit contract under the age of 18; therefore, if a young person under 18 has a credit file, there is a chance identify theft and financial fraud have been committed. Note the exceptions to this.</a:t>
            </a:r>
          </a:p>
          <a:p>
            <a:pPr defTabSz="481013" eaLnBrk="1" hangingPunct="1">
              <a:spcBef>
                <a:spcPct val="0"/>
              </a:spcBef>
              <a:buFontTx/>
              <a:buChar char="•"/>
            </a:pPr>
            <a:r>
              <a:rPr lang="en-US" altLang="en-US" smtClean="0">
                <a:solidFill>
                  <a:srgbClr val="000000"/>
                </a:solidFill>
              </a:rPr>
              <a:t>Discuss challenges related to credit reporting and young people in general.</a:t>
            </a:r>
          </a:p>
          <a:p>
            <a:pPr defTabSz="481013">
              <a:buFontTx/>
              <a:buChar char="•"/>
            </a:pPr>
            <a:endParaRPr lang="en-US" altLang="en-US" smtClean="0">
              <a:solidFill>
                <a:srgbClr val="000000"/>
              </a:solidFill>
            </a:endParaRPr>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DA92CE3-8C11-4060-B1DA-EF384F7A5D55}" type="slidenum">
              <a:rPr lang="en-US" altLang="en-US">
                <a:latin typeface="Calibri" panose="020F0502020204030204" pitchFamily="34" charset="0"/>
              </a:rPr>
              <a:pPr/>
              <a:t>144</a:t>
            </a:fld>
            <a:endParaRPr lang="en-US" altLang="en-US">
              <a:latin typeface="Calibri" panose="020F0502020204030204" pitchFamily="34" charset="0"/>
            </a:endParaRPr>
          </a:p>
        </p:txBody>
      </p:sp>
    </p:spTree>
    <p:extLst>
      <p:ext uri="{BB962C8B-B14F-4D97-AF65-F5344CB8AC3E}">
        <p14:creationId xmlns:p14="http://schemas.microsoft.com/office/powerpoint/2010/main" val="24067888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481013">
              <a:defRPr/>
            </a:pPr>
            <a:r>
              <a:rPr lang="en-US" altLang="en-US" b="1" u="sng" dirty="0" smtClean="0">
                <a:solidFill>
                  <a:srgbClr val="000000"/>
                </a:solidFill>
                <a:cs typeface="+mn-cs"/>
              </a:rPr>
              <a:t>ACTIVITY #13: </a:t>
            </a:r>
            <a:r>
              <a:rPr lang="en-US" altLang="en-US" b="1" i="1" u="sng" dirty="0" smtClean="0">
                <a:solidFill>
                  <a:srgbClr val="000000"/>
                </a:solidFill>
                <a:cs typeface="+mn-cs"/>
              </a:rPr>
              <a:t>Understanding Credit Reports and Scores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481013">
              <a:defRPr/>
            </a:pPr>
            <a:endParaRPr lang="en-US" altLang="en-US" b="1" u="sng" dirty="0" smtClean="0">
              <a:solidFill>
                <a:srgbClr val="000000"/>
              </a:solidFill>
              <a:cs typeface="+mn-cs"/>
            </a:endParaRPr>
          </a:p>
          <a:p>
            <a:pPr defTabSz="481013">
              <a:defRPr/>
            </a:pPr>
            <a:r>
              <a:rPr lang="en-US" altLang="en-US" b="1" dirty="0" smtClean="0">
                <a:solidFill>
                  <a:srgbClr val="000000"/>
                </a:solidFill>
                <a:cs typeface="+mn-cs"/>
              </a:rPr>
              <a:t>Large Group Brainstorming (Module 7)</a:t>
            </a:r>
          </a:p>
          <a:p>
            <a:pPr defTabSz="481013">
              <a:defRPr/>
            </a:pPr>
            <a:endParaRPr lang="en-US" altLang="en-US" b="1" u="sng" dirty="0" smtClean="0">
              <a:solidFill>
                <a:srgbClr val="000000"/>
              </a:solidFill>
              <a:cs typeface="+mn-cs"/>
            </a:endParaRPr>
          </a:p>
          <a:p>
            <a:pPr marL="171450" indent="-171450" defTabSz="481013">
              <a:buFont typeface="Arial" panose="020B0604020202020204" pitchFamily="34" charset="0"/>
              <a:buChar char="•"/>
              <a:defRPr/>
            </a:pPr>
            <a:r>
              <a:rPr lang="en-US" altLang="en-US" dirty="0" smtClean="0">
                <a:solidFill>
                  <a:srgbClr val="000000"/>
                </a:solidFill>
                <a:cs typeface="+mn-cs"/>
              </a:rPr>
              <a:t>Before showing this slide, ask participants to brainstorm a list of financial records that they think someone should keep.</a:t>
            </a:r>
          </a:p>
          <a:p>
            <a:pPr marL="171450" indent="-171450" defTabSz="481013">
              <a:buFont typeface="Arial" panose="020B0604020202020204" pitchFamily="34" charset="0"/>
              <a:buChar char="•"/>
              <a:defRPr/>
            </a:pPr>
            <a:r>
              <a:rPr lang="en-US" altLang="en-US" dirty="0" smtClean="0">
                <a:solidFill>
                  <a:srgbClr val="000000"/>
                </a:solidFill>
                <a:cs typeface="+mn-cs"/>
              </a:rPr>
              <a:t>Review Tool 4 (page 279). </a:t>
            </a:r>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408344D-5629-41AB-8EBB-F42C7297AD41}" type="slidenum">
              <a:rPr lang="en-US" altLang="en-US">
                <a:latin typeface="Calibri" panose="020F0502020204030204" pitchFamily="34" charset="0"/>
              </a:rPr>
              <a:pPr/>
              <a:t>145</a:t>
            </a:fld>
            <a:endParaRPr lang="en-US" altLang="en-US">
              <a:latin typeface="Calibri" panose="020F0502020204030204" pitchFamily="34" charset="0"/>
            </a:endParaRPr>
          </a:p>
        </p:txBody>
      </p:sp>
    </p:spTree>
    <p:extLst>
      <p:ext uri="{BB962C8B-B14F-4D97-AF65-F5344CB8AC3E}">
        <p14:creationId xmlns:p14="http://schemas.microsoft.com/office/powerpoint/2010/main" val="5335971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481013">
              <a:defRPr/>
            </a:pPr>
            <a:r>
              <a:rPr lang="en-US" altLang="en-US" b="1" u="sng" dirty="0" smtClean="0">
                <a:solidFill>
                  <a:srgbClr val="000000"/>
                </a:solidFill>
                <a:cs typeface="+mn-cs"/>
              </a:rPr>
              <a:t>ACTIVITY #13: </a:t>
            </a:r>
            <a:r>
              <a:rPr lang="en-US" altLang="en-US" b="1" i="1" u="sng" dirty="0" smtClean="0">
                <a:solidFill>
                  <a:srgbClr val="000000"/>
                </a:solidFill>
                <a:cs typeface="+mn-cs"/>
              </a:rPr>
              <a:t>Understanding Credit Reports and Scores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481013">
              <a:defRPr/>
            </a:pPr>
            <a:endParaRPr lang="en-US" altLang="en-US" b="1" dirty="0" smtClean="0">
              <a:solidFill>
                <a:srgbClr val="000000"/>
              </a:solidFill>
              <a:cs typeface="+mn-cs"/>
            </a:endParaRPr>
          </a:p>
          <a:p>
            <a:pPr defTabSz="481013">
              <a:defRPr/>
            </a:pPr>
            <a:r>
              <a:rPr lang="en-US" altLang="en-US" b="1" dirty="0" smtClean="0">
                <a:solidFill>
                  <a:srgbClr val="000000"/>
                </a:solidFill>
                <a:cs typeface="+mn-cs"/>
              </a:rPr>
              <a:t>Large Group Brainstorming (Module 7)</a:t>
            </a:r>
          </a:p>
          <a:p>
            <a:pPr defTabSz="481013">
              <a:defRPr/>
            </a:pPr>
            <a:endParaRPr lang="en-US" altLang="en-US" b="1" dirty="0" smtClean="0">
              <a:solidFill>
                <a:srgbClr val="000000"/>
              </a:solidFill>
              <a:cs typeface="+mn-cs"/>
            </a:endParaRPr>
          </a:p>
          <a:p>
            <a:pPr marL="171450" indent="-171450" defTabSz="481013">
              <a:buFont typeface="Arial" panose="020B0604020202020204" pitchFamily="34" charset="0"/>
              <a:buChar char="•"/>
              <a:defRPr/>
            </a:pPr>
            <a:r>
              <a:rPr lang="en-US" altLang="en-US" dirty="0" smtClean="0">
                <a:solidFill>
                  <a:srgbClr val="000000"/>
                </a:solidFill>
                <a:cs typeface="+mn-cs"/>
              </a:rPr>
              <a:t>Review Tool 4 (page 279). </a:t>
            </a:r>
          </a:p>
          <a:p>
            <a:pPr marL="171450" indent="-171450" defTabSz="481013">
              <a:buFont typeface="Arial" panose="020B0604020202020204" pitchFamily="34" charset="0"/>
              <a:buChar char="•"/>
              <a:defRPr/>
            </a:pPr>
            <a:r>
              <a:rPr lang="en-US" altLang="en-US" dirty="0" smtClean="0">
                <a:solidFill>
                  <a:srgbClr val="000000"/>
                </a:solidFill>
                <a:cs typeface="+mn-cs"/>
              </a:rPr>
              <a:t>Go back to the brainstormed list and identify the category that each item belongs in based on this checklist.</a:t>
            </a:r>
            <a:endParaRPr lang="en-US" altLang="en-US" b="1" u="sng" dirty="0" smtClean="0">
              <a:solidFill>
                <a:srgbClr val="000000"/>
              </a:solidFill>
              <a:cs typeface="+mn-cs"/>
            </a:endParaRP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31C3A47-D4E0-47B6-AE8C-7C1021E85FD5}" type="slidenum">
              <a:rPr lang="en-US" altLang="en-US">
                <a:latin typeface="Calibri" panose="020F0502020204030204" pitchFamily="34" charset="0"/>
              </a:rPr>
              <a:pPr/>
              <a:t>146</a:t>
            </a:fld>
            <a:endParaRPr lang="en-US" altLang="en-US">
              <a:latin typeface="Calibri" panose="020F0502020204030204" pitchFamily="34" charset="0"/>
            </a:endParaRPr>
          </a:p>
        </p:txBody>
      </p:sp>
    </p:spTree>
    <p:extLst>
      <p:ext uri="{BB962C8B-B14F-4D97-AF65-F5344CB8AC3E}">
        <p14:creationId xmlns:p14="http://schemas.microsoft.com/office/powerpoint/2010/main" val="7808511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pPr>
            <a:r>
              <a:rPr lang="en-US" altLang="en-US" b="1" u="sng" smtClean="0">
                <a:solidFill>
                  <a:srgbClr val="000000"/>
                </a:solidFill>
              </a:rPr>
              <a:t>ACTIVITY #13: </a:t>
            </a:r>
            <a:r>
              <a:rPr lang="en-US" altLang="en-US" b="1" i="1" u="sng" smtClean="0">
                <a:solidFill>
                  <a:srgbClr val="000000"/>
                </a:solidFill>
              </a:rPr>
              <a:t>Improving Credit Reports and Scores </a:t>
            </a:r>
            <a:r>
              <a:rPr lang="en-US" altLang="en-US" b="1" u="sng" smtClean="0">
                <a:solidFill>
                  <a:srgbClr val="000000"/>
                </a:solidFill>
              </a:rPr>
              <a:t>CONTINUED</a:t>
            </a:r>
            <a:endParaRPr lang="en-US" altLang="en-US" b="1" i="1" u="sng" smtClean="0">
              <a:solidFill>
                <a:srgbClr val="000000"/>
              </a:solidFill>
            </a:endParaRPr>
          </a:p>
          <a:p>
            <a:pPr defTabSz="998538" eaLnBrk="1" hangingPunct="1">
              <a:spcBef>
                <a:spcPct val="0"/>
              </a:spcBef>
            </a:pPr>
            <a:endParaRPr lang="en-US" altLang="en-US" b="1" u="sng" smtClean="0">
              <a:solidFill>
                <a:srgbClr val="000000"/>
              </a:solidFill>
            </a:endParaRPr>
          </a:p>
          <a:p>
            <a:pPr defTabSz="998538" eaLnBrk="1" hangingPunct="1">
              <a:spcBef>
                <a:spcPct val="0"/>
              </a:spcBef>
            </a:pPr>
            <a:r>
              <a:rPr lang="en-US" altLang="en-US" b="1" smtClean="0">
                <a:solidFill>
                  <a:srgbClr val="000000"/>
                </a:solidFill>
              </a:rPr>
              <a:t>Presentation (Module 7)</a:t>
            </a:r>
          </a:p>
          <a:p>
            <a:pPr defTabSz="998538" eaLnBrk="1" hangingPunct="1">
              <a:spcBef>
                <a:spcPct val="0"/>
              </a:spcBef>
            </a:pPr>
            <a:endParaRPr lang="en-US" altLang="en-US" b="1" u="sng" smtClean="0">
              <a:solidFill>
                <a:srgbClr val="000000"/>
              </a:solidFill>
            </a:endParaRPr>
          </a:p>
          <a:p>
            <a:pPr defTabSz="998538" eaLnBrk="1" hangingPunct="1">
              <a:spcBef>
                <a:spcPct val="0"/>
              </a:spcBef>
              <a:buFontTx/>
              <a:buChar char="•"/>
            </a:pPr>
            <a:r>
              <a:rPr lang="en-US" altLang="en-US" smtClean="0">
                <a:solidFill>
                  <a:srgbClr val="000000"/>
                </a:solidFill>
              </a:rPr>
              <a:t>Explain the tools listed on the slide above.</a:t>
            </a:r>
          </a:p>
          <a:p>
            <a:pPr defTabSz="998538" eaLnBrk="1" hangingPunct="1">
              <a:spcBef>
                <a:spcPct val="0"/>
              </a:spcBef>
              <a:buFontTx/>
              <a:buChar char="•"/>
            </a:pPr>
            <a:r>
              <a:rPr lang="en-US" altLang="en-US" smtClean="0">
                <a:solidFill>
                  <a:srgbClr val="000000"/>
                </a:solidFill>
              </a:rPr>
              <a:t>Explain the importance of filing a dispute if there are any errors on their credit reports and the reason for checking all three reports.</a:t>
            </a:r>
          </a:p>
          <a:p>
            <a:pPr defTabSz="998538" eaLnBrk="1" hangingPunct="1">
              <a:spcBef>
                <a:spcPct val="0"/>
              </a:spcBef>
              <a:buFontTx/>
              <a:buChar char="•"/>
            </a:pPr>
            <a:r>
              <a:rPr lang="en-US" altLang="en-US" smtClean="0">
                <a:solidFill>
                  <a:srgbClr val="000000"/>
                </a:solidFill>
              </a:rPr>
              <a:t>Review the dispute letter and process in the toolkit.</a:t>
            </a:r>
          </a:p>
          <a:p>
            <a:pPr marL="644525" lvl="1" indent="-171450" defTabSz="998538" eaLnBrk="1" hangingPunct="1">
              <a:spcBef>
                <a:spcPct val="0"/>
              </a:spcBef>
              <a:buFontTx/>
              <a:buChar char="•"/>
            </a:pPr>
            <a:r>
              <a:rPr lang="en-US" altLang="en-US" smtClean="0">
                <a:solidFill>
                  <a:srgbClr val="000000"/>
                </a:solidFill>
              </a:rPr>
              <a:t>Discuss reasons to hold on to copies of all items sent in for dispute, records of when disputes sent in, and the reasons for sending disputes certified mail with return receipt. </a:t>
            </a:r>
          </a:p>
          <a:p>
            <a:pPr marL="644525" lvl="1" indent="-171450" defTabSz="998538" eaLnBrk="1" hangingPunct="1">
              <a:spcBef>
                <a:spcPct val="0"/>
              </a:spcBef>
              <a:buFontTx/>
              <a:buChar char="•"/>
            </a:pPr>
            <a:r>
              <a:rPr lang="en-US" altLang="en-US" smtClean="0">
                <a:solidFill>
                  <a:srgbClr val="000000"/>
                </a:solidFill>
              </a:rPr>
              <a:t>Be sure to discuss the reasons to send to both credit reporting agencies and the information furnisher.</a:t>
            </a:r>
          </a:p>
          <a:p>
            <a:pPr defTabSz="998538" eaLnBrk="1" hangingPunct="1">
              <a:spcBef>
                <a:spcPct val="0"/>
              </a:spcBef>
            </a:pPr>
            <a:endParaRPr lang="en-US" altLang="en-US" smtClean="0">
              <a:solidFill>
                <a:srgbClr val="000000"/>
              </a:solidFill>
            </a:endParaRPr>
          </a:p>
          <a:p>
            <a:pPr defTabSz="998538" eaLnBrk="1" hangingPunct="1">
              <a:spcBef>
                <a:spcPct val="0"/>
              </a:spcBef>
            </a:pPr>
            <a:r>
              <a:rPr lang="en-US" altLang="en-US" b="1" smtClean="0">
                <a:solidFill>
                  <a:srgbClr val="000000"/>
                </a:solidFill>
              </a:rPr>
              <a:t>Summarize by sharing:</a:t>
            </a:r>
          </a:p>
          <a:p>
            <a:pPr defTabSz="998538" eaLnBrk="1" hangingPunct="1">
              <a:spcBef>
                <a:spcPct val="0"/>
              </a:spcBef>
              <a:buFontTx/>
              <a:buChar char="•"/>
            </a:pPr>
            <a:r>
              <a:rPr lang="en-US" altLang="en-US" smtClean="0">
                <a:solidFill>
                  <a:srgbClr val="000000"/>
                </a:solidFill>
              </a:rPr>
              <a:t>Taking care of your credit history is important. Why? </a:t>
            </a:r>
          </a:p>
          <a:p>
            <a:pPr marL="644525" lvl="1" indent="-171450" defTabSz="998538" eaLnBrk="1" hangingPunct="1">
              <a:spcBef>
                <a:spcPct val="0"/>
              </a:spcBef>
              <a:buFontTx/>
              <a:buChar char="•"/>
            </a:pPr>
            <a:r>
              <a:rPr lang="en-US" altLang="en-US" smtClean="0">
                <a:solidFill>
                  <a:srgbClr val="000000"/>
                </a:solidFill>
              </a:rPr>
              <a:t>Because credit reports and scores are not only used to determine whether you will get a loan or credit card. </a:t>
            </a:r>
          </a:p>
          <a:p>
            <a:pPr marL="644525" lvl="1" indent="-171450" defTabSz="998538" eaLnBrk="1" hangingPunct="1">
              <a:spcBef>
                <a:spcPct val="0"/>
              </a:spcBef>
              <a:buFontTx/>
              <a:buChar char="•"/>
            </a:pPr>
            <a:r>
              <a:rPr lang="en-US" altLang="en-US" smtClean="0">
                <a:solidFill>
                  <a:srgbClr val="000000"/>
                </a:solidFill>
              </a:rPr>
              <a:t>This information can be used to determine access to and costs of other services like utilities, insurance and cell phones, ability to rent apartments, and employment. </a:t>
            </a:r>
          </a:p>
          <a:p>
            <a:pPr marL="644525" lvl="1" indent="-171450" defTabSz="998538" eaLnBrk="1" hangingPunct="1">
              <a:spcBef>
                <a:spcPct val="0"/>
              </a:spcBef>
              <a:buFontTx/>
              <a:buChar char="•"/>
            </a:pPr>
            <a:r>
              <a:rPr lang="en-US" altLang="en-US" smtClean="0">
                <a:solidFill>
                  <a:srgbClr val="000000"/>
                </a:solidFill>
              </a:rPr>
              <a:t>While there are laws ensuring the information that is reported about you is fair and accurate, it is your responsibility to ensure the information is accurate. </a:t>
            </a:r>
          </a:p>
          <a:p>
            <a:pPr marL="1125538" lvl="2" indent="-177800" defTabSz="998538" eaLnBrk="1" hangingPunct="1">
              <a:spcBef>
                <a:spcPct val="0"/>
              </a:spcBef>
              <a:buFontTx/>
              <a:buChar char="•"/>
            </a:pPr>
            <a:r>
              <a:rPr lang="en-US" altLang="en-US" smtClean="0">
                <a:solidFill>
                  <a:srgbClr val="000000"/>
                </a:solidFill>
              </a:rPr>
              <a:t>The best way to do this is to regularly review your credit reports—at least one time per year. Use these tools to get, review, and then improve your credit reports and scores. </a:t>
            </a:r>
            <a:endParaRPr lang="en-US" altLang="en-US" b="1" u="sng" smtClean="0">
              <a:solidFill>
                <a:srgbClr val="000000"/>
              </a:solidFill>
            </a:endParaRPr>
          </a:p>
        </p:txBody>
      </p:sp>
      <p:sp>
        <p:nvSpPr>
          <p:cNvPr id="312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7E81D94-66B1-44BF-B3B2-9E85F4C6F299}" type="slidenum">
              <a:rPr lang="en-US" altLang="en-US">
                <a:latin typeface="Calibri" panose="020F0502020204030204" pitchFamily="34" charset="0"/>
              </a:rPr>
              <a:pPr/>
              <a:t>147</a:t>
            </a:fld>
            <a:endParaRPr lang="en-US" altLang="en-US">
              <a:latin typeface="Calibri" panose="020F0502020204030204" pitchFamily="34" charset="0"/>
            </a:endParaRPr>
          </a:p>
        </p:txBody>
      </p:sp>
    </p:spTree>
    <p:extLst>
      <p:ext uri="{BB962C8B-B14F-4D97-AF65-F5344CB8AC3E}">
        <p14:creationId xmlns:p14="http://schemas.microsoft.com/office/powerpoint/2010/main" val="38468225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979EEE-4DC2-4469-9FB4-8F890A2B0B72}" type="slidenum">
              <a:rPr lang="en-US" altLang="en-US">
                <a:latin typeface="Calibri" panose="020F0502020204030204" pitchFamily="34" charset="0"/>
              </a:rPr>
              <a:pPr/>
              <a:t>148</a:t>
            </a:fld>
            <a:endParaRPr lang="en-US" altLang="en-US">
              <a:latin typeface="Calibri" panose="020F0502020204030204" pitchFamily="34" charset="0"/>
            </a:endParaRPr>
          </a:p>
        </p:txBody>
      </p:sp>
    </p:spTree>
    <p:extLst>
      <p:ext uri="{BB962C8B-B14F-4D97-AF65-F5344CB8AC3E}">
        <p14:creationId xmlns:p14="http://schemas.microsoft.com/office/powerpoint/2010/main" val="299101318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loans: Finding what works for you</a:t>
            </a:r>
          </a:p>
          <a:p>
            <a:pPr eaLnBrk="1" hangingPunct="1">
              <a:spcBef>
                <a:spcPct val="0"/>
              </a:spcBef>
              <a:defRPr/>
            </a:pPr>
            <a:r>
              <a:rPr lang="en-US" altLang="en-US" b="1" dirty="0" smtClean="0">
                <a:solidFill>
                  <a:srgbClr val="000000"/>
                </a:solidFill>
                <a:cs typeface="+mn-cs"/>
              </a:rPr>
              <a:t>Estimated Time: 45 Minutes</a:t>
            </a:r>
          </a:p>
          <a:p>
            <a:pPr eaLnBrk="1" hangingPunct="1">
              <a:spcBef>
                <a:spcPct val="0"/>
              </a:spcBef>
              <a:defRPr/>
            </a:pPr>
            <a:r>
              <a:rPr lang="en-US" altLang="en-US" b="1" dirty="0" smtClean="0">
                <a:solidFill>
                  <a:srgbClr val="000000"/>
                </a:solidFill>
                <a:cs typeface="+mn-cs"/>
              </a:rPr>
              <a:t>Methodology: Individual Activity / Exercise in Pairs, Presentation to Large Group, and Facilitated Discussion / Presentation and Facilitated Discussion</a:t>
            </a:r>
          </a:p>
          <a:p>
            <a:pPr eaLnBrk="1" hangingPunct="1">
              <a:spcBef>
                <a:spcPct val="0"/>
              </a:spcBef>
              <a:defRPr/>
            </a:pPr>
            <a:r>
              <a:rPr lang="en-US" altLang="en-US" b="1" dirty="0" smtClean="0">
                <a:solidFill>
                  <a:srgbClr val="000000"/>
                </a:solidFill>
                <a:cs typeface="+mn-cs"/>
              </a:rPr>
              <a:t>Corresponding Section in Toolkit:</a:t>
            </a:r>
            <a:r>
              <a:rPr lang="en-US" altLang="en-US" dirty="0" smtClean="0">
                <a:solidFill>
                  <a:srgbClr val="000000"/>
                </a:solidFill>
                <a:cs typeface="+mn-cs"/>
              </a:rPr>
              <a:t> </a:t>
            </a:r>
            <a:r>
              <a:rPr lang="en-US" altLang="en-US" b="1" dirty="0" smtClean="0">
                <a:solidFill>
                  <a:srgbClr val="000000"/>
                </a:solidFill>
                <a:cs typeface="+mn-cs"/>
              </a:rPr>
              <a:t>Module 8 (Page 283)</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u="sng" dirty="0" smtClean="0">
                <a:solidFill>
                  <a:srgbClr val="000000"/>
                </a:solidFill>
                <a:cs typeface="+mn-cs"/>
              </a:rPr>
              <a:t>Instructions for Facilitator:</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dirty="0" smtClean="0">
                <a:solidFill>
                  <a:srgbClr val="000000"/>
                </a:solidFill>
                <a:cs typeface="+mn-cs"/>
              </a:rPr>
              <a:t>Facilitated Discussion (Module 8)</a:t>
            </a:r>
          </a:p>
          <a:p>
            <a:pPr eaLnBrk="1" hangingPunct="1">
              <a:spcBef>
                <a:spcPct val="0"/>
              </a:spcBef>
              <a:defRPr/>
            </a:pPr>
            <a:endParaRPr lang="en-US" altLang="en-US" b="1" u="sng" dirty="0" smtClean="0">
              <a:solidFill>
                <a:srgbClr val="000000"/>
              </a:solidFill>
              <a:cs typeface="+mn-cs"/>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Ask participants who provides financial services. Write their suggestions on a flip chart.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Then reveal the ideas listed on slide above.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Explain that financial services are provided by more than just banks.</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41D8B27-B433-4E26-9DF6-989BF91F7F7E}" type="slidenum">
              <a:rPr lang="en-US" altLang="en-US">
                <a:latin typeface="Calibri" panose="020F0502020204030204" pitchFamily="34" charset="0"/>
              </a:rPr>
              <a:pPr/>
              <a:t>149</a:t>
            </a:fld>
            <a:endParaRPr lang="en-US" altLang="en-US">
              <a:latin typeface="Calibri" panose="020F0502020204030204" pitchFamily="34" charset="0"/>
            </a:endParaRPr>
          </a:p>
        </p:txBody>
      </p:sp>
    </p:spTree>
    <p:extLst>
      <p:ext uri="{BB962C8B-B14F-4D97-AF65-F5344CB8AC3E}">
        <p14:creationId xmlns:p14="http://schemas.microsoft.com/office/powerpoint/2010/main" val="36692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r>
              <a:rPr lang="en-US" altLang="en-US" b="1" i="1" u="sng" smtClean="0">
                <a:solidFill>
                  <a:srgbClr val="000000"/>
                </a:solidFill>
              </a:rPr>
              <a:t> </a:t>
            </a:r>
            <a:endParaRPr lang="en-US" altLang="en-US" b="1" u="sng" smtClean="0">
              <a:solidFill>
                <a:srgbClr val="000000"/>
              </a:solidFill>
            </a:endParaRP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Presentation (Introduction Part 1) </a:t>
            </a:r>
          </a:p>
          <a:p>
            <a:pPr eaLnBrk="1" hangingPunct="1">
              <a:spcBef>
                <a:spcPct val="0"/>
              </a:spcBef>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Introduce key facts about the CFPB using information from Introduction Part 1 and the slides:</a:t>
            </a:r>
          </a:p>
          <a:p>
            <a:pPr marL="628650" lvl="1" indent="-171450" eaLnBrk="1" hangingPunct="1">
              <a:spcBef>
                <a:spcPct val="0"/>
              </a:spcBef>
              <a:buFontTx/>
              <a:buChar char="•"/>
            </a:pPr>
            <a:endParaRPr lang="en-US" altLang="en-US" smtClean="0">
              <a:solidFill>
                <a:srgbClr val="000000"/>
              </a:solidFill>
            </a:endParaRPr>
          </a:p>
          <a:p>
            <a:pPr marL="628650" lvl="1" indent="-171450" eaLnBrk="1" hangingPunct="1">
              <a:spcBef>
                <a:spcPct val="0"/>
              </a:spcBef>
              <a:buFontTx/>
              <a:buChar char="•"/>
            </a:pPr>
            <a:r>
              <a:rPr lang="en-US" altLang="en-US" b="1" smtClean="0">
                <a:solidFill>
                  <a:srgbClr val="000000"/>
                </a:solidFill>
              </a:rPr>
              <a:t>Education</a:t>
            </a:r>
            <a:r>
              <a:rPr lang="en-US" altLang="en-US" smtClean="0">
                <a:solidFill>
                  <a:srgbClr val="000000"/>
                </a:solidFill>
                <a:sym typeface="Symbol" panose="05050102010706020507" pitchFamily="18" charset="2"/>
              </a:rPr>
              <a:t>. </a:t>
            </a:r>
            <a:r>
              <a:rPr lang="en-US" altLang="en-US" smtClean="0">
                <a:solidFill>
                  <a:srgbClr val="000000"/>
                </a:solidFill>
              </a:rPr>
              <a:t>An informed consumer is the first line of defense against harmful practices.</a:t>
            </a:r>
          </a:p>
          <a:p>
            <a:pPr marL="628650" lvl="1" indent="-171450" eaLnBrk="1" hangingPunct="1">
              <a:spcBef>
                <a:spcPct val="0"/>
              </a:spcBef>
              <a:buFontTx/>
              <a:buChar char="•"/>
            </a:pPr>
            <a:endParaRPr lang="en-US" altLang="en-US" smtClean="0">
              <a:solidFill>
                <a:srgbClr val="000000"/>
              </a:solidFill>
            </a:endParaRPr>
          </a:p>
          <a:p>
            <a:pPr marL="628650" lvl="1" indent="-171450" eaLnBrk="1" hangingPunct="1">
              <a:spcBef>
                <a:spcPct val="0"/>
              </a:spcBef>
              <a:buFontTx/>
              <a:buChar char="•"/>
            </a:pPr>
            <a:r>
              <a:rPr lang="en-US" altLang="en-US" b="1" smtClean="0">
                <a:solidFill>
                  <a:srgbClr val="000000"/>
                </a:solidFill>
              </a:rPr>
              <a:t>Enforcement</a:t>
            </a:r>
            <a:r>
              <a:rPr lang="en-US" altLang="en-US" smtClean="0">
                <a:solidFill>
                  <a:srgbClr val="000000"/>
                </a:solidFill>
                <a:sym typeface="Symbol" panose="05050102010706020507" pitchFamily="18" charset="2"/>
              </a:rPr>
              <a:t>. </a:t>
            </a:r>
            <a:r>
              <a:rPr lang="en-US" altLang="en-US" smtClean="0">
                <a:solidFill>
                  <a:srgbClr val="000000"/>
                </a:solidFill>
              </a:rPr>
              <a:t>CFPB supervises banks, credit unions, and other financial companies, and enforces federal consumer financial laws. Explain why these laws matter for their the people you serves. For example, some the people you serves may be stressed because of calls they may be receiving from debt collectors. The Fair Debt Collection Practices Act is one of these consumer financial laws, and it </a:t>
            </a:r>
            <a:r>
              <a:rPr lang="en-US" altLang="en-US" smtClean="0"/>
              <a:t>prohibits debt collection companies from using abusive, unfair or deceptive practices to collect past due debts.</a:t>
            </a:r>
            <a:endParaRPr lang="en-US" altLang="en-US" smtClean="0">
              <a:solidFill>
                <a:srgbClr val="000000"/>
              </a:solidFill>
            </a:endParaRPr>
          </a:p>
          <a:p>
            <a:pPr marL="628650" lvl="1" indent="-171450" eaLnBrk="1" hangingPunct="1">
              <a:spcBef>
                <a:spcPct val="0"/>
              </a:spcBef>
              <a:buFontTx/>
              <a:buChar char="•"/>
            </a:pPr>
            <a:endParaRPr lang="en-US" altLang="en-US" smtClean="0">
              <a:solidFill>
                <a:srgbClr val="000000"/>
              </a:solidFill>
            </a:endParaRPr>
          </a:p>
          <a:p>
            <a:pPr marL="628650" lvl="1" indent="-171450" eaLnBrk="1" hangingPunct="1">
              <a:spcBef>
                <a:spcPct val="0"/>
              </a:spcBef>
              <a:buFontTx/>
              <a:buChar char="•"/>
            </a:pPr>
            <a:r>
              <a:rPr lang="en-US" altLang="en-US" b="1" smtClean="0">
                <a:solidFill>
                  <a:srgbClr val="000000"/>
                </a:solidFill>
              </a:rPr>
              <a:t>Study</a:t>
            </a:r>
            <a:r>
              <a:rPr lang="en-US" altLang="en-US" smtClean="0">
                <a:solidFill>
                  <a:srgbClr val="000000"/>
                </a:solidFill>
                <a:sym typeface="Symbol" panose="05050102010706020507" pitchFamily="18" charset="2"/>
              </a:rPr>
              <a:t>. The CFPB g</a:t>
            </a:r>
            <a:r>
              <a:rPr lang="en-US" altLang="en-US" smtClean="0">
                <a:solidFill>
                  <a:srgbClr val="000000"/>
                </a:solidFill>
              </a:rPr>
              <a:t>athers and analyzes available information to better understand consumers, financial services providers, and consumer financial markets.</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8D4F13C-D9EE-4009-9B32-5EA6D507DCE5}"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2288749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loans: Finding what works for you CONTINUED</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(Module 8)</a:t>
            </a:r>
          </a:p>
          <a:p>
            <a:pPr eaLnBrk="1" hangingPunct="1">
              <a:spcBef>
                <a:spcPct val="0"/>
              </a:spcBef>
              <a:defRPr/>
            </a:pPr>
            <a:endParaRPr lang="en-US" altLang="en-US" b="1" u="sng" dirty="0" smtClean="0">
              <a:solidFill>
                <a:srgbClr val="000000"/>
              </a:solidFill>
              <a:cs typeface="+mn-cs"/>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Invite participants to complete Tool 1 (page 293).</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Instruct them not to look ahead in their materials.</a:t>
            </a:r>
          </a:p>
          <a:p>
            <a:pPr eaLnBrk="1" hangingPunct="1">
              <a:spcBef>
                <a:spcPct val="0"/>
              </a:spcBef>
              <a:defRPr/>
            </a:pPr>
            <a:endParaRPr lang="en-US" altLang="en-US" dirty="0" smtClean="0">
              <a:solidFill>
                <a:srgbClr val="000000"/>
              </a:solidFill>
              <a:cs typeface="+mn-cs"/>
            </a:endParaRPr>
          </a:p>
        </p:txBody>
      </p:sp>
      <p:sp>
        <p:nvSpPr>
          <p:cNvPr id="318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0427D37-C361-47D4-B630-663E95D36024}" type="slidenum">
              <a:rPr lang="en-US" altLang="en-US">
                <a:latin typeface="Calibri" panose="020F0502020204030204" pitchFamily="34" charset="0"/>
              </a:rPr>
              <a:pPr/>
              <a:t>150</a:t>
            </a:fld>
            <a:endParaRPr lang="en-US" altLang="en-US">
              <a:latin typeface="Calibri" panose="020F0502020204030204" pitchFamily="34" charset="0"/>
            </a:endParaRPr>
          </a:p>
        </p:txBody>
      </p:sp>
    </p:spTree>
    <p:extLst>
      <p:ext uri="{BB962C8B-B14F-4D97-AF65-F5344CB8AC3E}">
        <p14:creationId xmlns:p14="http://schemas.microsoft.com/office/powerpoint/2010/main" val="10947965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41">
              <a:defRPr/>
            </a:pPr>
            <a:r>
              <a:rPr lang="en-US" b="1" u="sng" dirty="0" smtClean="0">
                <a:solidFill>
                  <a:srgbClr val="000000"/>
                </a:solidFill>
                <a:ea typeface="ＭＳ Ｐゴシック" charset="0"/>
                <a:cs typeface="+mn-cs"/>
              </a:rPr>
              <a:t>ACTIVITY #14: </a:t>
            </a:r>
            <a:r>
              <a:rPr lang="en-US" b="1" i="1" u="sng" dirty="0" smtClean="0">
                <a:solidFill>
                  <a:srgbClr val="000000"/>
                </a:solidFill>
                <a:ea typeface="ＭＳ Ｐゴシック" charset="0"/>
                <a:cs typeface="+mn-cs"/>
              </a:rPr>
              <a:t>Money services, cards, accounts, and loan: Finding what works for you </a:t>
            </a:r>
            <a:r>
              <a:rPr lang="en-US" b="1" u="sng" dirty="0" smtClean="0">
                <a:solidFill>
                  <a:srgbClr val="000000"/>
                </a:solidFill>
                <a:ea typeface="ＭＳ Ｐゴシック" charset="0"/>
                <a:cs typeface="+mn-cs"/>
              </a:rPr>
              <a:t>CONTINUED</a:t>
            </a:r>
            <a:endParaRPr lang="en-US" b="1" i="1" u="sng" dirty="0" smtClean="0">
              <a:solidFill>
                <a:srgbClr val="000000"/>
              </a:solidFill>
              <a:ea typeface="ＭＳ Ｐゴシック" charset="0"/>
              <a:cs typeface="+mn-cs"/>
            </a:endParaRPr>
          </a:p>
          <a:p>
            <a:pPr defTabSz="1000841">
              <a:defRPr/>
            </a:pPr>
            <a:endParaRPr lang="en-US" b="1" u="sng" dirty="0" smtClean="0">
              <a:solidFill>
                <a:srgbClr val="000000"/>
              </a:solidFill>
              <a:ea typeface="ＭＳ Ｐゴシック" charset="0"/>
              <a:cs typeface="+mn-cs"/>
            </a:endParaRPr>
          </a:p>
          <a:p>
            <a:pPr defTabSz="1000841">
              <a:defRPr/>
            </a:pPr>
            <a:r>
              <a:rPr lang="en-US" b="1" dirty="0" smtClean="0">
                <a:solidFill>
                  <a:srgbClr val="000000"/>
                </a:solidFill>
                <a:ea typeface="ＭＳ Ｐゴシック" charset="0"/>
                <a:cs typeface="+mn-cs"/>
              </a:rPr>
              <a:t>Individual Activity and Facilitated Discussion (Module 8)</a:t>
            </a:r>
          </a:p>
          <a:p>
            <a:pPr>
              <a:defRPr/>
            </a:pPr>
            <a:endParaRPr lang="en-US" b="1" u="sng" dirty="0" smtClean="0">
              <a:solidFill>
                <a:srgbClr val="000000"/>
              </a:solidFill>
              <a:ea typeface="ＭＳ Ｐゴシック" charset="0"/>
              <a:cs typeface="+mn-cs"/>
            </a:endParaRPr>
          </a:p>
          <a:p>
            <a:pPr marL="182671" indent="-182671">
              <a:buFont typeface="Arial" pitchFamily="34" charset="0"/>
              <a:buChar char="•"/>
              <a:defRPr/>
            </a:pPr>
            <a:r>
              <a:rPr lang="en-US" dirty="0" smtClean="0">
                <a:solidFill>
                  <a:srgbClr val="000000"/>
                </a:solidFill>
                <a:ea typeface="ＭＳ Ｐゴシック" charset="0"/>
                <a:cs typeface="+mn-cs"/>
              </a:rPr>
              <a:t>After 3 minutes, instruct them to use the analysis section of Tool 1 (starting on page 294) to find the provider and tools that have products or services that meet their priorities.</a:t>
            </a:r>
          </a:p>
        </p:txBody>
      </p:sp>
      <p:sp>
        <p:nvSpPr>
          <p:cNvPr id="32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EDBD93F-7799-42B5-A3FD-1CD435AE66DA}" type="slidenum">
              <a:rPr lang="en-US" altLang="en-US">
                <a:latin typeface="Calibri" panose="020F0502020204030204" pitchFamily="34" charset="0"/>
              </a:rPr>
              <a:pPr/>
              <a:t>151</a:t>
            </a:fld>
            <a:endParaRPr lang="en-US" altLang="en-US">
              <a:latin typeface="Calibri" panose="020F0502020204030204" pitchFamily="34" charset="0"/>
            </a:endParaRPr>
          </a:p>
        </p:txBody>
      </p:sp>
    </p:spTree>
    <p:extLst>
      <p:ext uri="{BB962C8B-B14F-4D97-AF65-F5344CB8AC3E}">
        <p14:creationId xmlns:p14="http://schemas.microsoft.com/office/powerpoint/2010/main" val="146999974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loans: Finding what works for you CONTINUED</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(Module 8)</a:t>
            </a:r>
          </a:p>
          <a:p>
            <a:pPr eaLnBrk="1" hangingPunct="1">
              <a:spcBef>
                <a:spcPct val="0"/>
              </a:spcBef>
              <a:defRPr/>
            </a:pPr>
            <a:endParaRPr lang="en-US" altLang="en-US" b="1" u="sng" dirty="0" smtClean="0">
              <a:solidFill>
                <a:srgbClr val="000000"/>
              </a:solidFill>
              <a:cs typeface="+mn-cs"/>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Use the following questions, also listed on the slide above to facilitate a discussion about the tool:</a:t>
            </a:r>
          </a:p>
          <a:p>
            <a:pPr marL="655638" lvl="1" indent="-177800" eaLnBrk="1" hangingPunct="1">
              <a:spcBef>
                <a:spcPct val="0"/>
              </a:spcBef>
              <a:buFontTx/>
              <a:buChar char="•"/>
              <a:defRPr/>
            </a:pPr>
            <a:r>
              <a:rPr lang="en-US" altLang="en-US" b="1" dirty="0" smtClean="0">
                <a:solidFill>
                  <a:srgbClr val="000000"/>
                </a:solidFill>
                <a:cs typeface="+mn-cs"/>
              </a:rPr>
              <a:t>What surprised you when using this tool?</a:t>
            </a:r>
          </a:p>
          <a:p>
            <a:pPr marL="655638" lvl="1" indent="-177800" eaLnBrk="1" hangingPunct="1">
              <a:spcBef>
                <a:spcPct val="0"/>
              </a:spcBef>
              <a:buFontTx/>
              <a:buChar char="•"/>
              <a:defRPr/>
            </a:pPr>
            <a:r>
              <a:rPr lang="en-US" altLang="en-US" b="1" dirty="0" smtClean="0">
                <a:solidFill>
                  <a:srgbClr val="000000"/>
                </a:solidFill>
                <a:cs typeface="+mn-cs"/>
              </a:rPr>
              <a:t>Was the tool helpful? Do you think it will be helpful for the people you serve?</a:t>
            </a:r>
          </a:p>
          <a:p>
            <a:pPr marL="655638" lvl="1" indent="-177800" eaLnBrk="1" hangingPunct="1">
              <a:spcBef>
                <a:spcPct val="0"/>
              </a:spcBef>
              <a:buFontTx/>
              <a:buChar char="•"/>
              <a:defRPr/>
            </a:pPr>
            <a:r>
              <a:rPr lang="en-US" altLang="en-US" b="1" dirty="0" smtClean="0">
                <a:solidFill>
                  <a:srgbClr val="000000"/>
                </a:solidFill>
                <a:cs typeface="+mn-cs"/>
              </a:rPr>
              <a:t>What additional information do you need to select a financial service provider? </a:t>
            </a:r>
          </a:p>
          <a:p>
            <a:pPr marL="655638" lvl="1" indent="-177800" eaLnBrk="1" hangingPunct="1">
              <a:spcBef>
                <a:spcPct val="0"/>
              </a:spcBef>
              <a:buFontTx/>
              <a:buChar char="•"/>
              <a:defRPr/>
            </a:pPr>
            <a:endParaRPr lang="en-US" altLang="en-US" dirty="0" smtClean="0">
              <a:solidFill>
                <a:srgbClr val="000000"/>
              </a:solidFill>
              <a:cs typeface="+mn-cs"/>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is a </a:t>
            </a:r>
            <a:r>
              <a:rPr lang="en-US" altLang="en-US" u="sng" dirty="0" smtClean="0">
                <a:solidFill>
                  <a:srgbClr val="000000"/>
                </a:solidFill>
                <a:cs typeface="+mn-cs"/>
              </a:rPr>
              <a:t>needs-first approach</a:t>
            </a:r>
            <a:r>
              <a:rPr lang="en-US" altLang="en-US" dirty="0" smtClean="0">
                <a:solidFill>
                  <a:srgbClr val="000000"/>
                </a:solidFill>
                <a:cs typeface="+mn-cs"/>
              </a:rPr>
              <a: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Explain that generally, people think of financial services as meaning a bank account.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starts with what people want or need in terms of financial services, then provides guidance in terms of </a:t>
            </a:r>
            <a:r>
              <a:rPr lang="en-US" altLang="en-US" b="1" dirty="0" smtClean="0">
                <a:solidFill>
                  <a:srgbClr val="000000"/>
                </a:solidFill>
                <a:cs typeface="+mn-cs"/>
              </a:rPr>
              <a:t>what products or services may address that want or need </a:t>
            </a:r>
            <a:r>
              <a:rPr lang="en-US" altLang="en-US" dirty="0" smtClean="0">
                <a:solidFill>
                  <a:srgbClr val="000000"/>
                </a:solidFill>
                <a:cs typeface="+mn-cs"/>
              </a:rPr>
              <a:t>and </a:t>
            </a:r>
            <a:r>
              <a:rPr lang="en-US" altLang="en-US" b="1" dirty="0" smtClean="0">
                <a:solidFill>
                  <a:srgbClr val="000000"/>
                </a:solidFill>
                <a:cs typeface="+mn-cs"/>
              </a:rPr>
              <a:t>where the product or service may be available</a:t>
            </a:r>
            <a:r>
              <a:rPr lang="en-US" altLang="en-US" dirty="0" smtClean="0">
                <a:solidFill>
                  <a:srgbClr val="000000"/>
                </a:solidFill>
                <a:cs typeface="+mn-cs"/>
              </a:rPr>
              <a:t>.</a:t>
            </a:r>
          </a:p>
        </p:txBody>
      </p:sp>
      <p:sp>
        <p:nvSpPr>
          <p:cNvPr id="322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A647D71-24EF-4678-B9EF-5865D6E7DFEF}" type="slidenum">
              <a:rPr lang="en-US" altLang="en-US">
                <a:latin typeface="Calibri" panose="020F0502020204030204" pitchFamily="34" charset="0"/>
              </a:rPr>
              <a:pPr/>
              <a:t>152</a:t>
            </a:fld>
            <a:endParaRPr lang="en-US" altLang="en-US">
              <a:latin typeface="Calibri" panose="020F0502020204030204" pitchFamily="34" charset="0"/>
            </a:endParaRPr>
          </a:p>
        </p:txBody>
      </p:sp>
    </p:spTree>
    <p:extLst>
      <p:ext uri="{BB962C8B-B14F-4D97-AF65-F5344CB8AC3E}">
        <p14:creationId xmlns:p14="http://schemas.microsoft.com/office/powerpoint/2010/main" val="32055863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a:r>
              <a:rPr lang="en-US" altLang="en-US" b="1" u="sng" smtClean="0">
                <a:solidFill>
                  <a:srgbClr val="000000"/>
                </a:solidFill>
              </a:rPr>
              <a:t>ACTIVITY #14: </a:t>
            </a:r>
            <a:r>
              <a:rPr lang="en-US" altLang="en-US" b="1" i="1" u="sng" smtClean="0">
                <a:solidFill>
                  <a:srgbClr val="000000"/>
                </a:solidFill>
              </a:rPr>
              <a:t>Money services, cards, accounts, and loan: Finding what works for you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u="sng" smtClean="0">
              <a:solidFill>
                <a:srgbClr val="000000"/>
              </a:solidFill>
            </a:endParaRPr>
          </a:p>
          <a:p>
            <a:pPr defTabSz="998538"/>
            <a:r>
              <a:rPr lang="en-US" altLang="en-US" b="1" smtClean="0">
                <a:solidFill>
                  <a:srgbClr val="000000"/>
                </a:solidFill>
              </a:rPr>
              <a:t>Presentation (Module 8)</a:t>
            </a:r>
          </a:p>
          <a:p>
            <a:pPr defTabSz="998538"/>
            <a:endParaRPr lang="en-US" altLang="en-US" b="1" u="sng" smtClean="0">
              <a:solidFill>
                <a:srgbClr val="000000"/>
              </a:solidFill>
            </a:endParaRPr>
          </a:p>
          <a:p>
            <a:pPr defTabSz="998538">
              <a:buFontTx/>
              <a:buChar char="•"/>
            </a:pPr>
            <a:r>
              <a:rPr lang="en-US" altLang="en-US" smtClean="0">
                <a:solidFill>
                  <a:srgbClr val="000000"/>
                </a:solidFill>
              </a:rPr>
              <a:t>Review Tool 2 (page 299)—the purpose is to compare financial product and service providers.</a:t>
            </a:r>
          </a:p>
          <a:p>
            <a:pPr defTabSz="998538">
              <a:buFontTx/>
              <a:buChar char="•"/>
            </a:pPr>
            <a:r>
              <a:rPr lang="en-US" altLang="en-US" smtClean="0">
                <a:solidFill>
                  <a:srgbClr val="000000"/>
                </a:solidFill>
              </a:rPr>
              <a:t>Explain that individuals may want to circle the top 5 criteria that are most important to them in making a decision about the right financial service provider.  This can help them focus while using this tool and make it’s use a little easier.</a:t>
            </a:r>
          </a:p>
        </p:txBody>
      </p:sp>
      <p:sp>
        <p:nvSpPr>
          <p:cNvPr id="324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7D112DF-9C84-44DC-AC81-6664D6D6EF12}" type="slidenum">
              <a:rPr lang="en-US" altLang="en-US">
                <a:latin typeface="Calibri" panose="020F0502020204030204" pitchFamily="34" charset="0"/>
              </a:rPr>
              <a:pPr/>
              <a:t>153</a:t>
            </a:fld>
            <a:endParaRPr lang="en-US" altLang="en-US">
              <a:latin typeface="Calibri" panose="020F0502020204030204" pitchFamily="34" charset="0"/>
            </a:endParaRPr>
          </a:p>
        </p:txBody>
      </p:sp>
    </p:spTree>
    <p:extLst>
      <p:ext uri="{BB962C8B-B14F-4D97-AF65-F5344CB8AC3E}">
        <p14:creationId xmlns:p14="http://schemas.microsoft.com/office/powerpoint/2010/main" val="119580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#14: </a:t>
            </a:r>
            <a:r>
              <a:rPr lang="en-US" altLang="en-US" b="1" i="1" u="sng" smtClean="0">
                <a:solidFill>
                  <a:srgbClr val="000000"/>
                </a:solidFill>
              </a:rPr>
              <a:t>Money services, cards, accounts, and loans: Finding what works for you 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Exercise in Pairs; Presentation to Large Group; Facilitated Discussion (Module 8)</a:t>
            </a:r>
          </a:p>
          <a:p>
            <a:pPr eaLnBrk="1" hangingPunct="1">
              <a:spcBef>
                <a:spcPct val="0"/>
              </a:spcBef>
              <a:buFontTx/>
              <a:buChar char="•"/>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Get participants into groups of 2.</a:t>
            </a:r>
          </a:p>
          <a:p>
            <a:pPr eaLnBrk="1" hangingPunct="1">
              <a:spcBef>
                <a:spcPct val="0"/>
              </a:spcBef>
              <a:buFontTx/>
              <a:buChar char="•"/>
            </a:pPr>
            <a:r>
              <a:rPr lang="en-US" altLang="en-US" smtClean="0">
                <a:solidFill>
                  <a:srgbClr val="000000"/>
                </a:solidFill>
              </a:rPr>
              <a:t>Distribute financial product/service cards to each pair.</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b="1" i="1" smtClean="0">
                <a:solidFill>
                  <a:srgbClr val="000000"/>
                </a:solidFill>
              </a:rPr>
              <a:t>NOTE: The next 10 slides are the cards. Print these prior to the training. Consider using card stock.</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b="1" i="1" smtClean="0">
                <a:solidFill>
                  <a:srgbClr val="000000"/>
                </a:solidFill>
              </a:rPr>
              <a:t>NOTE: If you have a small group, you may want to give two cards to each pair.</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Instruct participants in groups of 2 to:</a:t>
            </a:r>
          </a:p>
          <a:p>
            <a:pPr marL="650875" lvl="1" indent="-177800" eaLnBrk="1" hangingPunct="1">
              <a:spcBef>
                <a:spcPct val="0"/>
              </a:spcBef>
              <a:buFontTx/>
              <a:buChar char="•"/>
            </a:pPr>
            <a:r>
              <a:rPr lang="en-US" altLang="en-US" smtClean="0">
                <a:solidFill>
                  <a:srgbClr val="000000"/>
                </a:solidFill>
              </a:rPr>
              <a:t>Define the product or service.</a:t>
            </a:r>
          </a:p>
          <a:p>
            <a:pPr marL="650875" lvl="1" indent="-177800" eaLnBrk="1" hangingPunct="1">
              <a:spcBef>
                <a:spcPct val="0"/>
              </a:spcBef>
              <a:buFontTx/>
              <a:buChar char="•"/>
            </a:pPr>
            <a:r>
              <a:rPr lang="en-US" altLang="en-US" smtClean="0">
                <a:solidFill>
                  <a:srgbClr val="000000"/>
                </a:solidFill>
              </a:rPr>
              <a:t>Brainstorm all of the places you can get this product or service.</a:t>
            </a:r>
          </a:p>
          <a:p>
            <a:pPr marL="650875" lvl="1" indent="-177800" eaLnBrk="1" hangingPunct="1">
              <a:spcBef>
                <a:spcPct val="0"/>
              </a:spcBef>
              <a:buFontTx/>
              <a:buChar char="•"/>
            </a:pPr>
            <a:r>
              <a:rPr lang="en-US" altLang="en-US" smtClean="0">
                <a:solidFill>
                  <a:srgbClr val="000000"/>
                </a:solidFill>
              </a:rPr>
              <a:t>Brainstorm when you would use this product or service to manage your finances.</a:t>
            </a:r>
          </a:p>
          <a:p>
            <a:pPr marL="650875" lvl="1" indent="-177800" eaLnBrk="1" hangingPunct="1">
              <a:spcBef>
                <a:spcPct val="0"/>
              </a:spcBef>
              <a:buFontTx/>
              <a:buChar char="•"/>
            </a:pPr>
            <a:r>
              <a:rPr lang="en-US" altLang="en-US" smtClean="0">
                <a:solidFill>
                  <a:srgbClr val="000000"/>
                </a:solidFill>
              </a:rPr>
              <a:t>List the benefits of this product or service.</a:t>
            </a:r>
          </a:p>
          <a:p>
            <a:pPr marL="650875" lvl="1" indent="-177800" eaLnBrk="1" hangingPunct="1">
              <a:spcBef>
                <a:spcPct val="0"/>
              </a:spcBef>
              <a:buFontTx/>
              <a:buChar char="•"/>
            </a:pPr>
            <a:r>
              <a:rPr lang="en-US" altLang="en-US" smtClean="0">
                <a:solidFill>
                  <a:srgbClr val="000000"/>
                </a:solidFill>
              </a:rPr>
              <a:t>List the risks of this product or service.</a:t>
            </a:r>
          </a:p>
          <a:p>
            <a:pPr eaLnBrk="1" hangingPunct="1">
              <a:spcBef>
                <a:spcPct val="0"/>
              </a:spcBef>
              <a:buFontTx/>
              <a:buChar char="•"/>
            </a:pPr>
            <a:r>
              <a:rPr lang="en-US" altLang="en-US" smtClean="0">
                <a:solidFill>
                  <a:srgbClr val="000000"/>
                </a:solidFill>
              </a:rPr>
              <a:t>Instruct participants to use the material from Tool 3 (page 303) and their own experiences to complete the group activity.</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After 6 – 8 minutes, ask participants to report to large group.</a:t>
            </a:r>
          </a:p>
          <a:p>
            <a:pPr eaLnBrk="1" hangingPunct="1">
              <a:spcBef>
                <a:spcPct val="0"/>
              </a:spcBef>
              <a:buFontTx/>
              <a:buChar char="•"/>
            </a:pPr>
            <a:r>
              <a:rPr lang="en-US" altLang="en-US" smtClean="0">
                <a:solidFill>
                  <a:srgbClr val="000000"/>
                </a:solidFill>
              </a:rPr>
              <a:t>Ask each group to present their product/service to the rest of the group.</a:t>
            </a:r>
          </a:p>
          <a:p>
            <a:pPr eaLnBrk="1" hangingPunct="1">
              <a:spcBef>
                <a:spcPct val="0"/>
              </a:spcBef>
              <a:buFontTx/>
              <a:buChar char="•"/>
            </a:pPr>
            <a:r>
              <a:rPr lang="en-US" altLang="en-US" smtClean="0">
                <a:solidFill>
                  <a:srgbClr val="000000"/>
                </a:solidFill>
              </a:rPr>
              <a:t>Using Tool 3 (page 303), organize them by the type of product or service they are as groups present.</a:t>
            </a:r>
          </a:p>
          <a:p>
            <a:pPr marL="650875" lvl="1" indent="-177800" eaLnBrk="1" hangingPunct="1">
              <a:spcBef>
                <a:spcPct val="0"/>
              </a:spcBef>
              <a:buFontTx/>
              <a:buChar char="•"/>
            </a:pPr>
            <a:r>
              <a:rPr lang="en-US" altLang="en-US" smtClean="0">
                <a:solidFill>
                  <a:srgbClr val="000000"/>
                </a:solidFill>
              </a:rPr>
              <a:t>Transaction</a:t>
            </a:r>
          </a:p>
          <a:p>
            <a:pPr marL="650875" lvl="1" indent="-177800" eaLnBrk="1" hangingPunct="1">
              <a:spcBef>
                <a:spcPct val="0"/>
              </a:spcBef>
              <a:buFontTx/>
              <a:buChar char="•"/>
            </a:pPr>
            <a:r>
              <a:rPr lang="en-US" altLang="en-US" smtClean="0">
                <a:solidFill>
                  <a:srgbClr val="000000"/>
                </a:solidFill>
              </a:rPr>
              <a:t>Depository</a:t>
            </a:r>
          </a:p>
          <a:p>
            <a:pPr marL="650875" lvl="1" indent="-177800" eaLnBrk="1" hangingPunct="1">
              <a:spcBef>
                <a:spcPct val="0"/>
              </a:spcBef>
              <a:buFontTx/>
              <a:buChar char="•"/>
            </a:pPr>
            <a:r>
              <a:rPr lang="en-US" altLang="en-US" smtClean="0">
                <a:solidFill>
                  <a:srgbClr val="000000"/>
                </a:solidFill>
              </a:rPr>
              <a:t>Credit</a:t>
            </a:r>
          </a:p>
          <a:p>
            <a:pPr marL="650875" lvl="1" indent="-177800" eaLnBrk="1" hangingPunct="1">
              <a:spcBef>
                <a:spcPct val="0"/>
              </a:spcBef>
              <a:buFontTx/>
              <a:buChar char="•"/>
            </a:pPr>
            <a:r>
              <a:rPr lang="en-US" altLang="en-US" smtClean="0">
                <a:solidFill>
                  <a:srgbClr val="000000"/>
                </a:solidFill>
              </a:rPr>
              <a:t>Credit building</a:t>
            </a:r>
          </a:p>
          <a:p>
            <a:pPr marL="650875" lvl="1" indent="-177800" eaLnBrk="1" hangingPunct="1">
              <a:spcBef>
                <a:spcPct val="0"/>
              </a:spcBef>
              <a:buFontTx/>
              <a:buChar char="•"/>
            </a:pPr>
            <a:r>
              <a:rPr lang="en-US" altLang="en-US" smtClean="0">
                <a:solidFill>
                  <a:srgbClr val="000000"/>
                </a:solidFill>
              </a:rPr>
              <a:t>Other</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Add to group presentations as appropriate.</a:t>
            </a:r>
          </a:p>
          <a:p>
            <a:pPr eaLnBrk="1" hangingPunct="1">
              <a:spcBef>
                <a:spcPct val="0"/>
              </a:spcBef>
              <a:buFontTx/>
              <a:buChar char="•"/>
            </a:pPr>
            <a:r>
              <a:rPr lang="en-US" altLang="en-US" smtClean="0">
                <a:solidFill>
                  <a:srgbClr val="000000"/>
                </a:solidFill>
              </a:rPr>
              <a:t>Relate this information to Tool 2: Ask questions: Choosing where to get what you need. </a:t>
            </a:r>
          </a:p>
          <a:p>
            <a:pPr eaLnBrk="1" hangingPunct="1">
              <a:spcBef>
                <a:spcPct val="0"/>
              </a:spcBef>
              <a:buFontTx/>
              <a:buChar char="•"/>
            </a:pPr>
            <a:r>
              <a:rPr lang="en-US" altLang="en-US" smtClean="0">
                <a:solidFill>
                  <a:srgbClr val="000000"/>
                </a:solidFill>
              </a:rPr>
              <a:t>Ask participants to share any questions or experiences they may have about these products or services or others from Tool 3 not covered.</a:t>
            </a:r>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A04EA3F-FF87-47AB-803A-9D03AD601CE2}" type="slidenum">
              <a:rPr lang="en-US" altLang="en-US">
                <a:latin typeface="Calibri" panose="020F0502020204030204" pitchFamily="34" charset="0"/>
              </a:rPr>
              <a:pPr/>
              <a:t>154</a:t>
            </a:fld>
            <a:endParaRPr lang="en-US" altLang="en-US">
              <a:latin typeface="Calibri" panose="020F0502020204030204" pitchFamily="34" charset="0"/>
            </a:endParaRPr>
          </a:p>
        </p:txBody>
      </p:sp>
    </p:spTree>
    <p:extLst>
      <p:ext uri="{BB962C8B-B14F-4D97-AF65-F5344CB8AC3E}">
        <p14:creationId xmlns:p14="http://schemas.microsoft.com/office/powerpoint/2010/main" val="39375551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PRINT PRIOR TO TRAINING</a:t>
            </a:r>
            <a:r>
              <a:rPr lang="en-US" altLang="en-US" b="1" smtClean="0">
                <a:solidFill>
                  <a:srgbClr val="000000"/>
                </a:solidFill>
              </a:rPr>
              <a:t>.</a:t>
            </a:r>
          </a:p>
          <a:p>
            <a:pPr eaLnBrk="1" hangingPunct="1">
              <a:spcBef>
                <a:spcPct val="0"/>
              </a:spcBef>
            </a:pPr>
            <a:r>
              <a:rPr lang="en-US" altLang="en-US" b="1" smtClean="0">
                <a:solidFill>
                  <a:srgbClr val="000000"/>
                </a:solidFill>
              </a:rPr>
              <a:t/>
            </a:r>
            <a:br>
              <a:rPr lang="en-US" altLang="en-US" b="1" smtClean="0">
                <a:solidFill>
                  <a:srgbClr val="000000"/>
                </a:solidFill>
              </a:rPr>
            </a:br>
            <a:r>
              <a:rPr lang="en-US" altLang="en-US" b="1" smtClean="0">
                <a:solidFill>
                  <a:srgbClr val="000000"/>
                </a:solidFill>
              </a:rPr>
              <a:t>PRINT ONE COPY FOR EVERY TWO PARTICIPANTS. </a:t>
            </a:r>
          </a:p>
          <a:p>
            <a:pPr eaLnBrk="1" hangingPunct="1">
              <a:spcBef>
                <a:spcPct val="0"/>
              </a:spcBef>
            </a:pPr>
            <a:r>
              <a:rPr lang="en-US" altLang="en-US" b="1" smtClean="0">
                <a:solidFill>
                  <a:srgbClr val="000000"/>
                </a:solidFill>
              </a:rPr>
              <a:t>IF YOU HAVE 20 PARTICIPANTS, YOU WILL NEED ONLY ONE COPY EACH OF THE NEXT 10 SLIDES.</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THESE SLIDES IN YOUR PRESENTATION.</a:t>
            </a:r>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43CD2A5-AD09-454A-9B0C-6777353A0753}" type="slidenum">
              <a:rPr lang="en-US" altLang="en-US">
                <a:latin typeface="Calibri" panose="020F0502020204030204" pitchFamily="34" charset="0"/>
              </a:rPr>
              <a:pPr/>
              <a:t>155</a:t>
            </a:fld>
            <a:endParaRPr lang="en-US" altLang="en-US">
              <a:latin typeface="Calibri" panose="020F0502020204030204" pitchFamily="34" charset="0"/>
            </a:endParaRPr>
          </a:p>
        </p:txBody>
      </p:sp>
    </p:spTree>
    <p:extLst>
      <p:ext uri="{BB962C8B-B14F-4D97-AF65-F5344CB8AC3E}">
        <p14:creationId xmlns:p14="http://schemas.microsoft.com/office/powerpoint/2010/main" val="311438636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0921F93-4FB3-4C5C-BAE8-FD1F780FE257}" type="slidenum">
              <a:rPr lang="en-US" altLang="en-US">
                <a:latin typeface="Calibri" panose="020F0502020204030204" pitchFamily="34" charset="0"/>
              </a:rPr>
              <a:pPr/>
              <a:t>156</a:t>
            </a:fld>
            <a:endParaRPr lang="en-US" altLang="en-US">
              <a:latin typeface="Calibri" panose="020F0502020204030204" pitchFamily="34" charset="0"/>
            </a:endParaRPr>
          </a:p>
        </p:txBody>
      </p:sp>
    </p:spTree>
    <p:extLst>
      <p:ext uri="{BB962C8B-B14F-4D97-AF65-F5344CB8AC3E}">
        <p14:creationId xmlns:p14="http://schemas.microsoft.com/office/powerpoint/2010/main" val="29884695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D4FB261-0C19-4CDB-9A4F-3B129918B2F4}" type="slidenum">
              <a:rPr lang="en-US" altLang="en-US">
                <a:latin typeface="Calibri" panose="020F0502020204030204" pitchFamily="34" charset="0"/>
              </a:rPr>
              <a:pPr/>
              <a:t>157</a:t>
            </a:fld>
            <a:endParaRPr lang="en-US" altLang="en-US">
              <a:latin typeface="Calibri" panose="020F0502020204030204" pitchFamily="34" charset="0"/>
            </a:endParaRPr>
          </a:p>
        </p:txBody>
      </p:sp>
    </p:spTree>
    <p:extLst>
      <p:ext uri="{BB962C8B-B14F-4D97-AF65-F5344CB8AC3E}">
        <p14:creationId xmlns:p14="http://schemas.microsoft.com/office/powerpoint/2010/main" val="35565821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B27D87D-988F-4A89-AA4D-9659A23D60E4}" type="slidenum">
              <a:rPr lang="en-US" altLang="en-US">
                <a:latin typeface="Calibri" panose="020F0502020204030204" pitchFamily="34" charset="0"/>
              </a:rPr>
              <a:pPr/>
              <a:t>158</a:t>
            </a:fld>
            <a:endParaRPr lang="en-US" altLang="en-US">
              <a:latin typeface="Calibri" panose="020F0502020204030204" pitchFamily="34" charset="0"/>
            </a:endParaRPr>
          </a:p>
        </p:txBody>
      </p:sp>
    </p:spTree>
    <p:extLst>
      <p:ext uri="{BB962C8B-B14F-4D97-AF65-F5344CB8AC3E}">
        <p14:creationId xmlns:p14="http://schemas.microsoft.com/office/powerpoint/2010/main" val="22413220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36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AC0CBE6-DF8C-40D0-AECF-4CE01239BE51}" type="slidenum">
              <a:rPr lang="en-US" altLang="en-US">
                <a:latin typeface="Calibri" panose="020F0502020204030204" pitchFamily="34" charset="0"/>
              </a:rPr>
              <a:pPr/>
              <a:t>159</a:t>
            </a:fld>
            <a:endParaRPr lang="en-US" altLang="en-US">
              <a:latin typeface="Calibri" panose="020F0502020204030204" pitchFamily="34" charset="0"/>
            </a:endParaRPr>
          </a:p>
        </p:txBody>
      </p:sp>
    </p:spTree>
    <p:extLst>
      <p:ext uri="{BB962C8B-B14F-4D97-AF65-F5344CB8AC3E}">
        <p14:creationId xmlns:p14="http://schemas.microsoft.com/office/powerpoint/2010/main" val="282396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and Presentation (Introduction Part 1) </a:t>
            </a:r>
          </a:p>
          <a:p>
            <a:pPr>
              <a:buFontTx/>
              <a:buChar char="•"/>
            </a:pPr>
            <a:endParaRPr lang="en-US" altLang="en-US" b="1" smtClean="0">
              <a:solidFill>
                <a:srgbClr val="000000"/>
              </a:solidFill>
            </a:endParaRPr>
          </a:p>
          <a:p>
            <a:pPr>
              <a:buFontTx/>
              <a:buChar char="•"/>
            </a:pPr>
            <a:r>
              <a:rPr lang="en-US" altLang="en-US" smtClean="0">
                <a:solidFill>
                  <a:srgbClr val="000000"/>
                </a:solidFill>
              </a:rPr>
              <a:t>Explain that even though the module on protecting your money is at the end of the toolkit, we want to underscore the importance of sharing this information early in the training. We know that sometimes people can't stay through a whole training or that trainers may run out of time if a discussion is longer than was originally planned.</a:t>
            </a:r>
          </a:p>
          <a:p>
            <a:pPr>
              <a:buFontTx/>
              <a:buChar char="•"/>
            </a:pPr>
            <a:endParaRPr lang="en-US" altLang="en-US" smtClean="0">
              <a:solidFill>
                <a:srgbClr val="000000"/>
              </a:solidFill>
            </a:endParaRPr>
          </a:p>
          <a:p>
            <a:pPr>
              <a:buFontTx/>
              <a:buChar char="•"/>
            </a:pPr>
            <a:r>
              <a:rPr lang="en-US" altLang="en-US" smtClean="0">
                <a:solidFill>
                  <a:srgbClr val="000000"/>
                </a:solidFill>
              </a:rPr>
              <a:t>Refer participants to the CFPB complaint contact information and use the following information to explain the complaint process.  </a:t>
            </a:r>
            <a:r>
              <a:rPr lang="en-US" altLang="en-US" b="1" smtClean="0">
                <a:solidFill>
                  <a:srgbClr val="000000"/>
                </a:solidFill>
              </a:rPr>
              <a:t>See Module 9:  Protecting your money, Tool 1: Submitting a complaint to the CFPB on page 327</a:t>
            </a:r>
            <a:r>
              <a:rPr lang="en-US" altLang="en-US" smtClean="0">
                <a:solidFill>
                  <a:srgbClr val="000000"/>
                </a:solidFill>
              </a:rPr>
              <a:t> for more information.</a:t>
            </a:r>
          </a:p>
          <a:p>
            <a:pPr>
              <a:buFontTx/>
              <a:buChar char="•"/>
            </a:pPr>
            <a:endParaRPr lang="en-US" altLang="en-US" smtClean="0">
              <a:solidFill>
                <a:srgbClr val="000000"/>
              </a:solidFill>
            </a:endParaRPr>
          </a:p>
          <a:p>
            <a:pPr marL="628650" lvl="1" indent="-171450">
              <a:buFontTx/>
              <a:buChar char="•"/>
            </a:pPr>
            <a:r>
              <a:rPr lang="en-US" altLang="en-US" smtClean="0">
                <a:solidFill>
                  <a:srgbClr val="000000"/>
                </a:solidFill>
              </a:rPr>
              <a:t>Part of being a smart consumer is understanding your rights. When you know you have rights, you can protect yourself. There are many laws that protect your rights when it comes to financial products and services. It is the CFPB’s job to enforce these laws and handle consumers’ complaints about financial products and services.</a:t>
            </a:r>
          </a:p>
          <a:p>
            <a:pPr marL="628650" lvl="1" indent="-171450">
              <a:buFontTx/>
              <a:buChar char="•"/>
            </a:pPr>
            <a:r>
              <a:rPr lang="en-US" altLang="en-US" smtClean="0">
                <a:solidFill>
                  <a:srgbClr val="000000"/>
                </a:solidFill>
              </a:rPr>
              <a:t>The CFPB has already handled over 700,000 of consumer complaints about:</a:t>
            </a:r>
          </a:p>
          <a:p>
            <a:pPr marL="1543050" lvl="3" indent="-171450">
              <a:buFontTx/>
              <a:buChar char="•"/>
            </a:pPr>
            <a:r>
              <a:rPr lang="en-US" altLang="en-US" smtClean="0">
                <a:solidFill>
                  <a:srgbClr val="000000"/>
                </a:solidFill>
              </a:rPr>
              <a:t>Credit cards</a:t>
            </a:r>
          </a:p>
          <a:p>
            <a:pPr marL="1543050" lvl="3" indent="-171450">
              <a:buFontTx/>
              <a:buChar char="•"/>
            </a:pPr>
            <a:r>
              <a:rPr lang="en-US" altLang="en-US" smtClean="0">
                <a:solidFill>
                  <a:srgbClr val="000000"/>
                </a:solidFill>
              </a:rPr>
              <a:t>Mortgages</a:t>
            </a:r>
          </a:p>
          <a:p>
            <a:pPr marL="1543050" lvl="3" indent="-171450">
              <a:buFontTx/>
              <a:buChar char="•"/>
            </a:pPr>
            <a:r>
              <a:rPr lang="en-US" altLang="en-US" smtClean="0">
                <a:solidFill>
                  <a:srgbClr val="000000"/>
                </a:solidFill>
              </a:rPr>
              <a:t>Bank accounts and services</a:t>
            </a:r>
          </a:p>
          <a:p>
            <a:pPr marL="1543050" lvl="3" indent="-171450">
              <a:buFontTx/>
              <a:buChar char="•"/>
            </a:pPr>
            <a:r>
              <a:rPr lang="en-US" altLang="en-US" smtClean="0">
                <a:solidFill>
                  <a:srgbClr val="000000"/>
                </a:solidFill>
              </a:rPr>
              <a:t>Private student loans</a:t>
            </a:r>
          </a:p>
          <a:p>
            <a:pPr marL="1543050" lvl="3" indent="-171450">
              <a:buFontTx/>
              <a:buChar char="•"/>
            </a:pPr>
            <a:r>
              <a:rPr lang="en-US" altLang="en-US" smtClean="0">
                <a:solidFill>
                  <a:srgbClr val="000000"/>
                </a:solidFill>
              </a:rPr>
              <a:t>Vehicle or consumer loans</a:t>
            </a:r>
          </a:p>
          <a:p>
            <a:pPr marL="1543050" lvl="3" indent="-171450">
              <a:buFontTx/>
              <a:buChar char="•"/>
            </a:pPr>
            <a:r>
              <a:rPr lang="en-US" altLang="en-US" smtClean="0">
                <a:solidFill>
                  <a:srgbClr val="000000"/>
                </a:solidFill>
              </a:rPr>
              <a:t>Money transfers</a:t>
            </a:r>
          </a:p>
          <a:p>
            <a:pPr marL="1543050" lvl="3" indent="-171450">
              <a:buFontTx/>
              <a:buChar char="•"/>
            </a:pPr>
            <a:r>
              <a:rPr lang="en-US" altLang="en-US" smtClean="0">
                <a:solidFill>
                  <a:srgbClr val="000000"/>
                </a:solidFill>
              </a:rPr>
              <a:t>Credit reporting</a:t>
            </a:r>
          </a:p>
          <a:p>
            <a:pPr marL="1543050" lvl="3" indent="-171450">
              <a:buFontTx/>
              <a:buChar char="•"/>
            </a:pPr>
            <a:r>
              <a:rPr lang="en-US" altLang="en-US" smtClean="0">
                <a:solidFill>
                  <a:srgbClr val="000000"/>
                </a:solidFill>
              </a:rPr>
              <a:t>Debt collection</a:t>
            </a:r>
          </a:p>
          <a:p>
            <a:pPr marL="1543050" lvl="3" indent="-171450">
              <a:buFontTx/>
              <a:buChar char="•"/>
            </a:pPr>
            <a:r>
              <a:rPr lang="en-US" altLang="en-US" smtClean="0">
                <a:solidFill>
                  <a:srgbClr val="000000"/>
                </a:solidFill>
              </a:rPr>
              <a:t>Payday loans</a:t>
            </a:r>
          </a:p>
          <a:p>
            <a:pPr marL="1543050" lvl="3" indent="-171450">
              <a:buFontTx/>
              <a:buChar char="•"/>
            </a:pPr>
            <a:r>
              <a:rPr lang="en-US" altLang="en-US" smtClean="0">
                <a:solidFill>
                  <a:srgbClr val="000000"/>
                </a:solidFill>
              </a:rPr>
              <a:t>Prepaid cards, credit repair, debt settlement, and pawn and title loans</a:t>
            </a:r>
          </a:p>
          <a:p>
            <a:pPr marL="1543050" lvl="3" indent="-171450">
              <a:buFontTx/>
              <a:buChar char="•"/>
            </a:pPr>
            <a:r>
              <a:rPr lang="en-US" altLang="en-US" smtClean="0">
                <a:solidFill>
                  <a:srgbClr val="000000"/>
                </a:solidFill>
              </a:rPr>
              <a:t>Virtual currency</a:t>
            </a:r>
          </a:p>
          <a:p>
            <a:pPr marL="628650" lvl="1" indent="-171450">
              <a:buFontTx/>
              <a:buChar char="•"/>
            </a:pPr>
            <a:endParaRPr lang="en-US" altLang="en-US" smtClean="0">
              <a:solidFill>
                <a:srgbClr val="000000"/>
              </a:solidFill>
            </a:endParaRPr>
          </a:p>
          <a:p>
            <a:pPr marL="628650" lvl="1" indent="-171450">
              <a:buFontTx/>
              <a:buChar char="•"/>
            </a:pPr>
            <a:r>
              <a:rPr lang="en-US" altLang="en-US" smtClean="0">
                <a:solidFill>
                  <a:srgbClr val="000000"/>
                </a:solidFill>
              </a:rPr>
              <a:t>Based on these complaints and research, the CFPB takes action to stop practices that are unfair, deceptive, or abusive or otherwise violate the law. In many cases, CFPB partners with other federal agencies and state officials to address these problems.</a:t>
            </a:r>
            <a:endParaRPr lang="en-US" altLang="en-US" sz="1100" smtClean="0">
              <a:solidFill>
                <a:srgbClr val="000000"/>
              </a:solidFill>
            </a:endParaRPr>
          </a:p>
          <a:p>
            <a:pPr marL="628650" lvl="1" indent="-171450">
              <a:buFontTx/>
              <a:buChar char="•"/>
            </a:pPr>
            <a:r>
              <a:rPr lang="en-US" altLang="en-US" smtClean="0">
                <a:solidFill>
                  <a:srgbClr val="000000"/>
                </a:solidFill>
              </a:rPr>
              <a:t>Through their enforcement actions, the CFPB can require companies to refund money to customers when their consumer rights have been violated. </a:t>
            </a:r>
            <a:endParaRPr lang="en-US" altLang="en-US" sz="1100" smtClean="0">
              <a:solidFill>
                <a:srgbClr val="000000"/>
              </a:solidFill>
            </a:endParaRPr>
          </a:p>
          <a:p>
            <a:pPr lvl="2">
              <a:buFontTx/>
              <a:buChar char="•"/>
            </a:pPr>
            <a:endParaRPr lang="en-US" altLang="en-US" smtClean="0">
              <a:solidFill>
                <a:srgbClr val="000000"/>
              </a:solidFill>
            </a:endParaRPr>
          </a:p>
          <a:p>
            <a:pPr>
              <a:buFontTx/>
              <a:buChar char="•"/>
            </a:pPr>
            <a:r>
              <a:rPr lang="en-US" altLang="en-US" smtClean="0">
                <a:solidFill>
                  <a:srgbClr val="000000"/>
                </a:solidFill>
              </a:rPr>
              <a:t>Explain that someone else (a case manager, a community volunteer, legal aid attorney, or union representative, for example) can submit a complaint on behalf of someone else.</a:t>
            </a:r>
          </a:p>
          <a:p>
            <a:pPr>
              <a:buFontTx/>
              <a:buChar char="•"/>
            </a:pPr>
            <a:endParaRPr lang="en-US" altLang="en-US" smtClean="0">
              <a:solidFill>
                <a:srgbClr val="000000"/>
              </a:solidFill>
            </a:endParaRPr>
          </a:p>
          <a:p>
            <a:pPr>
              <a:buFontTx/>
              <a:buChar char="•"/>
            </a:pPr>
            <a:r>
              <a:rPr lang="en-US" altLang="en-US" smtClean="0">
                <a:solidFill>
                  <a:srgbClr val="000000"/>
                </a:solidFill>
              </a:rPr>
              <a:t>Explain that, if you don’t use a computer or need help in a language other than English, you can also submit a complaint over the phone by calling the CFPB at 855- 411-CFPB (2372), toll free. U.S.-based call centers can help you in over 180 languages and can also take calls from consumers who are hearing impaired or speech-disabled. Live operators in Spanish are available and the CFPB has received over 700,000 complaints as of October 2015.</a:t>
            </a:r>
          </a:p>
          <a:p>
            <a:endParaRPr lang="en-US" altLang="en-US" smtClean="0">
              <a:solidFill>
                <a:srgbClr val="000000"/>
              </a:solidFill>
            </a:endParaRPr>
          </a:p>
          <a:p>
            <a:pPr>
              <a:buFontTx/>
              <a:buChar char="•"/>
            </a:pPr>
            <a:endParaRPr lang="en-US" altLang="en-US" smtClean="0">
              <a:solidFill>
                <a:srgbClr val="000000"/>
              </a:solidFill>
            </a:endParaRPr>
          </a:p>
          <a:p>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D4FA989-BCF2-465C-8413-B68953D3CDEA}"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1039049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38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8A943C6-852A-4169-AE41-E408A75E0F83}" type="slidenum">
              <a:rPr lang="en-US" altLang="en-US">
                <a:latin typeface="Calibri" panose="020F0502020204030204" pitchFamily="34" charset="0"/>
              </a:rPr>
              <a:pPr/>
              <a:t>160</a:t>
            </a:fld>
            <a:endParaRPr lang="en-US" altLang="en-US">
              <a:latin typeface="Calibri" panose="020F0502020204030204" pitchFamily="34" charset="0"/>
            </a:endParaRPr>
          </a:p>
        </p:txBody>
      </p:sp>
    </p:spTree>
    <p:extLst>
      <p:ext uri="{BB962C8B-B14F-4D97-AF65-F5344CB8AC3E}">
        <p14:creationId xmlns:p14="http://schemas.microsoft.com/office/powerpoint/2010/main" val="22152913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5105B3A-83FF-453A-9B78-8F1C0713BCA6}" type="slidenum">
              <a:rPr lang="en-US" altLang="en-US">
                <a:latin typeface="Calibri" panose="020F0502020204030204" pitchFamily="34" charset="0"/>
              </a:rPr>
              <a:pPr/>
              <a:t>161</a:t>
            </a:fld>
            <a:endParaRPr lang="en-US" altLang="en-US">
              <a:latin typeface="Calibri" panose="020F0502020204030204" pitchFamily="34" charset="0"/>
            </a:endParaRPr>
          </a:p>
        </p:txBody>
      </p:sp>
    </p:spTree>
    <p:extLst>
      <p:ext uri="{BB962C8B-B14F-4D97-AF65-F5344CB8AC3E}">
        <p14:creationId xmlns:p14="http://schemas.microsoft.com/office/powerpoint/2010/main" val="44381911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AC57AF0-9FAF-4D87-AFAF-02422AB79396}" type="slidenum">
              <a:rPr lang="en-US" altLang="en-US">
                <a:latin typeface="Calibri" panose="020F0502020204030204" pitchFamily="34" charset="0"/>
              </a:rPr>
              <a:pPr/>
              <a:t>162</a:t>
            </a:fld>
            <a:endParaRPr lang="en-US" altLang="en-US">
              <a:latin typeface="Calibri" panose="020F0502020204030204" pitchFamily="34" charset="0"/>
            </a:endParaRPr>
          </a:p>
        </p:txBody>
      </p:sp>
    </p:spTree>
    <p:extLst>
      <p:ext uri="{BB962C8B-B14F-4D97-AF65-F5344CB8AC3E}">
        <p14:creationId xmlns:p14="http://schemas.microsoft.com/office/powerpoint/2010/main" val="8928047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5946F5-9B7E-4512-8BB7-E82CF471BBA9}" type="slidenum">
              <a:rPr lang="en-US" altLang="en-US">
                <a:latin typeface="Calibri" panose="020F0502020204030204" pitchFamily="34" charset="0"/>
              </a:rPr>
              <a:pPr/>
              <a:t>163</a:t>
            </a:fld>
            <a:endParaRPr lang="en-US" altLang="en-US">
              <a:latin typeface="Calibri" panose="020F0502020204030204" pitchFamily="34" charset="0"/>
            </a:endParaRPr>
          </a:p>
        </p:txBody>
      </p:sp>
    </p:spTree>
    <p:extLst>
      <p:ext uri="{BB962C8B-B14F-4D97-AF65-F5344CB8AC3E}">
        <p14:creationId xmlns:p14="http://schemas.microsoft.com/office/powerpoint/2010/main" val="28075272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solidFill>
                  <a:srgbClr val="000000"/>
                </a:solidFill>
              </a:rPr>
              <a:t>PRINT PRIOR TO TRAINING.</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DO NOT DISPLAY IN PRESENTATION.</a:t>
            </a:r>
          </a:p>
        </p:txBody>
      </p:sp>
      <p:sp>
        <p:nvSpPr>
          <p:cNvPr id="347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1FF0BB8-8DA7-4B46-A936-FFAAB17E1108}" type="slidenum">
              <a:rPr lang="en-US" altLang="en-US">
                <a:latin typeface="Calibri" panose="020F0502020204030204" pitchFamily="34" charset="0"/>
              </a:rPr>
              <a:pPr/>
              <a:t>164</a:t>
            </a:fld>
            <a:endParaRPr lang="en-US" altLang="en-US">
              <a:latin typeface="Calibri" panose="020F0502020204030204" pitchFamily="34" charset="0"/>
            </a:endParaRPr>
          </a:p>
        </p:txBody>
      </p:sp>
    </p:spTree>
    <p:extLst>
      <p:ext uri="{BB962C8B-B14F-4D97-AF65-F5344CB8AC3E}">
        <p14:creationId xmlns:p14="http://schemas.microsoft.com/office/powerpoint/2010/main" val="42420502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#14: </a:t>
            </a:r>
            <a:r>
              <a:rPr lang="en-US" altLang="en-US" b="1" i="1" u="sng" smtClean="0">
                <a:solidFill>
                  <a:srgbClr val="000000"/>
                </a:solidFill>
              </a:rPr>
              <a:t>Money services, cards, accounts, and loans: Finding what works for you 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and Presentation (Module 8)</a:t>
            </a:r>
          </a:p>
          <a:p>
            <a:pPr eaLnBrk="1" hangingPunct="1">
              <a:spcBef>
                <a:spcPct val="0"/>
              </a:spcBef>
              <a:buFontTx/>
              <a:buChar char="•"/>
            </a:pPr>
            <a:endParaRPr lang="en-US" altLang="en-US" b="1" i="1" u="sng" smtClean="0">
              <a:solidFill>
                <a:srgbClr val="000000"/>
              </a:solidFill>
            </a:endParaRPr>
          </a:p>
          <a:p>
            <a:pPr eaLnBrk="1" hangingPunct="1">
              <a:spcBef>
                <a:spcPct val="0"/>
              </a:spcBef>
              <a:buFontTx/>
              <a:buChar char="•"/>
            </a:pPr>
            <a:r>
              <a:rPr lang="en-US" altLang="en-US" b="1" i="1" smtClean="0">
                <a:solidFill>
                  <a:srgbClr val="000000"/>
                </a:solidFill>
              </a:rPr>
              <a:t>ASK: Can anyone open an account at a bank or credit union?</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After getting some responses from participants, explain that the answer is </a:t>
            </a:r>
            <a:r>
              <a:rPr lang="ja-JP" altLang="en-US" smtClean="0">
                <a:solidFill>
                  <a:srgbClr val="000000"/>
                </a:solidFill>
              </a:rPr>
              <a:t>“</a:t>
            </a:r>
            <a:r>
              <a:rPr lang="en-US" altLang="ja-JP" smtClean="0">
                <a:solidFill>
                  <a:srgbClr val="000000"/>
                </a:solidFill>
              </a:rPr>
              <a:t>not necessarily.</a:t>
            </a:r>
            <a:r>
              <a:rPr lang="ja-JP" altLang="en-US" smtClean="0">
                <a:solidFill>
                  <a:srgbClr val="000000"/>
                </a:solidFill>
              </a:rPr>
              <a:t>”</a:t>
            </a:r>
            <a:r>
              <a:rPr lang="en-US" altLang="ja-JP" smtClean="0">
                <a:solidFill>
                  <a:srgbClr val="000000"/>
                </a:solidFill>
              </a:rPr>
              <a:t>  They may not have the money, have negative information in consumer reports, and/or lack proper identification.</a:t>
            </a:r>
          </a:p>
          <a:p>
            <a:pPr eaLnBrk="1" hangingPunct="1">
              <a:spcBef>
                <a:spcPct val="0"/>
              </a:spcBef>
            </a:pPr>
            <a:endParaRPr lang="en-US" altLang="en-US" b="1" i="1" u="sng" smtClean="0">
              <a:solidFill>
                <a:srgbClr val="000000"/>
              </a:solidFill>
            </a:endParaRPr>
          </a:p>
          <a:p>
            <a:pPr eaLnBrk="1" hangingPunct="1">
              <a:spcBef>
                <a:spcPct val="0"/>
              </a:spcBef>
              <a:buFontTx/>
              <a:buChar char="•"/>
            </a:pPr>
            <a:r>
              <a:rPr lang="en-US" altLang="en-US" b="1" i="1" smtClean="0">
                <a:solidFill>
                  <a:srgbClr val="000000"/>
                </a:solidFill>
              </a:rPr>
              <a:t>ASK: Should everyone open an account at a bank or credit union?</a:t>
            </a:r>
          </a:p>
          <a:p>
            <a:pPr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After getting some responses from participants, explain that this is an opinion question.  While money in a bank or credit union may offer people protection of their money, if they do not understand how their accounts work, they could end up with more financial challenges.</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Explain what is needed to open an account:</a:t>
            </a:r>
          </a:p>
          <a:p>
            <a:pPr marL="663575" lvl="1" indent="-180975" eaLnBrk="1" hangingPunct="1">
              <a:spcBef>
                <a:spcPct val="0"/>
              </a:spcBef>
              <a:buFontTx/>
              <a:buChar char="•"/>
            </a:pPr>
            <a:r>
              <a:rPr lang="en-US" altLang="en-US" smtClean="0">
                <a:solidFill>
                  <a:srgbClr val="000000"/>
                </a:solidFill>
              </a:rPr>
              <a:t>Money to open account (and maintain minimum balance to avoid fees)</a:t>
            </a:r>
          </a:p>
          <a:p>
            <a:pPr marL="663575" lvl="1" indent="-180975" eaLnBrk="1" hangingPunct="1">
              <a:spcBef>
                <a:spcPct val="0"/>
              </a:spcBef>
              <a:buFontTx/>
              <a:buChar char="•"/>
            </a:pPr>
            <a:r>
              <a:rPr lang="en-US" altLang="en-US" smtClean="0">
                <a:solidFill>
                  <a:srgbClr val="000000"/>
                </a:solidFill>
              </a:rPr>
              <a:t>Identification</a:t>
            </a:r>
          </a:p>
          <a:p>
            <a:pPr marL="1123950" lvl="2" indent="-174625" eaLnBrk="1" hangingPunct="1">
              <a:spcBef>
                <a:spcPct val="0"/>
              </a:spcBef>
              <a:buFontTx/>
              <a:buChar char="•"/>
            </a:pPr>
            <a:r>
              <a:rPr lang="en-US" altLang="en-US" smtClean="0">
                <a:solidFill>
                  <a:srgbClr val="000000"/>
                </a:solidFill>
              </a:rPr>
              <a:t>A U.S. government- or state-issued form of identification with your photo on it, such as a driver</a:t>
            </a:r>
            <a:r>
              <a:rPr lang="ja-JP" altLang="en-US" smtClean="0">
                <a:solidFill>
                  <a:srgbClr val="000000"/>
                </a:solidFill>
              </a:rPr>
              <a:t>’</a:t>
            </a:r>
            <a:r>
              <a:rPr lang="en-US" altLang="ja-JP" smtClean="0">
                <a:solidFill>
                  <a:srgbClr val="000000"/>
                </a:solidFill>
              </a:rPr>
              <a:t>s license, U.S. Passport, or military identification. </a:t>
            </a:r>
          </a:p>
          <a:p>
            <a:pPr marL="1123950" lvl="2" indent="-174625" eaLnBrk="1" hangingPunct="1">
              <a:spcBef>
                <a:spcPct val="0"/>
              </a:spcBef>
              <a:buFontTx/>
              <a:buChar char="•"/>
            </a:pPr>
            <a:r>
              <a:rPr lang="en-US" altLang="en-US" u="sng" smtClean="0">
                <a:solidFill>
                  <a:srgbClr val="000000"/>
                </a:solidFill>
              </a:rPr>
              <a:t>And one of the following</a:t>
            </a:r>
            <a:r>
              <a:rPr lang="en-US" altLang="en-US" smtClean="0">
                <a:solidFill>
                  <a:srgbClr val="000000"/>
                </a:solidFill>
              </a:rPr>
              <a:t>:</a:t>
            </a:r>
          </a:p>
          <a:p>
            <a:pPr marL="1598613" lvl="3" indent="-174625" eaLnBrk="1" hangingPunct="1">
              <a:spcBef>
                <a:spcPct val="0"/>
              </a:spcBef>
              <a:buFontTx/>
              <a:buChar char="•"/>
            </a:pPr>
            <a:r>
              <a:rPr lang="en-US" altLang="en-US" smtClean="0">
                <a:solidFill>
                  <a:srgbClr val="000000"/>
                </a:solidFill>
              </a:rPr>
              <a:t>Social security card</a:t>
            </a:r>
          </a:p>
          <a:p>
            <a:pPr marL="1598613" lvl="3" indent="-174625" eaLnBrk="1" hangingPunct="1">
              <a:spcBef>
                <a:spcPct val="0"/>
              </a:spcBef>
              <a:buFontTx/>
              <a:buChar char="•"/>
            </a:pPr>
            <a:r>
              <a:rPr lang="en-US" altLang="en-US" smtClean="0">
                <a:solidFill>
                  <a:srgbClr val="000000"/>
                </a:solidFill>
              </a:rPr>
              <a:t>A bill with name and address on it</a:t>
            </a:r>
          </a:p>
          <a:p>
            <a:pPr marL="1598613" lvl="3" indent="-174625" eaLnBrk="1" hangingPunct="1">
              <a:spcBef>
                <a:spcPct val="0"/>
              </a:spcBef>
              <a:buFontTx/>
              <a:buChar char="•"/>
            </a:pPr>
            <a:r>
              <a:rPr lang="en-US" altLang="en-US" smtClean="0">
                <a:solidFill>
                  <a:srgbClr val="000000"/>
                </a:solidFill>
              </a:rPr>
              <a:t>Birth certificate</a:t>
            </a:r>
          </a:p>
          <a:p>
            <a:pPr marL="1598613" lvl="3" indent="-174625" eaLnBrk="1" hangingPunct="1">
              <a:spcBef>
                <a:spcPct val="0"/>
              </a:spcBef>
              <a:buFontTx/>
              <a:buChar char="•"/>
            </a:pPr>
            <a:endParaRPr lang="en-US" altLang="en-US" smtClean="0">
              <a:solidFill>
                <a:srgbClr val="000000"/>
              </a:solidFill>
            </a:endParaRPr>
          </a:p>
          <a:p>
            <a:pPr marL="1123950" lvl="2" indent="-174625" eaLnBrk="1" hangingPunct="1">
              <a:spcBef>
                <a:spcPct val="0"/>
              </a:spcBef>
              <a:buFontTx/>
              <a:buChar char="•"/>
            </a:pPr>
            <a:r>
              <a:rPr lang="en-US" altLang="en-US" smtClean="0">
                <a:solidFill>
                  <a:srgbClr val="000000"/>
                </a:solidFill>
              </a:rPr>
              <a:t>If someone does not have a U.S. government-issued form of identification, some banks and credit unions accept foreign passports and Consular IDs, such as the Matricula Consular card, which is an official Mexican identification document. </a:t>
            </a:r>
          </a:p>
          <a:p>
            <a:pPr marL="1598613" lvl="3" indent="-174625" eaLnBrk="1" hangingPunct="1">
              <a:spcBef>
                <a:spcPct val="0"/>
              </a:spcBef>
              <a:buFontTx/>
              <a:buChar char="•"/>
            </a:pPr>
            <a:r>
              <a:rPr lang="en-US" altLang="en-US" smtClean="0">
                <a:solidFill>
                  <a:srgbClr val="000000"/>
                </a:solidFill>
              </a:rPr>
              <a:t>Other countries, such as Guatemala and Argentina have similar IDs.</a:t>
            </a:r>
          </a:p>
          <a:p>
            <a:pPr marL="1598613" lvl="3" indent="-174625" eaLnBrk="1" hangingPunct="1">
              <a:spcBef>
                <a:spcPct val="0"/>
              </a:spcBef>
              <a:buFontTx/>
              <a:buChar char="•"/>
            </a:pPr>
            <a:r>
              <a:rPr lang="en-US" altLang="en-US" smtClean="0">
                <a:solidFill>
                  <a:srgbClr val="000000"/>
                </a:solidFill>
              </a:rPr>
              <a:t>Consulates in the United States offer them. </a:t>
            </a:r>
          </a:p>
          <a:p>
            <a:pPr marL="1598613" lvl="3" indent="-174625" eaLnBrk="1" hangingPunct="1">
              <a:spcBef>
                <a:spcPct val="0"/>
              </a:spcBef>
              <a:buFontTx/>
              <a:buChar char="•"/>
            </a:pPr>
            <a:r>
              <a:rPr lang="en-US" altLang="en-US" smtClean="0">
                <a:solidFill>
                  <a:srgbClr val="000000"/>
                </a:solidFill>
              </a:rPr>
              <a:t>The people you serves can visit their country</a:t>
            </a:r>
            <a:r>
              <a:rPr lang="ja-JP" altLang="en-US" smtClean="0">
                <a:solidFill>
                  <a:srgbClr val="000000"/>
                </a:solidFill>
              </a:rPr>
              <a:t>’</a:t>
            </a:r>
            <a:r>
              <a:rPr lang="en-US" altLang="ja-JP" smtClean="0">
                <a:solidFill>
                  <a:srgbClr val="000000"/>
                </a:solidFill>
              </a:rPr>
              <a:t>s consulate for more information about how to get an ID card, and talk with the banks and credit unions about whether they accept it. </a:t>
            </a:r>
          </a:p>
          <a:p>
            <a:pPr marL="1598613" lvl="3" indent="-174625" eaLnBrk="1" hangingPunct="1">
              <a:spcBef>
                <a:spcPct val="0"/>
              </a:spcBef>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A Social Security Number or ITIN for interest-bearing account</a:t>
            </a:r>
          </a:p>
          <a:p>
            <a:pPr marL="1123950" lvl="2" indent="-174625" eaLnBrk="1" hangingPunct="1">
              <a:spcBef>
                <a:spcPct val="0"/>
              </a:spcBef>
              <a:buFontTx/>
              <a:buChar char="•"/>
            </a:pPr>
            <a:r>
              <a:rPr lang="en-US" altLang="en-US" smtClean="0">
                <a:solidFill>
                  <a:srgbClr val="000000"/>
                </a:solidFill>
              </a:rPr>
              <a:t>Interest is considered income. If you earn interest, you must pay taxes on it. </a:t>
            </a:r>
          </a:p>
          <a:p>
            <a:pPr marL="1123950" lvl="2" indent="-174625" eaLnBrk="1" hangingPunct="1">
              <a:spcBef>
                <a:spcPct val="0"/>
              </a:spcBef>
              <a:buFontTx/>
              <a:buChar char="•"/>
            </a:pPr>
            <a:r>
              <a:rPr lang="en-US" altLang="en-US" smtClean="0">
                <a:solidFill>
                  <a:srgbClr val="000000"/>
                </a:solidFill>
              </a:rPr>
              <a:t>To open an interest bearing account, such as a savings account, you must have a Social Security number or an Individual Taxpayer Identification Number (ITIN). </a:t>
            </a:r>
          </a:p>
          <a:p>
            <a:pPr marL="1598613" lvl="3" indent="-174625" eaLnBrk="1" hangingPunct="1">
              <a:spcBef>
                <a:spcPct val="0"/>
              </a:spcBef>
              <a:buFontTx/>
              <a:buChar char="•"/>
            </a:pPr>
            <a:r>
              <a:rPr lang="en-US" altLang="en-US" smtClean="0">
                <a:solidFill>
                  <a:srgbClr val="000000"/>
                </a:solidFill>
              </a:rPr>
              <a:t>Or, you must be able to show evidence that you have applied for an ITIN. </a:t>
            </a:r>
          </a:p>
          <a:p>
            <a:pPr marL="1123950" lvl="2" indent="-174625" eaLnBrk="1" hangingPunct="1">
              <a:spcBef>
                <a:spcPct val="0"/>
              </a:spcBef>
              <a:buFontTx/>
              <a:buChar char="•"/>
            </a:pPr>
            <a:r>
              <a:rPr lang="en-US" altLang="en-US" smtClean="0">
                <a:solidFill>
                  <a:srgbClr val="000000"/>
                </a:solidFill>
              </a:rPr>
              <a:t>If you do not have a Social Security number, you do not have an ITIN, or you have not applied for an ITIN, you can open a non-interest bearing account.</a:t>
            </a:r>
          </a:p>
          <a:p>
            <a:pPr marL="663575" lvl="1"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A negative bank system report</a:t>
            </a:r>
          </a:p>
          <a:p>
            <a:pPr marL="1123950" lvl="2" indent="-174625" eaLnBrk="1" hangingPunct="1">
              <a:spcBef>
                <a:spcPct val="0"/>
              </a:spcBef>
              <a:buFontTx/>
              <a:buChar char="•"/>
            </a:pPr>
            <a:r>
              <a:rPr lang="en-US" altLang="en-US" smtClean="0">
                <a:solidFill>
                  <a:srgbClr val="000000"/>
                </a:solidFill>
              </a:rPr>
              <a:t>When you complete the application to open an account at a bank or credit union, the bank or credit union often contacts specialty consumer reporting agencies that have information on checking account history. </a:t>
            </a:r>
          </a:p>
          <a:p>
            <a:pPr marL="1123950" lvl="2" indent="-174625" eaLnBrk="1" hangingPunct="1">
              <a:spcBef>
                <a:spcPct val="0"/>
              </a:spcBef>
              <a:buFontTx/>
              <a:buChar char="•"/>
            </a:pPr>
            <a:r>
              <a:rPr lang="en-US" altLang="en-US" smtClean="0">
                <a:solidFill>
                  <a:srgbClr val="000000"/>
                </a:solidFill>
              </a:rPr>
              <a:t>Banks and credit unions contact companies like ChexSystems, TeleCheck, Early Warning, and others like them to find out if you have had prior difficulties using a checking account, such as writing bad checks or suspected fraud.</a:t>
            </a:r>
          </a:p>
          <a:p>
            <a:pPr marL="1123950" lvl="2" indent="-174625" eaLnBrk="1" hangingPunct="1">
              <a:spcBef>
                <a:spcPct val="0"/>
              </a:spcBef>
              <a:buFontTx/>
              <a:buChar char="•"/>
            </a:pPr>
            <a:r>
              <a:rPr lang="en-US" altLang="en-US" smtClean="0">
                <a:solidFill>
                  <a:srgbClr val="000000"/>
                </a:solidFill>
              </a:rPr>
              <a:t>These agencies collect information about how consumers manage savings and checking accounts. </a:t>
            </a:r>
          </a:p>
          <a:p>
            <a:pPr marL="1123950" lvl="2" indent="-174625" eaLnBrk="1" hangingPunct="1">
              <a:spcBef>
                <a:spcPct val="0"/>
              </a:spcBef>
              <a:buFontTx/>
              <a:buChar char="•"/>
            </a:pPr>
            <a:r>
              <a:rPr lang="en-US" altLang="en-US" smtClean="0">
                <a:solidFill>
                  <a:srgbClr val="000000"/>
                </a:solidFill>
              </a:rPr>
              <a:t>Financial institutions use the information to assess the risk of opening an account for a specific person based on his or her past history of managing similar accounts. </a:t>
            </a:r>
          </a:p>
          <a:p>
            <a:pPr marL="1123950" lvl="2" indent="-174625" eaLnBrk="1" hangingPunct="1">
              <a:spcBef>
                <a:spcPct val="0"/>
              </a:spcBef>
              <a:buFontTx/>
              <a:buChar char="•"/>
            </a:pPr>
            <a:r>
              <a:rPr lang="en-US" altLang="en-US" smtClean="0">
                <a:solidFill>
                  <a:srgbClr val="000000"/>
                </a:solidFill>
              </a:rPr>
              <a:t>The report includes information about: </a:t>
            </a:r>
          </a:p>
          <a:p>
            <a:pPr marL="1598613" lvl="3" indent="-174625" eaLnBrk="1" hangingPunct="1">
              <a:spcBef>
                <a:spcPct val="0"/>
              </a:spcBef>
              <a:buFontTx/>
              <a:buChar char="•"/>
            </a:pPr>
            <a:r>
              <a:rPr lang="en-US" altLang="en-US" smtClean="0">
                <a:solidFill>
                  <a:srgbClr val="000000"/>
                </a:solidFill>
              </a:rPr>
              <a:t>The accounts that have been reported (routing transit number and/or account number)</a:t>
            </a:r>
          </a:p>
          <a:p>
            <a:pPr marL="1598613" lvl="3" indent="-174625" eaLnBrk="1" hangingPunct="1">
              <a:spcBef>
                <a:spcPct val="0"/>
              </a:spcBef>
              <a:buFontTx/>
              <a:buChar char="•"/>
            </a:pPr>
            <a:r>
              <a:rPr lang="en-US" altLang="en-US" smtClean="0">
                <a:solidFill>
                  <a:srgbClr val="000000"/>
                </a:solidFill>
              </a:rPr>
              <a:t>Date information was reported about an account </a:t>
            </a:r>
          </a:p>
          <a:p>
            <a:pPr marL="1598613" lvl="3" indent="-174625" eaLnBrk="1" hangingPunct="1">
              <a:spcBef>
                <a:spcPct val="0"/>
              </a:spcBef>
              <a:buFontTx/>
              <a:buChar char="•"/>
            </a:pPr>
            <a:r>
              <a:rPr lang="en-US" altLang="en-US" smtClean="0">
                <a:solidFill>
                  <a:srgbClr val="000000"/>
                </a:solidFill>
              </a:rPr>
              <a:t>The reason for the report</a:t>
            </a:r>
          </a:p>
          <a:p>
            <a:pPr marL="1123950" lvl="2" indent="-174625" eaLnBrk="1" hangingPunct="1">
              <a:spcBef>
                <a:spcPct val="0"/>
              </a:spcBef>
              <a:buFontTx/>
              <a:buChar char="•"/>
            </a:pPr>
            <a:r>
              <a:rPr lang="en-US" altLang="en-US" smtClean="0">
                <a:solidFill>
                  <a:srgbClr val="000000"/>
                </a:solidFill>
              </a:rPr>
              <a:t>The report also includes retail information, which refers to returned checks. Retailers and other businesses report this type of information to SCAN (Shared Check Authorization Network).</a:t>
            </a:r>
          </a:p>
          <a:p>
            <a:pPr marL="1123950" lvl="2" indent="-174625" eaLnBrk="1" hangingPunct="1">
              <a:spcBef>
                <a:spcPct val="0"/>
              </a:spcBef>
              <a:buFontTx/>
              <a:buChar char="•"/>
            </a:pPr>
            <a:r>
              <a:rPr lang="en-US" altLang="en-US" smtClean="0">
                <a:solidFill>
                  <a:srgbClr val="000000"/>
                </a:solidFill>
              </a:rPr>
              <a:t>If you are denied a checking account based on a report from any of these specialty consumer reporting agencies, you have the right to a free disclosure of certain information in your file from the agency. </a:t>
            </a:r>
          </a:p>
          <a:p>
            <a:pPr marL="1123950" lvl="2" indent="-174625" eaLnBrk="1" hangingPunct="1">
              <a:spcBef>
                <a:spcPct val="0"/>
              </a:spcBef>
              <a:buFontTx/>
              <a:buChar char="•"/>
            </a:pPr>
            <a:r>
              <a:rPr lang="en-US" altLang="en-US" smtClean="0">
                <a:solidFill>
                  <a:srgbClr val="000000"/>
                </a:solidFill>
              </a:rPr>
              <a:t>The notice you receive from the bank or credit union will give you the name, address, and phone number of the consumer reporting company and how you can contact it to obtain your free disclosure. </a:t>
            </a:r>
          </a:p>
          <a:p>
            <a:pPr marL="1123950" lvl="2" indent="-174625" eaLnBrk="1" hangingPunct="1">
              <a:spcBef>
                <a:spcPct val="0"/>
              </a:spcBef>
              <a:buFontTx/>
              <a:buChar char="•"/>
            </a:pPr>
            <a:r>
              <a:rPr lang="en-US" altLang="en-US" smtClean="0">
                <a:solidFill>
                  <a:srgbClr val="000000"/>
                </a:solidFill>
              </a:rPr>
              <a:t>If you find mistakes, you can dispute these by sending a letter (you may choose to use certified mail) describing the mistake and including copies of any evidence. </a:t>
            </a:r>
          </a:p>
          <a:p>
            <a:pPr marL="1123950" lvl="2" indent="-17462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Explain that some banks and credit unions review credit reports, too.</a:t>
            </a:r>
          </a:p>
          <a:p>
            <a:pPr marL="1123950" lvl="2" indent="-174625" eaLnBrk="1" hangingPunct="1">
              <a:spcBef>
                <a:spcPct val="0"/>
              </a:spcBef>
              <a:buFontTx/>
              <a:buChar char="•"/>
            </a:pPr>
            <a:endParaRPr lang="en-US" altLang="en-US" b="1" i="1" smtClean="0">
              <a:solidFill>
                <a:srgbClr val="000000"/>
              </a:solidFill>
            </a:endParaRPr>
          </a:p>
          <a:p>
            <a:pPr eaLnBrk="1" hangingPunct="1">
              <a:spcBef>
                <a:spcPct val="0"/>
              </a:spcBef>
              <a:buFontTx/>
              <a:buChar char="•"/>
            </a:pPr>
            <a:r>
              <a:rPr lang="en-US" altLang="en-US" smtClean="0">
                <a:solidFill>
                  <a:srgbClr val="000000"/>
                </a:solidFill>
              </a:rPr>
              <a:t>Review Tool 4  (page 311) with participants.</a:t>
            </a:r>
          </a:p>
          <a:p>
            <a:pPr eaLnBrk="1" hangingPunct="1">
              <a:spcBef>
                <a:spcPct val="0"/>
              </a:spcBef>
              <a:buFontTx/>
              <a:buChar char="•"/>
            </a:pPr>
            <a:r>
              <a:rPr lang="en-US" altLang="en-US" smtClean="0">
                <a:solidFill>
                  <a:srgbClr val="000000"/>
                </a:solidFill>
              </a:rPr>
              <a:t>Go over steps for opening an account at a bank or credit union.</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BF0ED19-A56F-4790-AA28-89148CF60D33}" type="slidenum">
              <a:rPr lang="en-US" altLang="en-US">
                <a:latin typeface="Calibri" panose="020F0502020204030204" pitchFamily="34" charset="0"/>
              </a:rPr>
              <a:pPr/>
              <a:t>165</a:t>
            </a:fld>
            <a:endParaRPr lang="en-US" altLang="en-US">
              <a:latin typeface="Calibri" panose="020F0502020204030204" pitchFamily="34" charset="0"/>
            </a:endParaRPr>
          </a:p>
        </p:txBody>
      </p:sp>
    </p:spTree>
    <p:extLst>
      <p:ext uri="{BB962C8B-B14F-4D97-AF65-F5344CB8AC3E}">
        <p14:creationId xmlns:p14="http://schemas.microsoft.com/office/powerpoint/2010/main" val="11071665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 Finding what works for you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Facilitated Discussion and Presentation (Module 8)</a:t>
            </a:r>
          </a:p>
          <a:p>
            <a:pPr defTabSz="998538">
              <a:defRPr/>
            </a:pPr>
            <a:endParaRPr lang="en-US" altLang="en-US"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Share excerpt of the checklist that is a part of the Tool 4 (page 314).</a:t>
            </a:r>
          </a:p>
        </p:txBody>
      </p:sp>
      <p:sp>
        <p:nvSpPr>
          <p:cNvPr id="351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1FFC80C-63AE-4861-AB57-71A653FFDA03}" type="slidenum">
              <a:rPr lang="en-US" altLang="en-US">
                <a:latin typeface="Calibri" panose="020F0502020204030204" pitchFamily="34" charset="0"/>
              </a:rPr>
              <a:pPr/>
              <a:t>166</a:t>
            </a:fld>
            <a:endParaRPr lang="en-US" altLang="en-US">
              <a:latin typeface="Calibri" panose="020F0502020204030204" pitchFamily="34" charset="0"/>
            </a:endParaRPr>
          </a:p>
        </p:txBody>
      </p:sp>
    </p:spTree>
    <p:extLst>
      <p:ext uri="{BB962C8B-B14F-4D97-AF65-F5344CB8AC3E}">
        <p14:creationId xmlns:p14="http://schemas.microsoft.com/office/powerpoint/2010/main" val="23053698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#14: </a:t>
            </a:r>
            <a:r>
              <a:rPr lang="en-US" b="1" i="1" u="sng" dirty="0">
                <a:solidFill>
                  <a:srgbClr val="000000"/>
                </a:solidFill>
                <a:ea typeface="MS PGothic" charset="0"/>
              </a:rPr>
              <a:t>Money services, cards, accounts, and loans: Finding what works for you CONTINUED</a:t>
            </a: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Facilitated Discussion and Presentation (Module 8)</a:t>
            </a:r>
          </a:p>
          <a:p>
            <a:pPr marL="171450" indent="-171450" eaLnBrk="1" hangingPunct="1">
              <a:spcBef>
                <a:spcPct val="0"/>
              </a:spcBef>
              <a:buFont typeface="Arial"/>
              <a:buChar char="•"/>
              <a:defRPr/>
            </a:pPr>
            <a:endParaRPr lang="en-US" b="1" u="sng"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Review overdraft coverage from the </a:t>
            </a:r>
            <a:r>
              <a:rPr lang="en-US" dirty="0" smtClean="0">
                <a:solidFill>
                  <a:srgbClr val="000000"/>
                </a:solidFill>
                <a:ea typeface="MS PGothic" charset="0"/>
              </a:rPr>
              <a:t>toolkit (page 287).</a:t>
            </a:r>
            <a:endParaRPr lang="en-US"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Review alternatives to overdraft </a:t>
            </a:r>
            <a:r>
              <a:rPr lang="en-US" dirty="0" smtClean="0">
                <a:solidFill>
                  <a:srgbClr val="000000"/>
                </a:solidFill>
                <a:ea typeface="MS PGothic" charset="0"/>
              </a:rPr>
              <a:t>coverage:</a:t>
            </a:r>
            <a:endParaRPr lang="en-US" dirty="0">
              <a:solidFill>
                <a:srgbClr val="000000"/>
              </a:solidFill>
              <a:ea typeface="MS PGothic" charset="0"/>
            </a:endParaRPr>
          </a:p>
          <a:p>
            <a:pPr marL="628650" lvl="1" indent="-171450" eaLnBrk="1" hangingPunct="1">
              <a:spcBef>
                <a:spcPct val="0"/>
              </a:spcBef>
              <a:buFont typeface="Arial"/>
              <a:buChar char="•"/>
              <a:defRPr/>
            </a:pPr>
            <a:r>
              <a:rPr lang="en-US" dirty="0">
                <a:solidFill>
                  <a:srgbClr val="000000"/>
                </a:solidFill>
                <a:ea typeface="MS PGothic" charset="0"/>
              </a:rPr>
              <a:t>Keep track of your balances. </a:t>
            </a:r>
          </a:p>
          <a:p>
            <a:pPr marL="663575" lvl="1" indent="-180975" eaLnBrk="1" hangingPunct="1">
              <a:spcBef>
                <a:spcPct val="0"/>
              </a:spcBef>
              <a:buFontTx/>
              <a:buChar char="•"/>
              <a:defRPr/>
            </a:pPr>
            <a:r>
              <a:rPr lang="en-US" dirty="0">
                <a:solidFill>
                  <a:srgbClr val="000000"/>
                </a:solidFill>
                <a:ea typeface="MS PGothic" charset="0"/>
              </a:rPr>
              <a:t>Sign up for low balance alerts at your bank or credit union.</a:t>
            </a:r>
          </a:p>
          <a:p>
            <a:pPr marL="663575" lvl="1" indent="-180975" eaLnBrk="1" hangingPunct="1">
              <a:spcBef>
                <a:spcPct val="0"/>
              </a:spcBef>
              <a:buFontTx/>
              <a:buChar char="•"/>
              <a:defRPr/>
            </a:pPr>
            <a:r>
              <a:rPr lang="en-US" dirty="0">
                <a:solidFill>
                  <a:srgbClr val="000000"/>
                </a:solidFill>
                <a:ea typeface="MS PGothic" charset="0"/>
              </a:rPr>
              <a:t>Know when regular electronic transfers, such as rent payments or utility bills, will be paid.</a:t>
            </a:r>
          </a:p>
          <a:p>
            <a:pPr marL="663575" lvl="1" indent="-180975" eaLnBrk="1" hangingPunct="1">
              <a:spcBef>
                <a:spcPct val="0"/>
              </a:spcBef>
              <a:buFontTx/>
              <a:buChar char="•"/>
              <a:defRPr/>
            </a:pPr>
            <a:r>
              <a:rPr lang="en-US" dirty="0">
                <a:solidFill>
                  <a:srgbClr val="000000"/>
                </a:solidFill>
                <a:ea typeface="MS PGothic" charset="0"/>
              </a:rPr>
              <a:t>Link your checking account to your savings account.</a:t>
            </a:r>
          </a:p>
          <a:p>
            <a:pPr marL="663575" lvl="1" indent="-180975" eaLnBrk="1" hangingPunct="1">
              <a:spcBef>
                <a:spcPct val="0"/>
              </a:spcBef>
              <a:buFontTx/>
              <a:buChar char="•"/>
              <a:defRPr/>
            </a:pPr>
            <a:r>
              <a:rPr lang="en-US" dirty="0">
                <a:solidFill>
                  <a:srgbClr val="000000"/>
                </a:solidFill>
                <a:ea typeface="MS PGothic" charset="0"/>
              </a:rPr>
              <a:t>Link your checking account to a line of credit.</a:t>
            </a:r>
          </a:p>
          <a:p>
            <a:pPr marL="663575" lvl="1" indent="-180975" eaLnBrk="1" hangingPunct="1">
              <a:spcBef>
                <a:spcPct val="0"/>
              </a:spcBef>
              <a:defRPr/>
            </a:pPr>
            <a:endParaRPr lang="en-US" i="1" dirty="0">
              <a:solidFill>
                <a:srgbClr val="000000"/>
              </a:solidFill>
              <a:ea typeface="MS PGothic" charset="0"/>
            </a:endParaRPr>
          </a:p>
        </p:txBody>
      </p:sp>
      <p:sp>
        <p:nvSpPr>
          <p:cNvPr id="353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0530340-D662-42A5-AAC0-922B1668A1FF}" type="slidenum">
              <a:rPr lang="en-US" altLang="en-US">
                <a:latin typeface="Calibri" panose="020F0502020204030204" pitchFamily="34" charset="0"/>
              </a:rPr>
              <a:pPr/>
              <a:t>167</a:t>
            </a:fld>
            <a:endParaRPr lang="en-US" altLang="en-US">
              <a:latin typeface="Calibri" panose="020F0502020204030204" pitchFamily="34" charset="0"/>
            </a:endParaRPr>
          </a:p>
        </p:txBody>
      </p:sp>
    </p:spTree>
    <p:extLst>
      <p:ext uri="{BB962C8B-B14F-4D97-AF65-F5344CB8AC3E}">
        <p14:creationId xmlns:p14="http://schemas.microsoft.com/office/powerpoint/2010/main" val="39323418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a:r>
              <a:rPr lang="en-US" altLang="en-US" b="1" u="sng" smtClean="0">
                <a:solidFill>
                  <a:srgbClr val="000000"/>
                </a:solidFill>
              </a:rPr>
              <a:t>ACTIVITY #14: </a:t>
            </a:r>
            <a:r>
              <a:rPr lang="en-US" altLang="en-US" b="1" i="1" u="sng" smtClean="0">
                <a:solidFill>
                  <a:srgbClr val="000000"/>
                </a:solidFill>
              </a:rPr>
              <a:t>Money services, cards, accounts, and loan: Finding what works for you </a:t>
            </a:r>
            <a:r>
              <a:rPr lang="en-US" altLang="en-US" b="1" u="sng" smtClean="0">
                <a:solidFill>
                  <a:srgbClr val="000000"/>
                </a:solidFill>
              </a:rPr>
              <a:t>CONTINUED</a:t>
            </a:r>
            <a:endParaRPr lang="en-US" altLang="en-US" b="1" i="1" u="sng" smtClean="0">
              <a:solidFill>
                <a:srgbClr val="000000"/>
              </a:solidFill>
            </a:endParaRPr>
          </a:p>
          <a:p>
            <a:pPr defTabSz="998538"/>
            <a:endParaRPr lang="en-US" altLang="en-US" b="1" u="sng" smtClean="0">
              <a:solidFill>
                <a:srgbClr val="000000"/>
              </a:solidFill>
            </a:endParaRPr>
          </a:p>
          <a:p>
            <a:pPr defTabSz="998538"/>
            <a:r>
              <a:rPr lang="en-US" altLang="en-US" b="1" smtClean="0">
                <a:solidFill>
                  <a:srgbClr val="000000"/>
                </a:solidFill>
              </a:rPr>
              <a:t>Presentation (Module 8)</a:t>
            </a:r>
          </a:p>
          <a:p>
            <a:pPr defTabSz="998538"/>
            <a:endParaRPr lang="en-US" altLang="en-US" b="1" smtClean="0">
              <a:solidFill>
                <a:srgbClr val="000000"/>
              </a:solidFill>
            </a:endParaRPr>
          </a:p>
          <a:p>
            <a:pPr defTabSz="998538">
              <a:buFontTx/>
              <a:buChar char="•"/>
            </a:pPr>
            <a:r>
              <a:rPr lang="en-US" altLang="en-US" smtClean="0">
                <a:solidFill>
                  <a:srgbClr val="000000"/>
                </a:solidFill>
              </a:rPr>
              <a:t>Review remittance rules using Tool 5 (page 317).</a:t>
            </a:r>
          </a:p>
          <a:p>
            <a:pPr defTabSz="998538">
              <a:buFontTx/>
              <a:buChar char="•"/>
            </a:pPr>
            <a:endParaRPr lang="en-US" altLang="en-US" i="1" smtClean="0">
              <a:solidFill>
                <a:srgbClr val="000000"/>
              </a:solidFill>
            </a:endParaRPr>
          </a:p>
          <a:p>
            <a:pPr defTabSz="998538" eaLnBrk="1" hangingPunct="1">
              <a:spcBef>
                <a:spcPct val="0"/>
              </a:spcBef>
            </a:pPr>
            <a:r>
              <a:rPr lang="en-US" altLang="en-US" b="1" smtClean="0">
                <a:solidFill>
                  <a:srgbClr val="000000"/>
                </a:solidFill>
              </a:rPr>
              <a:t>Summarize by sharing:</a:t>
            </a:r>
          </a:p>
          <a:p>
            <a:pPr defTabSz="998538" eaLnBrk="1" hangingPunct="1">
              <a:spcBef>
                <a:spcPct val="0"/>
              </a:spcBef>
              <a:buFontTx/>
              <a:buChar char="•"/>
            </a:pPr>
            <a:r>
              <a:rPr lang="en-US" altLang="en-US" smtClean="0">
                <a:solidFill>
                  <a:srgbClr val="000000"/>
                </a:solidFill>
              </a:rPr>
              <a:t>Financial products and services can help you more efficiently and effectively get, manage, and use your money. </a:t>
            </a:r>
          </a:p>
          <a:p>
            <a:pPr defTabSz="998538" eaLnBrk="1" hangingPunct="1">
              <a:spcBef>
                <a:spcPct val="0"/>
              </a:spcBef>
              <a:buFontTx/>
              <a:buChar char="•"/>
            </a:pPr>
            <a:r>
              <a:rPr lang="en-US" altLang="en-US" smtClean="0">
                <a:solidFill>
                  <a:srgbClr val="000000"/>
                </a:solidFill>
              </a:rPr>
              <a:t>Knowing the reasons you may need financial services and matching your needs with the right products and services can ensure you are getting what you need from this complex marketplace.</a:t>
            </a:r>
          </a:p>
          <a:p>
            <a:pPr defTabSz="998538" eaLnBrk="1" hangingPunct="1">
              <a:spcBef>
                <a:spcPct val="0"/>
              </a:spcBef>
              <a:buFontTx/>
              <a:buChar char="•"/>
            </a:pPr>
            <a:r>
              <a:rPr lang="en-US" altLang="en-US" smtClean="0">
                <a:solidFill>
                  <a:srgbClr val="000000"/>
                </a:solidFill>
              </a:rPr>
              <a:t>Learn the basic terms for financial products and services. </a:t>
            </a:r>
          </a:p>
          <a:p>
            <a:pPr defTabSz="998538" eaLnBrk="1" hangingPunct="1">
              <a:spcBef>
                <a:spcPct val="0"/>
              </a:spcBef>
              <a:buFontTx/>
              <a:buChar char="•"/>
            </a:pPr>
            <a:r>
              <a:rPr lang="en-US" altLang="en-US" smtClean="0">
                <a:solidFill>
                  <a:srgbClr val="000000"/>
                </a:solidFill>
              </a:rPr>
              <a:t>If information</a:t>
            </a:r>
            <a:r>
              <a:rPr lang="ja-JP" altLang="en-US" smtClean="0">
                <a:solidFill>
                  <a:srgbClr val="000000"/>
                </a:solidFill>
              </a:rPr>
              <a:t>’</a:t>
            </a:r>
            <a:r>
              <a:rPr lang="en-US" altLang="ja-JP" smtClean="0">
                <a:solidFill>
                  <a:srgbClr val="000000"/>
                </a:solidFill>
              </a:rPr>
              <a:t>s not clear, don</a:t>
            </a:r>
            <a:r>
              <a:rPr lang="ja-JP" altLang="en-US" smtClean="0">
                <a:solidFill>
                  <a:srgbClr val="000000"/>
                </a:solidFill>
              </a:rPr>
              <a:t>’</a:t>
            </a:r>
            <a:r>
              <a:rPr lang="en-US" altLang="ja-JP" smtClean="0">
                <a:solidFill>
                  <a:srgbClr val="000000"/>
                </a:solidFill>
              </a:rPr>
              <a:t>t be afraid to ask questions. </a:t>
            </a:r>
          </a:p>
          <a:p>
            <a:pPr defTabSz="998538" eaLnBrk="1" hangingPunct="1">
              <a:spcBef>
                <a:spcPct val="0"/>
              </a:spcBef>
              <a:buFontTx/>
              <a:buChar char="•"/>
            </a:pPr>
            <a:r>
              <a:rPr lang="en-US" altLang="en-US" smtClean="0">
                <a:solidFill>
                  <a:srgbClr val="000000"/>
                </a:solidFill>
              </a:rPr>
              <a:t>Finally, shop around for financial services. </a:t>
            </a:r>
          </a:p>
          <a:p>
            <a:pPr marL="654050" lvl="1" indent="-171450" defTabSz="998538" eaLnBrk="1" hangingPunct="1">
              <a:spcBef>
                <a:spcPct val="0"/>
              </a:spcBef>
              <a:buFontTx/>
              <a:buChar char="•"/>
            </a:pPr>
            <a:r>
              <a:rPr lang="en-US" altLang="en-US" smtClean="0">
                <a:solidFill>
                  <a:srgbClr val="000000"/>
                </a:solidFill>
              </a:rPr>
              <a:t>Look at convenience, cost, and service provided before selecting a product, service or provider.</a:t>
            </a:r>
          </a:p>
          <a:p>
            <a:pPr defTabSz="998538" eaLnBrk="1" hangingPunct="1">
              <a:spcBef>
                <a:spcPct val="0"/>
              </a:spcBef>
              <a:buFontTx/>
              <a:buChar char="•"/>
            </a:pPr>
            <a:r>
              <a:rPr lang="en-US" altLang="en-US" smtClean="0">
                <a:solidFill>
                  <a:srgbClr val="000000"/>
                </a:solidFill>
              </a:rPr>
              <a:t>Be aware of debt traps—products that may not only get you into debt, but keep you there. </a:t>
            </a:r>
          </a:p>
          <a:p>
            <a:pPr defTabSz="998538" eaLnBrk="1" hangingPunct="1">
              <a:spcBef>
                <a:spcPct val="0"/>
              </a:spcBef>
              <a:buFontTx/>
              <a:buChar char="•"/>
            </a:pPr>
            <a:r>
              <a:rPr lang="en-US" altLang="en-US" smtClean="0">
                <a:solidFill>
                  <a:srgbClr val="000000"/>
                </a:solidFill>
              </a:rPr>
              <a:t>With all financial products there are lots of rules. </a:t>
            </a:r>
          </a:p>
          <a:p>
            <a:pPr marL="654050" lvl="1" indent="-171450" defTabSz="998538" eaLnBrk="1" hangingPunct="1">
              <a:spcBef>
                <a:spcPct val="0"/>
              </a:spcBef>
              <a:buFontTx/>
              <a:buChar char="•"/>
            </a:pPr>
            <a:r>
              <a:rPr lang="en-US" altLang="en-US" smtClean="0">
                <a:solidFill>
                  <a:srgbClr val="000000"/>
                </a:solidFill>
              </a:rPr>
              <a:t>Do you best to understand the rules so you avoid fees and fines.</a:t>
            </a:r>
          </a:p>
          <a:p>
            <a:pPr defTabSz="998538" eaLnBrk="1" hangingPunct="1">
              <a:spcBef>
                <a:spcPct val="0"/>
              </a:spcBef>
              <a:buFontTx/>
              <a:buChar char="•"/>
            </a:pPr>
            <a:r>
              <a:rPr lang="en-US" altLang="en-US" smtClean="0">
                <a:solidFill>
                  <a:srgbClr val="000000"/>
                </a:solidFill>
              </a:rPr>
              <a:t>Finally, use the CFPB website</a:t>
            </a:r>
            <a:r>
              <a:rPr lang="ja-JP" altLang="en-US" smtClean="0">
                <a:solidFill>
                  <a:srgbClr val="000000"/>
                </a:solidFill>
              </a:rPr>
              <a:t>’</a:t>
            </a:r>
            <a:r>
              <a:rPr lang="en-US" altLang="ja-JP" smtClean="0">
                <a:solidFill>
                  <a:srgbClr val="000000"/>
                </a:solidFill>
              </a:rPr>
              <a:t>s </a:t>
            </a:r>
            <a:r>
              <a:rPr lang="en-US" altLang="ja-JP" u="sng" smtClean="0">
                <a:solidFill>
                  <a:srgbClr val="000000"/>
                </a:solidFill>
              </a:rPr>
              <a:t>Ask CFPB </a:t>
            </a:r>
            <a:r>
              <a:rPr lang="en-US" altLang="ja-JP" smtClean="0">
                <a:solidFill>
                  <a:srgbClr val="000000"/>
                </a:solidFill>
              </a:rPr>
              <a:t>as a resource to learn more about the financial services industry and the product and services they sell.</a:t>
            </a:r>
            <a:endParaRPr lang="en-US" altLang="en-US" smtClean="0">
              <a:solidFill>
                <a:srgbClr val="000000"/>
              </a:solidFill>
            </a:endParaRPr>
          </a:p>
        </p:txBody>
      </p:sp>
      <p:sp>
        <p:nvSpPr>
          <p:cNvPr id="355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CE44164-8F87-4CC7-BED7-502A2E156826}" type="slidenum">
              <a:rPr lang="en-US" altLang="en-US">
                <a:latin typeface="Calibri" panose="020F0502020204030204" pitchFamily="34" charset="0"/>
              </a:rPr>
              <a:pPr/>
              <a:t>168</a:t>
            </a:fld>
            <a:endParaRPr lang="en-US" altLang="en-US">
              <a:latin typeface="Calibri" panose="020F0502020204030204" pitchFamily="34" charset="0"/>
            </a:endParaRPr>
          </a:p>
        </p:txBody>
      </p:sp>
    </p:spTree>
    <p:extLst>
      <p:ext uri="{BB962C8B-B14F-4D97-AF65-F5344CB8AC3E}">
        <p14:creationId xmlns:p14="http://schemas.microsoft.com/office/powerpoint/2010/main" val="23485000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 Finding what works for you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Presentation (Module 8)</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Review highlights of the module using the module 8 wrap up.</a:t>
            </a:r>
          </a:p>
        </p:txBody>
      </p:sp>
      <p:sp>
        <p:nvSpPr>
          <p:cNvPr id="357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36E1C4-A0E4-4615-8044-14ED3FF6E428}" type="slidenum">
              <a:rPr lang="en-US" altLang="en-US">
                <a:latin typeface="Calibri" panose="020F0502020204030204" pitchFamily="34" charset="0"/>
              </a:rPr>
              <a:pPr/>
              <a:t>169</a:t>
            </a:fld>
            <a:endParaRPr lang="en-US" altLang="en-US">
              <a:latin typeface="Calibri" panose="020F0502020204030204" pitchFamily="34" charset="0"/>
            </a:endParaRPr>
          </a:p>
        </p:txBody>
      </p:sp>
    </p:spTree>
    <p:extLst>
      <p:ext uri="{BB962C8B-B14F-4D97-AF65-F5344CB8AC3E}">
        <p14:creationId xmlns:p14="http://schemas.microsoft.com/office/powerpoint/2010/main" val="129429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and Presentation (Introduction Part 1) </a:t>
            </a:r>
          </a:p>
          <a:p>
            <a:pPr>
              <a:buFontTx/>
              <a:buChar char="•"/>
            </a:pPr>
            <a:endParaRPr lang="en-US" altLang="en-US" b="1" smtClean="0">
              <a:solidFill>
                <a:srgbClr val="000000"/>
              </a:solidFill>
            </a:endParaRPr>
          </a:p>
          <a:p>
            <a:pPr>
              <a:buFontTx/>
              <a:buChar char="•"/>
            </a:pPr>
            <a:r>
              <a:rPr lang="en-US" altLang="en-US" smtClean="0">
                <a:solidFill>
                  <a:srgbClr val="000000"/>
                </a:solidFill>
              </a:rPr>
              <a:t>Explain to get started, you click on the product or service about which you or your the people you serve has a complaint.</a:t>
            </a:r>
          </a:p>
          <a:p>
            <a:pPr>
              <a:buFontTx/>
              <a:buChar char="•"/>
            </a:pPr>
            <a:endParaRPr lang="en-US" altLang="en-US" b="1" i="1" smtClean="0">
              <a:solidFill>
                <a:srgbClr val="000000"/>
              </a:solidFill>
            </a:endParaRPr>
          </a:p>
          <a:p>
            <a:endParaRPr lang="en-US" altLang="en-US" b="1" i="1" smtClean="0">
              <a:solidFill>
                <a:srgbClr val="000000"/>
              </a:solidFill>
            </a:endParaRPr>
          </a:p>
          <a:p>
            <a:r>
              <a:rPr lang="en-US" altLang="en-US" b="1" i="1" smtClean="0">
                <a:solidFill>
                  <a:srgbClr val="000000"/>
                </a:solidFill>
              </a:rPr>
              <a:t>NOTE:  If you have access to an Internet connection during the training, it can be useful for participants to see you move through the website to the complaint and show some of the features of this section of the CFPB’s website live</a:t>
            </a:r>
          </a:p>
          <a:p>
            <a:pPr>
              <a:buFontTx/>
              <a:buChar char="•"/>
            </a:pPr>
            <a:endParaRPr lang="en-US" altLang="en-US" smtClean="0">
              <a:solidFill>
                <a:srgbClr val="000000"/>
              </a:solidFill>
            </a:endParaRPr>
          </a:p>
          <a:p>
            <a:pPr>
              <a:buFontTx/>
              <a:buChar char="•"/>
            </a:pPr>
            <a:endParaRPr lang="en-US" altLang="en-US" smtClean="0">
              <a:solidFill>
                <a:srgbClr val="000000"/>
              </a:solidFill>
            </a:endParaRPr>
          </a:p>
          <a:p>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9B9277D-7BD8-46DF-B167-2A3C22E83C17}" type="slidenum">
              <a:rPr lang="en-US" altLang="en-US">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22138303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98538">
              <a:defRPr/>
            </a:pPr>
            <a:r>
              <a:rPr lang="en-US" altLang="en-US" b="1" u="sng" dirty="0" smtClean="0">
                <a:solidFill>
                  <a:srgbClr val="000000"/>
                </a:solidFill>
                <a:cs typeface="+mn-cs"/>
              </a:rPr>
              <a:t>ACTIVITY #14: </a:t>
            </a:r>
            <a:r>
              <a:rPr lang="en-US" altLang="en-US" b="1" i="1" u="sng" dirty="0" smtClean="0">
                <a:solidFill>
                  <a:srgbClr val="000000"/>
                </a:solidFill>
                <a:cs typeface="+mn-cs"/>
              </a:rPr>
              <a:t>Money services, cards, accounts, and loan: Finding what works for you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defTabSz="998538">
              <a:defRPr/>
            </a:pPr>
            <a:r>
              <a:rPr lang="en-US" altLang="en-US" b="1" dirty="0" smtClean="0">
                <a:solidFill>
                  <a:srgbClr val="000000"/>
                </a:solidFill>
                <a:cs typeface="+mn-cs"/>
              </a:rPr>
              <a:t>Presentation (Module 8)</a:t>
            </a:r>
            <a:endParaRPr lang="en-US" altLang="en-US" b="1" i="1" u="sng" dirty="0" smtClean="0">
              <a:solidFill>
                <a:srgbClr val="000000"/>
              </a:solidFill>
              <a:cs typeface="+mn-cs"/>
            </a:endParaRPr>
          </a:p>
          <a:p>
            <a:pPr defTabSz="998538">
              <a:defRPr/>
            </a:pPr>
            <a:endParaRPr lang="en-US" altLang="en-US" b="1" u="sng" dirty="0" smtClean="0">
              <a:solidFill>
                <a:srgbClr val="000000"/>
              </a:solidFill>
              <a:cs typeface="+mn-cs"/>
            </a:endParaRPr>
          </a:p>
          <a:p>
            <a:pPr marL="171450" indent="-171450" defTabSz="998538">
              <a:buFont typeface="Arial" panose="020B0604020202020204" pitchFamily="34" charset="0"/>
              <a:buChar char="•"/>
              <a:defRPr/>
            </a:pPr>
            <a:r>
              <a:rPr lang="en-US" altLang="en-US" dirty="0" smtClean="0">
                <a:solidFill>
                  <a:srgbClr val="000000"/>
                </a:solidFill>
                <a:cs typeface="+mn-cs"/>
              </a:rPr>
              <a:t>Review highlights of the module using the module 8 wrap up.</a:t>
            </a:r>
          </a:p>
        </p:txBody>
      </p:sp>
      <p:sp>
        <p:nvSpPr>
          <p:cNvPr id="359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EB8F306-C7F8-4B5A-BC27-1C6A373865B5}" type="slidenum">
              <a:rPr lang="en-US" altLang="en-US">
                <a:latin typeface="Calibri" panose="020F0502020204030204" pitchFamily="34" charset="0"/>
              </a:rPr>
              <a:pPr/>
              <a:t>170</a:t>
            </a:fld>
            <a:endParaRPr lang="en-US" altLang="en-US">
              <a:latin typeface="Calibri" panose="020F0502020204030204" pitchFamily="34" charset="0"/>
            </a:endParaRPr>
          </a:p>
        </p:txBody>
      </p:sp>
    </p:spTree>
    <p:extLst>
      <p:ext uri="{BB962C8B-B14F-4D97-AF65-F5344CB8AC3E}">
        <p14:creationId xmlns:p14="http://schemas.microsoft.com/office/powerpoint/2010/main" val="38980720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1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43820AB-D241-449E-87BC-0E0B3522950F}" type="slidenum">
              <a:rPr lang="en-US" altLang="en-US">
                <a:latin typeface="Calibri" panose="020F0502020204030204" pitchFamily="34" charset="0"/>
              </a:rPr>
              <a:pPr/>
              <a:t>171</a:t>
            </a:fld>
            <a:endParaRPr lang="en-US" altLang="en-US">
              <a:latin typeface="Calibri" panose="020F0502020204030204" pitchFamily="34" charset="0"/>
            </a:endParaRPr>
          </a:p>
        </p:txBody>
      </p:sp>
    </p:spTree>
    <p:extLst>
      <p:ext uri="{BB962C8B-B14F-4D97-AF65-F5344CB8AC3E}">
        <p14:creationId xmlns:p14="http://schemas.microsoft.com/office/powerpoint/2010/main" val="91049840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u="sng" smtClean="0">
                <a:solidFill>
                  <a:srgbClr val="000000"/>
                </a:solidFill>
              </a:rPr>
              <a:t>ACTIVITY #15: </a:t>
            </a:r>
            <a:r>
              <a:rPr lang="en-US" altLang="en-US" b="1" i="1" u="sng" smtClean="0">
                <a:solidFill>
                  <a:srgbClr val="000000"/>
                </a:solidFill>
              </a:rPr>
              <a:t>Protecting Your Money</a:t>
            </a:r>
          </a:p>
          <a:p>
            <a:pPr>
              <a:spcBef>
                <a:spcPct val="0"/>
              </a:spcBef>
            </a:pPr>
            <a:r>
              <a:rPr lang="en-US" altLang="en-US" b="1" smtClean="0">
                <a:solidFill>
                  <a:srgbClr val="000000"/>
                </a:solidFill>
              </a:rPr>
              <a:t>Methodology: Presentation and Facilitated Discussion / Skits / Teach back</a:t>
            </a:r>
          </a:p>
          <a:p>
            <a:pPr>
              <a:spcBef>
                <a:spcPct val="0"/>
              </a:spcBef>
            </a:pPr>
            <a:r>
              <a:rPr lang="en-US" altLang="en-US" b="1" smtClean="0">
                <a:solidFill>
                  <a:srgbClr val="000000"/>
                </a:solidFill>
              </a:rPr>
              <a:t>Corresponding Section in Toolkit: Module 9 (Pages 321)</a:t>
            </a:r>
          </a:p>
          <a:p>
            <a:pPr>
              <a:spcBef>
                <a:spcPct val="0"/>
              </a:spcBef>
            </a:pPr>
            <a:r>
              <a:rPr lang="en-US" altLang="en-US" b="1" smtClean="0">
                <a:solidFill>
                  <a:srgbClr val="000000"/>
                </a:solidFill>
              </a:rPr>
              <a:t>Estimated Time: 45 Minutes</a:t>
            </a:r>
          </a:p>
          <a:p>
            <a:pPr>
              <a:spcBef>
                <a:spcPct val="0"/>
              </a:spcBef>
            </a:pPr>
            <a:endParaRPr lang="en-US" altLang="en-US" b="1" smtClean="0">
              <a:solidFill>
                <a:srgbClr val="000000"/>
              </a:solidFill>
            </a:endParaRPr>
          </a:p>
          <a:p>
            <a:pPr>
              <a:spcBef>
                <a:spcPct val="0"/>
              </a:spcBef>
            </a:pPr>
            <a:r>
              <a:rPr lang="en-US" altLang="en-US" b="1" u="sng" smtClean="0">
                <a:solidFill>
                  <a:srgbClr val="000000"/>
                </a:solidFill>
              </a:rPr>
              <a:t>Instructions for Facilitator:</a:t>
            </a:r>
          </a:p>
          <a:p>
            <a:endParaRPr lang="en-US" altLang="en-US" b="1" u="sng" smtClean="0">
              <a:solidFill>
                <a:srgbClr val="000000"/>
              </a:solidFill>
            </a:endParaRPr>
          </a:p>
          <a:p>
            <a:r>
              <a:rPr lang="en-US" altLang="en-US" b="1" smtClean="0">
                <a:solidFill>
                  <a:srgbClr val="000000"/>
                </a:solidFill>
              </a:rPr>
              <a:t>Presentation and Facilitated Discussion (Module 9)</a:t>
            </a:r>
          </a:p>
          <a:p>
            <a:endParaRPr lang="en-US" altLang="en-US" b="1" i="1" smtClean="0">
              <a:solidFill>
                <a:srgbClr val="000000"/>
              </a:solidFill>
            </a:endParaRPr>
          </a:p>
          <a:p>
            <a:r>
              <a:rPr lang="en-US" altLang="en-US" b="1" i="1" smtClean="0">
                <a:solidFill>
                  <a:srgbClr val="000000"/>
                </a:solidFill>
              </a:rPr>
              <a:t>NOTE:  If you covered this earlier in the training, consider doing a quick review or asking participants questions about submitting a complaint to help them recall what you covered earlier in the training.  Example questions include:</a:t>
            </a:r>
          </a:p>
          <a:p>
            <a:pPr>
              <a:buFont typeface="Calibri" panose="020F0502020204030204" pitchFamily="34" charset="0"/>
              <a:buAutoNum type="arabicPeriod"/>
            </a:pPr>
            <a:r>
              <a:rPr lang="en-US" altLang="en-US" b="1" i="1" smtClean="0">
                <a:solidFill>
                  <a:srgbClr val="000000"/>
                </a:solidFill>
              </a:rPr>
              <a:t> What kinds of complaints does the CFPB take?</a:t>
            </a:r>
          </a:p>
          <a:p>
            <a:pPr>
              <a:buFont typeface="Calibri" panose="020F0502020204030204" pitchFamily="34" charset="0"/>
              <a:buAutoNum type="arabicPeriod"/>
            </a:pPr>
            <a:r>
              <a:rPr lang="en-US" altLang="en-US" b="1" i="1" smtClean="0">
                <a:solidFill>
                  <a:srgbClr val="000000"/>
                </a:solidFill>
              </a:rPr>
              <a:t> What are the different ways someone can submit a complaint?</a:t>
            </a:r>
          </a:p>
          <a:p>
            <a:pPr>
              <a:buFont typeface="Calibri" panose="020F0502020204030204" pitchFamily="34" charset="0"/>
              <a:buAutoNum type="arabicPeriod"/>
            </a:pPr>
            <a:r>
              <a:rPr lang="en-US" altLang="en-US" b="1" i="1" smtClean="0">
                <a:solidFill>
                  <a:srgbClr val="000000"/>
                </a:solidFill>
              </a:rPr>
              <a:t> How many languages can the CFPB accept complaints in?</a:t>
            </a:r>
          </a:p>
          <a:p>
            <a:pPr>
              <a:buFont typeface="Calibri" panose="020F0502020204030204" pitchFamily="34" charset="0"/>
              <a:buAutoNum type="arabicPeriod"/>
            </a:pPr>
            <a:r>
              <a:rPr lang="en-US" altLang="en-US" b="1" i="1" smtClean="0">
                <a:solidFill>
                  <a:srgbClr val="000000"/>
                </a:solidFill>
              </a:rPr>
              <a:t> What happens to a complaint once it’s submitted?</a:t>
            </a:r>
          </a:p>
          <a:p>
            <a:pPr>
              <a:buFont typeface="Calibri" panose="020F0502020204030204" pitchFamily="34" charset="0"/>
              <a:buAutoNum type="arabicPeriod"/>
            </a:pPr>
            <a:r>
              <a:rPr lang="en-US" altLang="en-US" b="1" i="1" smtClean="0">
                <a:solidFill>
                  <a:srgbClr val="000000"/>
                </a:solidFill>
              </a:rPr>
              <a:t> How long do companies have to respond to complaints?</a:t>
            </a:r>
          </a:p>
          <a:p>
            <a:pPr>
              <a:buFont typeface="Calibri" panose="020F0502020204030204" pitchFamily="34" charset="0"/>
              <a:buAutoNum type="arabicPeriod"/>
            </a:pPr>
            <a:r>
              <a:rPr lang="en-US" altLang="en-US" b="1" i="1" smtClean="0">
                <a:solidFill>
                  <a:srgbClr val="000000"/>
                </a:solidFill>
              </a:rPr>
              <a:t> How can consumers find out more about complaints in their communities?</a:t>
            </a:r>
          </a:p>
          <a:p>
            <a:pPr>
              <a:buFont typeface="Calibri" panose="020F0502020204030204" pitchFamily="34" charset="0"/>
              <a:buAutoNum type="arabicPeriod"/>
            </a:pPr>
            <a:r>
              <a:rPr lang="en-US" altLang="en-US" b="1" i="1" smtClean="0">
                <a:solidFill>
                  <a:srgbClr val="000000"/>
                </a:solidFill>
              </a:rPr>
              <a:t> Why is it important for community volunteers and frontline staff to know about the CPFB complaint portal and process?</a:t>
            </a:r>
          </a:p>
          <a:p>
            <a:endParaRPr lang="en-US" altLang="en-US" b="1" smtClean="0">
              <a:solidFill>
                <a:srgbClr val="000000"/>
              </a:solidFill>
            </a:endParaRPr>
          </a:p>
          <a:p>
            <a:pPr>
              <a:buFontTx/>
              <a:buChar char="•"/>
            </a:pPr>
            <a:r>
              <a:rPr lang="en-US" altLang="en-US" smtClean="0">
                <a:solidFill>
                  <a:srgbClr val="000000"/>
                </a:solidFill>
              </a:rPr>
              <a:t>Refer participants to the CFPB complaint contact information on slide and in their toolkit, Tool 1 (page 327).</a:t>
            </a:r>
          </a:p>
          <a:p>
            <a:pPr>
              <a:buFontTx/>
              <a:buChar char="•"/>
            </a:pPr>
            <a:r>
              <a:rPr lang="en-US" altLang="en-US" smtClean="0">
                <a:solidFill>
                  <a:srgbClr val="000000"/>
                </a:solidFill>
              </a:rPr>
              <a:t>Explain the following:</a:t>
            </a:r>
          </a:p>
          <a:p>
            <a:pPr marL="628650" lvl="1" indent="-171450">
              <a:buFontTx/>
              <a:buChar char="•"/>
            </a:pPr>
            <a:r>
              <a:rPr lang="en-US" altLang="en-US" smtClean="0">
                <a:solidFill>
                  <a:srgbClr val="000000"/>
                </a:solidFill>
              </a:rPr>
              <a:t>Part of being a smart consumer is understanding your rights. When you know you have rights, you can protect yourself. There are many laws that protect your rights when it comes to financial products and services. It is the CFPB’s job to enforce these laws and handle consumers’ complaints about financial products and services.</a:t>
            </a:r>
          </a:p>
          <a:p>
            <a:pPr marL="628650" lvl="1" indent="-171450">
              <a:buFontTx/>
              <a:buChar char="•"/>
            </a:pPr>
            <a:r>
              <a:rPr lang="en-US" altLang="en-US" smtClean="0">
                <a:solidFill>
                  <a:srgbClr val="000000"/>
                </a:solidFill>
              </a:rPr>
              <a:t>The CFPB has already handled over 700,000 of consumer complaints about:</a:t>
            </a:r>
          </a:p>
          <a:p>
            <a:pPr marL="1543050" lvl="3" indent="-171450">
              <a:buFontTx/>
              <a:buChar char="•"/>
            </a:pPr>
            <a:r>
              <a:rPr lang="en-US" altLang="en-US" smtClean="0">
                <a:solidFill>
                  <a:srgbClr val="000000"/>
                </a:solidFill>
              </a:rPr>
              <a:t>Credit cards</a:t>
            </a:r>
          </a:p>
          <a:p>
            <a:pPr marL="1543050" lvl="3" indent="-171450">
              <a:buFontTx/>
              <a:buChar char="•"/>
            </a:pPr>
            <a:r>
              <a:rPr lang="en-US" altLang="en-US" smtClean="0">
                <a:solidFill>
                  <a:srgbClr val="000000"/>
                </a:solidFill>
              </a:rPr>
              <a:t>Mortgages</a:t>
            </a:r>
          </a:p>
          <a:p>
            <a:pPr marL="1543050" lvl="3" indent="-171450">
              <a:buFontTx/>
              <a:buChar char="•"/>
            </a:pPr>
            <a:r>
              <a:rPr lang="en-US" altLang="en-US" smtClean="0">
                <a:solidFill>
                  <a:srgbClr val="000000"/>
                </a:solidFill>
              </a:rPr>
              <a:t>Bank accounts and services</a:t>
            </a:r>
          </a:p>
          <a:p>
            <a:pPr marL="1543050" lvl="3" indent="-171450">
              <a:buFontTx/>
              <a:buChar char="•"/>
            </a:pPr>
            <a:r>
              <a:rPr lang="en-US" altLang="en-US" smtClean="0">
                <a:solidFill>
                  <a:srgbClr val="000000"/>
                </a:solidFill>
              </a:rPr>
              <a:t>Private student loans</a:t>
            </a:r>
          </a:p>
          <a:p>
            <a:pPr marL="1543050" lvl="3" indent="-171450">
              <a:buFontTx/>
              <a:buChar char="•"/>
            </a:pPr>
            <a:r>
              <a:rPr lang="en-US" altLang="en-US" smtClean="0">
                <a:solidFill>
                  <a:srgbClr val="000000"/>
                </a:solidFill>
              </a:rPr>
              <a:t>Vehicle or consumer loans</a:t>
            </a:r>
          </a:p>
          <a:p>
            <a:pPr marL="1543050" lvl="3" indent="-171450">
              <a:buFontTx/>
              <a:buChar char="•"/>
            </a:pPr>
            <a:r>
              <a:rPr lang="en-US" altLang="en-US" smtClean="0">
                <a:solidFill>
                  <a:srgbClr val="000000"/>
                </a:solidFill>
              </a:rPr>
              <a:t>Money transfers</a:t>
            </a:r>
          </a:p>
          <a:p>
            <a:pPr marL="1543050" lvl="3" indent="-171450">
              <a:buFontTx/>
              <a:buChar char="•"/>
            </a:pPr>
            <a:r>
              <a:rPr lang="en-US" altLang="en-US" smtClean="0">
                <a:solidFill>
                  <a:srgbClr val="000000"/>
                </a:solidFill>
              </a:rPr>
              <a:t>Credit reporting</a:t>
            </a:r>
          </a:p>
          <a:p>
            <a:pPr marL="1543050" lvl="3" indent="-171450">
              <a:buFontTx/>
              <a:buChar char="•"/>
            </a:pPr>
            <a:r>
              <a:rPr lang="en-US" altLang="en-US" smtClean="0">
                <a:solidFill>
                  <a:srgbClr val="000000"/>
                </a:solidFill>
              </a:rPr>
              <a:t>Debt collection</a:t>
            </a:r>
          </a:p>
          <a:p>
            <a:pPr marL="1543050" lvl="3" indent="-171450">
              <a:buFontTx/>
              <a:buChar char="•"/>
            </a:pPr>
            <a:r>
              <a:rPr lang="en-US" altLang="en-US" smtClean="0">
                <a:solidFill>
                  <a:srgbClr val="000000"/>
                </a:solidFill>
              </a:rPr>
              <a:t>Payday loans</a:t>
            </a:r>
          </a:p>
          <a:p>
            <a:pPr marL="1543050" lvl="3" indent="-171450">
              <a:buFontTx/>
              <a:buChar char="•"/>
            </a:pPr>
            <a:r>
              <a:rPr lang="en-US" altLang="en-US" smtClean="0">
                <a:solidFill>
                  <a:srgbClr val="000000"/>
                </a:solidFill>
              </a:rPr>
              <a:t>Prepaid cards, credit repair, debt settlement, and pawn and title loans</a:t>
            </a:r>
          </a:p>
          <a:p>
            <a:pPr marL="1543050" lvl="3" indent="-171450">
              <a:buFontTx/>
              <a:buChar char="•"/>
            </a:pPr>
            <a:r>
              <a:rPr lang="en-US" altLang="en-US" smtClean="0">
                <a:solidFill>
                  <a:srgbClr val="000000"/>
                </a:solidFill>
              </a:rPr>
              <a:t>Virtual currency</a:t>
            </a:r>
          </a:p>
          <a:p>
            <a:pPr marL="628650" lvl="1" indent="-171450">
              <a:buFontTx/>
              <a:buChar char="•"/>
            </a:pPr>
            <a:endParaRPr lang="en-US" altLang="en-US" smtClean="0">
              <a:solidFill>
                <a:srgbClr val="000000"/>
              </a:solidFill>
            </a:endParaRPr>
          </a:p>
          <a:p>
            <a:pPr marL="628650" lvl="1" indent="-171450">
              <a:buFontTx/>
              <a:buChar char="•"/>
            </a:pPr>
            <a:r>
              <a:rPr lang="en-US" altLang="en-US" smtClean="0">
                <a:solidFill>
                  <a:srgbClr val="000000"/>
                </a:solidFill>
              </a:rPr>
              <a:t>Based on these complaints and research, the CFPB takes action to stop practices that are unfair, deceptive, or abusive or otherwise violate the law. In many cases, CFPB partners with other federal agencies and state officials to address these problems.</a:t>
            </a:r>
            <a:endParaRPr lang="en-US" altLang="en-US" sz="1100" smtClean="0">
              <a:solidFill>
                <a:srgbClr val="000000"/>
              </a:solidFill>
            </a:endParaRPr>
          </a:p>
          <a:p>
            <a:pPr marL="628650" lvl="1" indent="-171450">
              <a:buFontTx/>
              <a:buChar char="•"/>
            </a:pPr>
            <a:r>
              <a:rPr lang="en-US" altLang="en-US" smtClean="0">
                <a:solidFill>
                  <a:srgbClr val="000000"/>
                </a:solidFill>
              </a:rPr>
              <a:t>Through their enforcement actions, the CFPB can require companies to refund money to customers when their consumer rights have been violated. </a:t>
            </a:r>
            <a:endParaRPr lang="en-US" altLang="en-US" sz="1100" smtClean="0">
              <a:solidFill>
                <a:srgbClr val="000000"/>
              </a:solidFill>
            </a:endParaRPr>
          </a:p>
          <a:p>
            <a:pPr marL="1085850" lvl="2" indent="-171450">
              <a:buFontTx/>
              <a:buChar char="•"/>
            </a:pPr>
            <a:endParaRPr lang="en-US" altLang="en-US" smtClean="0">
              <a:solidFill>
                <a:srgbClr val="000000"/>
              </a:solidFill>
            </a:endParaRPr>
          </a:p>
          <a:p>
            <a:pPr>
              <a:buFontTx/>
              <a:buChar char="•"/>
            </a:pPr>
            <a:r>
              <a:rPr lang="en-US" altLang="en-US" smtClean="0">
                <a:solidFill>
                  <a:srgbClr val="000000"/>
                </a:solidFill>
              </a:rPr>
              <a:t>Explain that you can submit a complaint on behalf of someone else following the directions on the site.</a:t>
            </a:r>
          </a:p>
          <a:p>
            <a:pPr>
              <a:buFontTx/>
              <a:buChar char="•"/>
            </a:pPr>
            <a:r>
              <a:rPr lang="en-US" altLang="en-US" smtClean="0">
                <a:solidFill>
                  <a:srgbClr val="000000"/>
                </a:solidFill>
              </a:rPr>
              <a:t>Explain that, if you don’t use a computer or need help in a language other than English, you can also submit a complaint over the phone by calling the CFPB at 855- 411-CFPB (2372), toll free. U.S.-based call centers can help you in over 180 languages and can also take calls from consumers who are hearing impaired or speech-disabled. Live operators in Spanish are available and the CFPB has received over 700,000 complaints as of October 2015.</a:t>
            </a:r>
          </a:p>
          <a:p>
            <a:pPr>
              <a:buFontTx/>
              <a:buChar char="•"/>
            </a:pPr>
            <a:r>
              <a:rPr lang="en-US" altLang="en-US" smtClean="0">
                <a:solidFill>
                  <a:srgbClr val="000000"/>
                </a:solidFill>
              </a:rPr>
              <a:t>Explain what happens to a complaint submitted to the CFPB using the following:</a:t>
            </a:r>
          </a:p>
          <a:p>
            <a:endParaRPr lang="en-US" altLang="en-US" smtClean="0">
              <a:solidFill>
                <a:srgbClr val="000000"/>
              </a:solidFill>
            </a:endParaRPr>
          </a:p>
          <a:p>
            <a:pPr marL="628650" lvl="1" indent="-171450">
              <a:buFontTx/>
              <a:buChar char="•"/>
            </a:pPr>
            <a:r>
              <a:rPr lang="en-US" altLang="en-US" b="1" i="1" smtClean="0">
                <a:solidFill>
                  <a:srgbClr val="000000"/>
                </a:solidFill>
              </a:rPr>
              <a:t>Complaint Submitted:</a:t>
            </a:r>
            <a:r>
              <a:rPr lang="en-US" altLang="en-US" i="1" smtClean="0">
                <a:solidFill>
                  <a:srgbClr val="000000"/>
                </a:solidFill>
              </a:rPr>
              <a:t> The CFPB will screen your complaint based on several criteria. These criteria include whether your complaint falls within the CFPB’s primary enforcement authority, whether the complaint is complete, and whether it is a duplicate of another complaint you have submitted.</a:t>
            </a:r>
          </a:p>
          <a:p>
            <a:pPr marL="628650" lvl="1" indent="-171450">
              <a:buFontTx/>
              <a:buChar char="•"/>
            </a:pPr>
            <a:r>
              <a:rPr lang="en-US" altLang="en-US" b="1" i="1" smtClean="0">
                <a:solidFill>
                  <a:srgbClr val="000000"/>
                </a:solidFill>
              </a:rPr>
              <a:t>Review and Route:</a:t>
            </a:r>
            <a:r>
              <a:rPr lang="en-US" altLang="en-US" i="1" smtClean="0">
                <a:solidFill>
                  <a:srgbClr val="000000"/>
                </a:solidFill>
              </a:rPr>
              <a:t> If a particular complaint does not involve a product or market that is within the Bureau’s jurisdiction or that is currently being handled by the Bureau, the CFPB refers it to the appropriate regulator. Screened complaints are sent via a secure web portal to the appropriate company—the business you have the complaint with.</a:t>
            </a:r>
          </a:p>
          <a:p>
            <a:pPr marL="628650" lvl="1" indent="-171450">
              <a:buFontTx/>
              <a:buChar char="•"/>
            </a:pPr>
            <a:r>
              <a:rPr lang="en-US" altLang="en-US" b="1" i="1" smtClean="0">
                <a:solidFill>
                  <a:srgbClr val="000000"/>
                </a:solidFill>
              </a:rPr>
              <a:t>Company Response:</a:t>
            </a:r>
            <a:r>
              <a:rPr lang="en-US" altLang="en-US" i="1" smtClean="0">
                <a:solidFill>
                  <a:srgbClr val="000000"/>
                </a:solidFill>
              </a:rPr>
              <a:t> The company reviews the information, communicates with you as needed. It then determines what action to take in response. The company reports back to you and the CFPB via the secure “company portal.” After your complaint is sent to the company, </a:t>
            </a:r>
            <a:r>
              <a:rPr lang="en-US" altLang="en-US" b="1" i="1" smtClean="0">
                <a:solidFill>
                  <a:srgbClr val="000000"/>
                </a:solidFill>
              </a:rPr>
              <a:t>the company has 15 days to provide a substantive response to you and the CFPB</a:t>
            </a:r>
            <a:r>
              <a:rPr lang="en-US" altLang="en-US" i="1" smtClean="0">
                <a:solidFill>
                  <a:srgbClr val="000000"/>
                </a:solidFill>
              </a:rPr>
              <a:t>. Companies are expected to close all but the most complicated complaints within 60 days.</a:t>
            </a:r>
          </a:p>
          <a:p>
            <a:pPr marL="628650" lvl="1" indent="-171450">
              <a:buFontTx/>
              <a:buChar char="•"/>
            </a:pPr>
            <a:r>
              <a:rPr lang="en-US" altLang="en-US" b="1" i="1" smtClean="0">
                <a:solidFill>
                  <a:srgbClr val="000000"/>
                </a:solidFill>
              </a:rPr>
              <a:t>Consumer Review:</a:t>
            </a:r>
            <a:r>
              <a:rPr lang="en-US" altLang="en-US" i="1" smtClean="0">
                <a:solidFill>
                  <a:srgbClr val="000000"/>
                </a:solidFill>
              </a:rPr>
              <a:t> CFPB then invites you to review the response and provide feedback. Consumer Tracking: You can log onto the secure “consumer portal” available on the CFPB’s website or call a toll‐free number to receive status updates, provide additional information, and review responses provided to the you by the company.</a:t>
            </a:r>
          </a:p>
          <a:p>
            <a:pPr marL="628650" lvl="1" indent="-171450">
              <a:buFontTx/>
              <a:buChar char="•"/>
            </a:pPr>
            <a:r>
              <a:rPr lang="en-US" altLang="en-US" b="1" i="1" smtClean="0">
                <a:solidFill>
                  <a:srgbClr val="000000"/>
                </a:solidFill>
              </a:rPr>
              <a:t>Review and Investigate:</a:t>
            </a:r>
            <a:r>
              <a:rPr lang="en-US" altLang="en-US" i="1" smtClean="0">
                <a:solidFill>
                  <a:srgbClr val="000000"/>
                </a:solidFill>
              </a:rPr>
              <a:t> The CFPB reviews your feedback about company responses, using this information along with other information such as the timeliness of the company’s response, for example, to help prioritize complaints for investigation.</a:t>
            </a:r>
          </a:p>
          <a:p>
            <a:pPr marL="628650" lvl="1" indent="-171450">
              <a:buFontTx/>
              <a:buChar char="•"/>
            </a:pPr>
            <a:r>
              <a:rPr lang="en-US" altLang="en-US" b="1" i="1" smtClean="0">
                <a:solidFill>
                  <a:srgbClr val="000000"/>
                </a:solidFill>
              </a:rPr>
              <a:t>Analyze and report.</a:t>
            </a:r>
            <a:r>
              <a:rPr lang="en-US" altLang="en-US" i="1" smtClean="0">
                <a:solidFill>
                  <a:srgbClr val="000000"/>
                </a:solidFill>
              </a:rPr>
              <a:t> Complaints help with the CFPB’s work to supervise companies, enforce federal consumer financial laws, and write better rules and regulations. The CFPB also reports to Congress about the complaints we receive and posts consumer complaint data on the website in an easy-to-use format: www.consumerfinance.gov/complaint database/.</a:t>
            </a:r>
          </a:p>
          <a:p>
            <a:pPr marL="628650" lvl="1" indent="-171450">
              <a:buFontTx/>
              <a:buChar char="•"/>
            </a:pPr>
            <a:endParaRPr lang="en-US" altLang="en-US" i="1" smtClean="0">
              <a:solidFill>
                <a:srgbClr val="000000"/>
              </a:solidFill>
            </a:endParaRPr>
          </a:p>
        </p:txBody>
      </p:sp>
      <p:sp>
        <p:nvSpPr>
          <p:cNvPr id="363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F23F6B6-F836-4346-AC27-A0A2001E3E3B}" type="slidenum">
              <a:rPr lang="en-US" altLang="en-US">
                <a:latin typeface="Calibri" panose="020F0502020204030204" pitchFamily="34" charset="0"/>
              </a:rPr>
              <a:pPr/>
              <a:t>172</a:t>
            </a:fld>
            <a:endParaRPr lang="en-US" altLang="en-US">
              <a:latin typeface="Calibri" panose="020F0502020204030204" pitchFamily="34" charset="0"/>
            </a:endParaRPr>
          </a:p>
        </p:txBody>
      </p:sp>
    </p:spTree>
    <p:extLst>
      <p:ext uri="{BB962C8B-B14F-4D97-AF65-F5344CB8AC3E}">
        <p14:creationId xmlns:p14="http://schemas.microsoft.com/office/powerpoint/2010/main" val="30928403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u="sng" smtClean="0">
                <a:solidFill>
                  <a:srgbClr val="000000"/>
                </a:solidFill>
              </a:rPr>
              <a:t>ACTIVITY #15: </a:t>
            </a:r>
            <a:r>
              <a:rPr lang="en-US" altLang="en-US" b="1" i="1" u="sng" smtClean="0">
                <a:solidFill>
                  <a:srgbClr val="000000"/>
                </a:solidFill>
              </a:rPr>
              <a:t>Protecting Your Money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b="1" u="sng" smtClean="0">
              <a:solidFill>
                <a:srgbClr val="000000"/>
              </a:solidFill>
            </a:endParaRPr>
          </a:p>
          <a:p>
            <a:pPr defTabSz="973138"/>
            <a:r>
              <a:rPr lang="en-US" altLang="en-US" b="1" smtClean="0">
                <a:solidFill>
                  <a:srgbClr val="000000"/>
                </a:solidFill>
              </a:rPr>
              <a:t>Presentation and Facilitated Discussion (Module 9)</a:t>
            </a:r>
          </a:p>
          <a:p>
            <a:pPr defTabSz="973138"/>
            <a:endParaRPr lang="en-US" altLang="en-US" b="1" u="sng" smtClean="0">
              <a:solidFill>
                <a:srgbClr val="000000"/>
              </a:solidFill>
            </a:endParaRPr>
          </a:p>
          <a:p>
            <a:pPr defTabSz="973138">
              <a:buFontTx/>
              <a:buChar char="•"/>
            </a:pPr>
            <a:r>
              <a:rPr lang="en-US" altLang="en-US" smtClean="0">
                <a:solidFill>
                  <a:srgbClr val="000000"/>
                </a:solidFill>
              </a:rPr>
              <a:t>Review key information about protecting identity using Tool 2 (page 331).</a:t>
            </a:r>
          </a:p>
          <a:p>
            <a:pPr defTabSz="973138">
              <a:buFontTx/>
              <a:buChar char="•"/>
            </a:pPr>
            <a:r>
              <a:rPr lang="en-US" altLang="en-US" smtClean="0">
                <a:solidFill>
                  <a:srgbClr val="000000"/>
                </a:solidFill>
              </a:rPr>
              <a:t>Review the list of signs of identity theft (from the FTC):</a:t>
            </a:r>
          </a:p>
          <a:p>
            <a:pPr marL="663575" lvl="1" indent="-180975" defTabSz="973138">
              <a:buFontTx/>
              <a:buChar char="•"/>
            </a:pPr>
            <a:r>
              <a:rPr lang="en-US" altLang="en-US" i="1" smtClean="0">
                <a:solidFill>
                  <a:srgbClr val="000000"/>
                </a:solidFill>
              </a:rPr>
              <a:t>There are mistakes on your bank, credit card, or other account statements</a:t>
            </a:r>
          </a:p>
          <a:p>
            <a:pPr marL="663575" lvl="1" indent="-180975" defTabSz="973138">
              <a:buFontTx/>
              <a:buChar char="•"/>
            </a:pPr>
            <a:r>
              <a:rPr lang="en-US" altLang="en-US" i="1" smtClean="0">
                <a:solidFill>
                  <a:srgbClr val="000000"/>
                </a:solidFill>
              </a:rPr>
              <a:t>There are mistakes on the explanation of medical benefits from your health plan</a:t>
            </a:r>
          </a:p>
          <a:p>
            <a:pPr marL="663575" lvl="1" indent="-180975" defTabSz="973138">
              <a:buFontTx/>
              <a:buChar char="•"/>
            </a:pPr>
            <a:r>
              <a:rPr lang="en-US" altLang="en-US" i="1" smtClean="0">
                <a:solidFill>
                  <a:srgbClr val="000000"/>
                </a:solidFill>
              </a:rPr>
              <a:t>Your regular bills and account statements don’t arrive on time</a:t>
            </a:r>
          </a:p>
          <a:p>
            <a:pPr marL="663575" lvl="1" indent="-180975" defTabSz="973138">
              <a:buFontTx/>
              <a:buChar char="•"/>
            </a:pPr>
            <a:r>
              <a:rPr lang="en-US" altLang="en-US" i="1" smtClean="0">
                <a:solidFill>
                  <a:srgbClr val="000000"/>
                </a:solidFill>
              </a:rPr>
              <a:t>You get bills or collection notices for products or services you never received</a:t>
            </a:r>
          </a:p>
          <a:p>
            <a:pPr marL="663575" lvl="1" indent="-180975" defTabSz="973138">
              <a:buFontTx/>
              <a:buChar char="•"/>
            </a:pPr>
            <a:r>
              <a:rPr lang="en-US" altLang="en-US" i="1" smtClean="0">
                <a:solidFill>
                  <a:srgbClr val="000000"/>
                </a:solidFill>
              </a:rPr>
              <a:t>You receive calls from debt collectors about debts that don’t belong to you</a:t>
            </a:r>
          </a:p>
          <a:p>
            <a:pPr marL="663575" lvl="1" indent="-180975" defTabSz="973138">
              <a:buFontTx/>
              <a:buChar char="•"/>
            </a:pPr>
            <a:r>
              <a:rPr lang="en-US" altLang="en-US" i="1" smtClean="0">
                <a:solidFill>
                  <a:srgbClr val="000000"/>
                </a:solidFill>
              </a:rPr>
              <a:t>You get a notice from the IRS that someone used your Social Security number</a:t>
            </a:r>
          </a:p>
          <a:p>
            <a:pPr marL="663575" lvl="1" indent="-180975" defTabSz="973138">
              <a:buFontTx/>
              <a:buChar char="•"/>
            </a:pPr>
            <a:r>
              <a:rPr lang="en-US" altLang="en-US" i="1" smtClean="0">
                <a:solidFill>
                  <a:srgbClr val="000000"/>
                </a:solidFill>
              </a:rPr>
              <a:t>You receive mail, email, or calls about accounts or jobs in your minor child’s name</a:t>
            </a:r>
          </a:p>
          <a:p>
            <a:pPr marL="663575" lvl="1" indent="-180975" defTabSz="973138">
              <a:buFontTx/>
              <a:buChar char="•"/>
            </a:pPr>
            <a:r>
              <a:rPr lang="en-US" altLang="en-US" i="1" smtClean="0">
                <a:solidFill>
                  <a:srgbClr val="000000"/>
                </a:solidFill>
              </a:rPr>
              <a:t>You receive unwarranted collection notices on your credit report</a:t>
            </a:r>
          </a:p>
          <a:p>
            <a:pPr marL="663575" lvl="1" indent="-180975" defTabSz="973138">
              <a:buFontTx/>
              <a:buChar char="•"/>
            </a:pPr>
            <a:r>
              <a:rPr lang="en-US" altLang="en-US" i="1" smtClean="0">
                <a:solidFill>
                  <a:srgbClr val="000000"/>
                </a:solidFill>
              </a:rPr>
              <a:t>Businesses turn down your checks and</a:t>
            </a:r>
          </a:p>
          <a:p>
            <a:pPr marL="663575" lvl="1" indent="-180975" defTabSz="973138">
              <a:buFontTx/>
              <a:buChar char="•"/>
            </a:pPr>
            <a:r>
              <a:rPr lang="en-US" altLang="en-US" i="1" smtClean="0">
                <a:solidFill>
                  <a:srgbClr val="000000"/>
                </a:solidFill>
              </a:rPr>
              <a:t>You are turned down unexpectedly for a loan or job</a:t>
            </a:r>
          </a:p>
        </p:txBody>
      </p:sp>
      <p:sp>
        <p:nvSpPr>
          <p:cNvPr id="365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47F156-B48D-40D8-A58D-A9EA4E3E1ED0}" type="slidenum">
              <a:rPr lang="en-US" altLang="en-US">
                <a:latin typeface="Calibri" panose="020F0502020204030204" pitchFamily="34" charset="0"/>
              </a:rPr>
              <a:pPr/>
              <a:t>173</a:t>
            </a:fld>
            <a:endParaRPr lang="en-US" altLang="en-US">
              <a:latin typeface="Calibri" panose="020F0502020204030204" pitchFamily="34" charset="0"/>
            </a:endParaRPr>
          </a:p>
        </p:txBody>
      </p:sp>
    </p:spTree>
    <p:extLst>
      <p:ext uri="{BB962C8B-B14F-4D97-AF65-F5344CB8AC3E}">
        <p14:creationId xmlns:p14="http://schemas.microsoft.com/office/powerpoint/2010/main" val="34174956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altLang="en-US" b="1" u="sng" dirty="0" smtClean="0">
                <a:solidFill>
                  <a:srgbClr val="000000"/>
                </a:solidFill>
                <a:cs typeface="+mn-cs"/>
              </a:rPr>
              <a:t>ACTIVITY #15: </a:t>
            </a:r>
            <a:r>
              <a:rPr lang="en-US" altLang="en-US" b="1" i="1" u="sng" dirty="0" smtClean="0">
                <a:solidFill>
                  <a:srgbClr val="000000"/>
                </a:solidFill>
                <a:cs typeface="+mn-cs"/>
              </a:rPr>
              <a:t>Protecting Your Money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u="sng" dirty="0" smtClean="0">
              <a:solidFill>
                <a:srgbClr val="000000"/>
              </a:solidFill>
              <a:cs typeface="+mn-cs"/>
            </a:endParaRPr>
          </a:p>
          <a:p>
            <a:pPr defTabSz="973138">
              <a:defRPr/>
            </a:pPr>
            <a:r>
              <a:rPr lang="en-US" altLang="en-US" b="1" dirty="0" smtClean="0">
                <a:solidFill>
                  <a:srgbClr val="000000"/>
                </a:solidFill>
                <a:cs typeface="+mn-cs"/>
              </a:rPr>
              <a:t>Presentation (Module 9)</a:t>
            </a:r>
          </a:p>
          <a:p>
            <a:pPr defTabSz="973138">
              <a:defRPr/>
            </a:pPr>
            <a:endParaRPr lang="en-US" altLang="en-US" b="1"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Review identity theft checklist (page 332).</a:t>
            </a:r>
          </a:p>
          <a:p>
            <a:pPr marL="171450" indent="-171450" defTabSz="973138">
              <a:buFont typeface="Arial" panose="020B0604020202020204" pitchFamily="34" charset="0"/>
              <a:buChar char="•"/>
              <a:defRPr/>
            </a:pPr>
            <a:r>
              <a:rPr lang="en-US" altLang="en-US" dirty="0" smtClean="0">
                <a:solidFill>
                  <a:srgbClr val="000000"/>
                </a:solidFill>
                <a:cs typeface="+mn-cs"/>
              </a:rPr>
              <a:t>Review primary strategies for dealing with identity theft using the list below and information from the module.</a:t>
            </a:r>
          </a:p>
          <a:p>
            <a:pPr marL="654050" lvl="1" indent="-177800" defTabSz="973138">
              <a:buFontTx/>
              <a:buChar char="•"/>
              <a:defRPr/>
            </a:pPr>
            <a:r>
              <a:rPr lang="en-US" altLang="en-US" i="1" dirty="0" smtClean="0">
                <a:solidFill>
                  <a:srgbClr val="000000"/>
                </a:solidFill>
                <a:cs typeface="+mn-cs"/>
              </a:rPr>
              <a:t>Place a fraud alert on your credit file</a:t>
            </a:r>
          </a:p>
          <a:p>
            <a:pPr marL="654050" lvl="1" indent="-177800" defTabSz="973138">
              <a:buFontTx/>
              <a:buChar char="•"/>
              <a:defRPr/>
            </a:pPr>
            <a:r>
              <a:rPr lang="en-US" altLang="en-US" i="1" dirty="0" smtClean="0">
                <a:solidFill>
                  <a:srgbClr val="000000"/>
                </a:solidFill>
                <a:cs typeface="+mn-cs"/>
              </a:rPr>
              <a:t>Consider a security freeze</a:t>
            </a:r>
          </a:p>
          <a:p>
            <a:pPr marL="654050" lvl="1" indent="-177800" defTabSz="973138">
              <a:buFontTx/>
              <a:buChar char="•"/>
              <a:defRPr/>
            </a:pPr>
            <a:r>
              <a:rPr lang="en-US" altLang="en-US" i="1" dirty="0" smtClean="0">
                <a:solidFill>
                  <a:srgbClr val="000000"/>
                </a:solidFill>
                <a:cs typeface="+mn-cs"/>
              </a:rPr>
              <a:t>Order your credit reports </a:t>
            </a:r>
          </a:p>
          <a:p>
            <a:pPr marL="654050" lvl="1" indent="-177800" defTabSz="973138">
              <a:buFontTx/>
              <a:buChar char="•"/>
              <a:defRPr/>
            </a:pPr>
            <a:r>
              <a:rPr lang="en-US" altLang="en-US" i="1" dirty="0" smtClean="0">
                <a:solidFill>
                  <a:srgbClr val="000000"/>
                </a:solidFill>
                <a:cs typeface="+mn-cs"/>
              </a:rPr>
              <a:t>Create an identity theft report</a:t>
            </a:r>
          </a:p>
        </p:txBody>
      </p:sp>
      <p:sp>
        <p:nvSpPr>
          <p:cNvPr id="367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98D963-FDE4-44EC-B1AD-169A390F42BF}" type="slidenum">
              <a:rPr lang="en-US" altLang="en-US">
                <a:latin typeface="Calibri" panose="020F0502020204030204" pitchFamily="34" charset="0"/>
              </a:rPr>
              <a:pPr/>
              <a:t>174</a:t>
            </a:fld>
            <a:endParaRPr lang="en-US" altLang="en-US">
              <a:latin typeface="Calibri" panose="020F0502020204030204" pitchFamily="34" charset="0"/>
            </a:endParaRPr>
          </a:p>
        </p:txBody>
      </p:sp>
    </p:spTree>
    <p:extLst>
      <p:ext uri="{BB962C8B-B14F-4D97-AF65-F5344CB8AC3E}">
        <p14:creationId xmlns:p14="http://schemas.microsoft.com/office/powerpoint/2010/main" val="75607475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altLang="en-US" b="1" u="sng" dirty="0" smtClean="0">
                <a:solidFill>
                  <a:srgbClr val="000000"/>
                </a:solidFill>
              </a:rPr>
              <a:t>ACTIVITY #15: </a:t>
            </a:r>
            <a:r>
              <a:rPr lang="en-US" altLang="en-US" b="1" i="1" u="sng" dirty="0" smtClean="0">
                <a:solidFill>
                  <a:srgbClr val="000000"/>
                </a:solidFill>
              </a:rPr>
              <a:t>Protecting Your Money </a:t>
            </a:r>
            <a:r>
              <a:rPr lang="en-US" altLang="en-US" b="1" u="sng" dirty="0" smtClean="0">
                <a:solidFill>
                  <a:srgbClr val="000000"/>
                </a:solidFill>
              </a:rPr>
              <a:t>CONTINUED</a:t>
            </a:r>
            <a:endParaRPr lang="en-US" altLang="en-US" b="1" i="1" u="sng" dirty="0" smtClean="0">
              <a:solidFill>
                <a:srgbClr val="000000"/>
              </a:solidFill>
            </a:endParaRPr>
          </a:p>
          <a:p>
            <a:pPr defTabSz="973138">
              <a:defRPr/>
            </a:pPr>
            <a:endParaRPr lang="en-US" altLang="en-US" b="1" u="sng" dirty="0" smtClean="0">
              <a:solidFill>
                <a:srgbClr val="000000"/>
              </a:solidFill>
            </a:endParaRPr>
          </a:p>
          <a:p>
            <a:pPr defTabSz="973138">
              <a:defRPr/>
            </a:pPr>
            <a:r>
              <a:rPr lang="en-US" altLang="en-US" b="1" dirty="0" smtClean="0">
                <a:solidFill>
                  <a:srgbClr val="000000"/>
                </a:solidFill>
              </a:rPr>
              <a:t>Skits (Module 9)</a:t>
            </a:r>
          </a:p>
          <a:p>
            <a:pPr>
              <a:spcBef>
                <a:spcPts val="0"/>
              </a:spcBef>
              <a:defRPr/>
            </a:pPr>
            <a:endParaRPr lang="en-US" altLang="en-US" b="1" dirty="0" smtClean="0">
              <a:solidFill>
                <a:srgbClr val="000000"/>
              </a:solidFill>
              <a:cs typeface="+mn-cs"/>
            </a:endParaRPr>
          </a:p>
          <a:p>
            <a:pPr>
              <a:spcBef>
                <a:spcPts val="0"/>
              </a:spcBef>
              <a:defRPr/>
            </a:pPr>
            <a:r>
              <a:rPr lang="en-US" altLang="en-US" b="1" i="1" dirty="0" smtClean="0">
                <a:solidFill>
                  <a:srgbClr val="000000"/>
                </a:solidFill>
                <a:cs typeface="+mn-cs"/>
              </a:rPr>
              <a:t>ASK: What is a red flag?</a:t>
            </a:r>
          </a:p>
          <a:p>
            <a:pPr marL="171450" indent="-171450">
              <a:spcBef>
                <a:spcPts val="0"/>
              </a:spcBef>
              <a:buFont typeface="Arial" panose="020B0604020202020204" pitchFamily="34" charset="0"/>
              <a:buChar char="•"/>
              <a:defRPr/>
            </a:pPr>
            <a:r>
              <a:rPr lang="en-US" altLang="en-US" dirty="0" smtClean="0">
                <a:solidFill>
                  <a:srgbClr val="000000"/>
                </a:solidFill>
                <a:cs typeface="+mn-cs"/>
              </a:rPr>
              <a:t>Explain that a red flag is something to watch out for. </a:t>
            </a:r>
          </a:p>
          <a:p>
            <a:pPr>
              <a:spcBef>
                <a:spcPts val="0"/>
              </a:spcBef>
              <a:buFont typeface="Arial" panose="020B0604020202020204" pitchFamily="34" charset="0"/>
              <a:buNone/>
              <a:defRPr/>
            </a:pPr>
            <a:endParaRPr lang="en-US" altLang="en-US" dirty="0" smtClean="0">
              <a:solidFill>
                <a:srgbClr val="000000"/>
              </a:solidFill>
              <a:cs typeface="+mn-cs"/>
            </a:endParaRPr>
          </a:p>
          <a:p>
            <a:pPr marL="171450" indent="-171450">
              <a:spcBef>
                <a:spcPts val="0"/>
              </a:spcBef>
              <a:buFont typeface="Arial" panose="020B0604020202020204" pitchFamily="34" charset="0"/>
              <a:buChar char="•"/>
              <a:defRPr/>
            </a:pPr>
            <a:r>
              <a:rPr lang="en-US" altLang="en-US" dirty="0" smtClean="0">
                <a:solidFill>
                  <a:srgbClr val="000000"/>
                </a:solidFill>
                <a:cs typeface="+mn-cs"/>
              </a:rPr>
              <a:t>Explain that sometimes when shopping for or using consumer financial products, you may encounter a red flag.</a:t>
            </a:r>
          </a:p>
          <a:p>
            <a:pPr marL="171450" indent="-171450">
              <a:spcBef>
                <a:spcPts val="0"/>
              </a:spcBef>
              <a:buFont typeface="Arial" panose="020B0604020202020204" pitchFamily="34" charset="0"/>
              <a:buChar char="•"/>
              <a:defRPr/>
            </a:pPr>
            <a:r>
              <a:rPr lang="en-US" altLang="en-US" dirty="0" smtClean="0">
                <a:solidFill>
                  <a:srgbClr val="000000"/>
                </a:solidFill>
                <a:cs typeface="+mn-cs"/>
              </a:rPr>
              <a:t>Explain that this does not mean something illegal is going on, but that you should ask more questions and get help to ensure you are not being subjected something that is not fair or right.</a:t>
            </a:r>
          </a:p>
          <a:p>
            <a:pPr marL="171450" indent="-171450">
              <a:spcBef>
                <a:spcPts val="0"/>
              </a:spcBef>
              <a:buFont typeface="Arial" panose="020B0604020202020204" pitchFamily="34" charset="0"/>
              <a:buChar char="•"/>
              <a:defRPr/>
            </a:pPr>
            <a:r>
              <a:rPr lang="en-US" altLang="en-US" dirty="0" smtClean="0">
                <a:solidFill>
                  <a:srgbClr val="000000"/>
                </a:solidFill>
                <a:cs typeface="+mn-cs"/>
              </a:rPr>
              <a:t>Give teams of 3 or 4 participants red flags to turn into a skit (there are 3 skits on the following four slides, so not everyone will be able to act in a skit).</a:t>
            </a:r>
          </a:p>
          <a:p>
            <a:pPr marL="171450" indent="-171450">
              <a:spcBef>
                <a:spcPts val="0"/>
              </a:spcBef>
              <a:buFont typeface="Arial" panose="020B0604020202020204" pitchFamily="34" charset="0"/>
              <a:buChar char="•"/>
              <a:defRPr/>
            </a:pPr>
            <a:r>
              <a:rPr lang="en-US" altLang="en-US" dirty="0" smtClean="0">
                <a:solidFill>
                  <a:srgbClr val="000000"/>
                </a:solidFill>
                <a:cs typeface="+mn-cs"/>
              </a:rPr>
              <a:t>Explain that they should develop skit coming up with example or hypothetical products/services and use any props they feel may be necessary. Explain that they are to improvise the skit.</a:t>
            </a:r>
          </a:p>
          <a:p>
            <a:pPr marL="171450" indent="-171450">
              <a:spcBef>
                <a:spcPts val="0"/>
              </a:spcBef>
              <a:buFont typeface="Arial" panose="020B0604020202020204" pitchFamily="34" charset="0"/>
              <a:buChar char="•"/>
              <a:defRPr/>
            </a:pPr>
            <a:r>
              <a:rPr lang="en-US" altLang="en-US" dirty="0" smtClean="0">
                <a:solidFill>
                  <a:srgbClr val="000000"/>
                </a:solidFill>
                <a:cs typeface="+mn-cs"/>
              </a:rPr>
              <a:t>Instruct them to try to be specific to their red flag.</a:t>
            </a:r>
          </a:p>
          <a:p>
            <a:pPr marL="171450" indent="-171450">
              <a:spcBef>
                <a:spcPts val="0"/>
              </a:spcBef>
              <a:buFont typeface="Arial" panose="020B0604020202020204" pitchFamily="34" charset="0"/>
              <a:buChar char="•"/>
              <a:defRPr/>
            </a:pPr>
            <a:r>
              <a:rPr lang="en-US" altLang="en-US" dirty="0" smtClean="0">
                <a:solidFill>
                  <a:srgbClr val="000000"/>
                </a:solidFill>
                <a:cs typeface="+mn-cs"/>
              </a:rPr>
              <a:t>Instruct them to develop a short 1 to 3 minute skit that showcases the red flag(s).</a:t>
            </a:r>
          </a:p>
          <a:p>
            <a:pPr marL="171450" indent="-171450">
              <a:spcBef>
                <a:spcPts val="0"/>
              </a:spcBef>
              <a:buFont typeface="Arial" panose="020B0604020202020204" pitchFamily="34" charset="0"/>
              <a:buChar char="•"/>
              <a:defRPr/>
            </a:pPr>
            <a:r>
              <a:rPr lang="en-US" altLang="en-US" dirty="0" smtClean="0">
                <a:solidFill>
                  <a:srgbClr val="000000"/>
                </a:solidFill>
                <a:cs typeface="+mn-cs"/>
              </a:rPr>
              <a:t>Participants will have to guess the red flags using Tool 3: Red Flags (page 337).</a:t>
            </a:r>
          </a:p>
          <a:p>
            <a:pPr marL="171450" indent="-171450">
              <a:spcBef>
                <a:spcPts val="0"/>
              </a:spcBef>
              <a:buFont typeface="Arial" panose="020B0604020202020204" pitchFamily="34" charset="0"/>
              <a:buChar char="•"/>
              <a:defRPr/>
            </a:pPr>
            <a:r>
              <a:rPr lang="en-US" altLang="en-US" dirty="0" smtClean="0">
                <a:solidFill>
                  <a:srgbClr val="000000"/>
                </a:solidFill>
                <a:cs typeface="+mn-cs"/>
              </a:rPr>
              <a:t>Thank skit performers and congratulate those who guess the red flags following each skit.</a:t>
            </a:r>
          </a:p>
          <a:p>
            <a:pPr>
              <a:spcBef>
                <a:spcPts val="0"/>
              </a:spcBef>
              <a:buFontTx/>
              <a:buChar char="•"/>
              <a:defRPr/>
            </a:pPr>
            <a:endParaRPr lang="en-US" altLang="en-US" dirty="0" smtClean="0">
              <a:solidFill>
                <a:srgbClr val="000000"/>
              </a:solidFill>
              <a:cs typeface="+mn-cs"/>
            </a:endParaRPr>
          </a:p>
          <a:p>
            <a:pPr>
              <a:spcBef>
                <a:spcPts val="0"/>
              </a:spcBef>
              <a:defRPr/>
            </a:pPr>
            <a:r>
              <a:rPr lang="en-US" altLang="en-US" b="1" i="1" dirty="0" smtClean="0">
                <a:solidFill>
                  <a:srgbClr val="000000"/>
                </a:solidFill>
                <a:cs typeface="+mn-cs"/>
              </a:rPr>
              <a:t>NOTE: Consider organizing skits during breaks to give teams time to think about scenario for acting out red flags.</a:t>
            </a:r>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EC71370-1D8D-4DD1-8E13-CC648B033EFF}" type="slidenum">
              <a:rPr lang="en-US" altLang="en-US">
                <a:latin typeface="Calibri" panose="020F0502020204030204" pitchFamily="34" charset="0"/>
              </a:rPr>
              <a:pPr/>
              <a:t>175</a:t>
            </a:fld>
            <a:endParaRPr lang="en-US" altLang="en-US">
              <a:latin typeface="Calibri" panose="020F0502020204030204" pitchFamily="34" charset="0"/>
            </a:endParaRPr>
          </a:p>
        </p:txBody>
      </p:sp>
    </p:spTree>
    <p:extLst>
      <p:ext uri="{BB962C8B-B14F-4D97-AF65-F5344CB8AC3E}">
        <p14:creationId xmlns:p14="http://schemas.microsoft.com/office/powerpoint/2010/main" val="30741520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smtClean="0">
                <a:solidFill>
                  <a:srgbClr val="000000"/>
                </a:solidFill>
              </a:rPr>
              <a:t>PRINT 1 COPY FOR 1 TEAM.</a:t>
            </a:r>
          </a:p>
          <a:p>
            <a:pPr defTabSz="973138"/>
            <a:endParaRPr lang="en-US" altLang="en-US" b="1" smtClean="0">
              <a:solidFill>
                <a:srgbClr val="000000"/>
              </a:solidFill>
            </a:endParaRPr>
          </a:p>
          <a:p>
            <a:pPr defTabSz="973138"/>
            <a:r>
              <a:rPr lang="en-US" altLang="en-US" b="1" smtClean="0">
                <a:solidFill>
                  <a:srgbClr val="000000"/>
                </a:solidFill>
              </a:rPr>
              <a:t>HIDE FOR PRESENTATION.</a:t>
            </a:r>
            <a:endParaRPr lang="en-US" altLang="en-US" smtClean="0">
              <a:solidFill>
                <a:srgbClr val="000000"/>
              </a:solidFill>
            </a:endParaRPr>
          </a:p>
        </p:txBody>
      </p:sp>
      <p:sp>
        <p:nvSpPr>
          <p:cNvPr id="371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8C3D87A-EAA7-464C-AC50-A53EABA0F879}" type="slidenum">
              <a:rPr lang="en-US" altLang="en-US">
                <a:latin typeface="Calibri" panose="020F0502020204030204" pitchFamily="34" charset="0"/>
              </a:rPr>
              <a:pPr/>
              <a:t>176</a:t>
            </a:fld>
            <a:endParaRPr lang="en-US" altLang="en-US">
              <a:latin typeface="Calibri" panose="020F0502020204030204" pitchFamily="34" charset="0"/>
            </a:endParaRPr>
          </a:p>
        </p:txBody>
      </p:sp>
    </p:spTree>
    <p:extLst>
      <p:ext uri="{BB962C8B-B14F-4D97-AF65-F5344CB8AC3E}">
        <p14:creationId xmlns:p14="http://schemas.microsoft.com/office/powerpoint/2010/main" val="32577574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smtClean="0">
                <a:solidFill>
                  <a:srgbClr val="000000"/>
                </a:solidFill>
              </a:rPr>
              <a:t>PRINT 1 COPY FOR 1 TEAM.</a:t>
            </a:r>
          </a:p>
          <a:p>
            <a:pPr defTabSz="973138"/>
            <a:endParaRPr lang="en-US" altLang="en-US" b="1" smtClean="0">
              <a:solidFill>
                <a:srgbClr val="000000"/>
              </a:solidFill>
            </a:endParaRPr>
          </a:p>
          <a:p>
            <a:pPr defTabSz="973138"/>
            <a:r>
              <a:rPr lang="en-US" altLang="en-US" b="1" smtClean="0">
                <a:solidFill>
                  <a:srgbClr val="000000"/>
                </a:solidFill>
              </a:rPr>
              <a:t>HIDE FOR PRESENTATION.</a:t>
            </a:r>
            <a:endParaRPr lang="en-US" altLang="en-US" smtClean="0">
              <a:solidFill>
                <a:srgbClr val="000000"/>
              </a:solidFill>
            </a:endParaRPr>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2E3025-0103-425B-BBDC-DA32CB0B7674}" type="slidenum">
              <a:rPr lang="en-US" altLang="en-US">
                <a:latin typeface="Calibri" panose="020F0502020204030204" pitchFamily="34" charset="0"/>
              </a:rPr>
              <a:pPr/>
              <a:t>177</a:t>
            </a:fld>
            <a:endParaRPr lang="en-US" altLang="en-US">
              <a:latin typeface="Calibri" panose="020F0502020204030204" pitchFamily="34" charset="0"/>
            </a:endParaRPr>
          </a:p>
        </p:txBody>
      </p:sp>
    </p:spTree>
    <p:extLst>
      <p:ext uri="{BB962C8B-B14F-4D97-AF65-F5344CB8AC3E}">
        <p14:creationId xmlns:p14="http://schemas.microsoft.com/office/powerpoint/2010/main" val="4283933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smtClean="0">
                <a:solidFill>
                  <a:srgbClr val="000000"/>
                </a:solidFill>
              </a:rPr>
              <a:t>PRINT 1 COPY FOR 1 TEAM.</a:t>
            </a:r>
          </a:p>
          <a:p>
            <a:pPr defTabSz="973138"/>
            <a:endParaRPr lang="en-US" altLang="en-US" b="1" smtClean="0">
              <a:solidFill>
                <a:srgbClr val="000000"/>
              </a:solidFill>
            </a:endParaRPr>
          </a:p>
          <a:p>
            <a:pPr defTabSz="973138"/>
            <a:r>
              <a:rPr lang="en-US" altLang="en-US" b="1" smtClean="0">
                <a:solidFill>
                  <a:srgbClr val="000000"/>
                </a:solidFill>
              </a:rPr>
              <a:t>HIDE FOR PRESENTATION.</a:t>
            </a:r>
            <a:endParaRPr lang="en-US" altLang="en-US" smtClean="0">
              <a:solidFill>
                <a:srgbClr val="000000"/>
              </a:solidFill>
            </a:endParaRPr>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93014D2-62A3-4896-8E34-4C439CCBF944}" type="slidenum">
              <a:rPr lang="en-US" altLang="en-US">
                <a:latin typeface="Calibri" panose="020F0502020204030204" pitchFamily="34" charset="0"/>
              </a:rPr>
              <a:pPr/>
              <a:t>178</a:t>
            </a:fld>
            <a:endParaRPr lang="en-US" altLang="en-US">
              <a:latin typeface="Calibri" panose="020F0502020204030204" pitchFamily="34" charset="0"/>
            </a:endParaRPr>
          </a:p>
        </p:txBody>
      </p:sp>
    </p:spTree>
    <p:extLst>
      <p:ext uri="{BB962C8B-B14F-4D97-AF65-F5344CB8AC3E}">
        <p14:creationId xmlns:p14="http://schemas.microsoft.com/office/powerpoint/2010/main" val="14302909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xfrm>
            <a:off x="1270000" y="723900"/>
            <a:ext cx="4148138" cy="3111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u="sng" smtClean="0">
                <a:solidFill>
                  <a:srgbClr val="000000"/>
                </a:solidFill>
              </a:rPr>
              <a:t>ACTIVITY #15: </a:t>
            </a:r>
            <a:r>
              <a:rPr lang="en-US" altLang="en-US" b="1" i="1" u="sng" smtClean="0">
                <a:solidFill>
                  <a:srgbClr val="000000"/>
                </a:solidFill>
              </a:rPr>
              <a:t>Protecting Your Money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b="1" u="sng" smtClean="0">
              <a:solidFill>
                <a:srgbClr val="000000"/>
              </a:solidFill>
            </a:endParaRPr>
          </a:p>
          <a:p>
            <a:pPr defTabSz="973138"/>
            <a:r>
              <a:rPr lang="en-US" altLang="en-US" b="1" smtClean="0">
                <a:solidFill>
                  <a:srgbClr val="000000"/>
                </a:solidFill>
              </a:rPr>
              <a:t>Teach back (Module 9)</a:t>
            </a:r>
          </a:p>
          <a:p>
            <a:pPr defTabSz="973138"/>
            <a:endParaRPr lang="en-US" altLang="en-US" b="1" u="sng" smtClean="0">
              <a:solidFill>
                <a:srgbClr val="000000"/>
              </a:solidFill>
            </a:endParaRPr>
          </a:p>
          <a:p>
            <a:pPr defTabSz="973138">
              <a:buFontTx/>
              <a:buChar char="•"/>
            </a:pPr>
            <a:r>
              <a:rPr lang="en-US" altLang="en-US" smtClean="0">
                <a:solidFill>
                  <a:srgbClr val="000000"/>
                </a:solidFill>
              </a:rPr>
              <a:t>Give teams of two participants one or two of the laws outlined in Tool 4 (page 339) to read, discuss, and teach back to the group in their own words.</a:t>
            </a:r>
          </a:p>
          <a:p>
            <a:pPr defTabSz="973138">
              <a:buFontTx/>
              <a:buChar char="•"/>
            </a:pPr>
            <a:r>
              <a:rPr lang="en-US" altLang="en-US" smtClean="0">
                <a:solidFill>
                  <a:srgbClr val="000000"/>
                </a:solidFill>
              </a:rPr>
              <a:t>Instruct them to use examples where possible.</a:t>
            </a:r>
          </a:p>
          <a:p>
            <a:pPr defTabSz="973138">
              <a:buFontTx/>
              <a:buChar char="•"/>
            </a:pPr>
            <a:r>
              <a:rPr lang="en-US" altLang="en-US" smtClean="0">
                <a:solidFill>
                  <a:srgbClr val="000000"/>
                </a:solidFill>
              </a:rPr>
              <a:t>Instruct them to develop their presentation to last two to three minutes.</a:t>
            </a:r>
          </a:p>
          <a:p>
            <a:pPr defTabSz="973138">
              <a:buFontTx/>
              <a:buChar char="•"/>
            </a:pPr>
            <a:r>
              <a:rPr lang="en-US" altLang="en-US" smtClean="0">
                <a:solidFill>
                  <a:srgbClr val="000000"/>
                </a:solidFill>
              </a:rPr>
              <a:t>Have each group present; add important elements of the law not covered.</a:t>
            </a:r>
          </a:p>
          <a:p>
            <a:pPr defTabSz="973138"/>
            <a:endParaRPr lang="en-US" altLang="en-US" smtClean="0">
              <a:solidFill>
                <a:srgbClr val="000000"/>
              </a:solidFill>
            </a:endParaRPr>
          </a:p>
          <a:p>
            <a:pPr defTabSz="973138"/>
            <a:r>
              <a:rPr lang="en-US" altLang="en-US" b="1" i="1" smtClean="0">
                <a:solidFill>
                  <a:srgbClr val="000000"/>
                </a:solidFill>
              </a:rPr>
              <a:t>NOTE: You may need to cut this out if you are out of time.</a:t>
            </a:r>
          </a:p>
          <a:p>
            <a:pPr marL="476250" lvl="1" defTabSz="973138"/>
            <a:endParaRPr lang="en-US" altLang="en-US" i="1" smtClean="0">
              <a:solidFill>
                <a:srgbClr val="000000"/>
              </a:solidFill>
            </a:endParaRPr>
          </a:p>
          <a:p>
            <a:pPr defTabSz="973138"/>
            <a:r>
              <a:rPr lang="en-US" altLang="en-US" b="1" smtClean="0">
                <a:solidFill>
                  <a:srgbClr val="000000"/>
                </a:solidFill>
              </a:rPr>
              <a:t>Summarize by sharing:</a:t>
            </a:r>
          </a:p>
          <a:p>
            <a:pPr defTabSz="973138">
              <a:buFontTx/>
              <a:buChar char="•"/>
            </a:pPr>
            <a:r>
              <a:rPr lang="en-US" altLang="en-US" smtClean="0">
                <a:solidFill>
                  <a:srgbClr val="000000"/>
                </a:solidFill>
              </a:rPr>
              <a:t>We hope this gave you an idea of how many laws and rules are in place to protect you.</a:t>
            </a:r>
          </a:p>
          <a:p>
            <a:pPr defTabSz="973138">
              <a:buFontTx/>
              <a:buChar char="•"/>
            </a:pPr>
            <a:r>
              <a:rPr lang="en-US" altLang="en-US" smtClean="0">
                <a:solidFill>
                  <a:srgbClr val="000000"/>
                </a:solidFill>
              </a:rPr>
              <a:t>While the laws summarize your rights, it is still your responsibility to learn about these laws and take steps to ensure your rights are not violated. For example, you have the right to a free credit report every year from the major consumer reporting agencies; however, it is your responsibility to order the reports, review them for accuracy, and get errors fixed. </a:t>
            </a:r>
          </a:p>
          <a:p>
            <a:pPr defTabSz="973138">
              <a:buFontTx/>
              <a:buChar char="•"/>
            </a:pPr>
            <a:r>
              <a:rPr lang="en-US" altLang="en-US" smtClean="0">
                <a:solidFill>
                  <a:srgbClr val="000000"/>
                </a:solidFill>
              </a:rPr>
              <a:t>Fortunately, there are many resources to help you understand your rights and take action should your rights be violated. </a:t>
            </a:r>
          </a:p>
          <a:p>
            <a:pPr defTabSz="973138">
              <a:buFontTx/>
              <a:buChar char="•"/>
            </a:pPr>
            <a:r>
              <a:rPr lang="en-US" altLang="en-US" smtClean="0">
                <a:solidFill>
                  <a:srgbClr val="000000"/>
                </a:solidFill>
              </a:rPr>
              <a:t>Visit the CFPB website often for information and updates regarding laws designed to protect you and your family in learning about, accessing, and using financial products and services.</a:t>
            </a:r>
            <a:endParaRPr lang="en-US" altLang="en-US" b="1" u="sng" smtClean="0">
              <a:solidFill>
                <a:srgbClr val="000000"/>
              </a:solidFill>
            </a:endParaRPr>
          </a:p>
        </p:txBody>
      </p:sp>
      <p:sp>
        <p:nvSpPr>
          <p:cNvPr id="37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F124F05-414B-41CC-9D55-01C43A89DD78}" type="slidenum">
              <a:rPr lang="en-US" altLang="en-US">
                <a:latin typeface="Calibri" panose="020F0502020204030204" pitchFamily="34" charset="0"/>
              </a:rPr>
              <a:pPr/>
              <a:t>179</a:t>
            </a:fld>
            <a:endParaRPr lang="en-US" altLang="en-US">
              <a:latin typeface="Calibri" panose="020F0502020204030204" pitchFamily="34" charset="0"/>
            </a:endParaRPr>
          </a:p>
        </p:txBody>
      </p:sp>
    </p:spTree>
    <p:extLst>
      <p:ext uri="{BB962C8B-B14F-4D97-AF65-F5344CB8AC3E}">
        <p14:creationId xmlns:p14="http://schemas.microsoft.com/office/powerpoint/2010/main" val="1617286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and Presentation (Introduction Part 1) </a:t>
            </a:r>
          </a:p>
          <a:p>
            <a:pPr>
              <a:buFontTx/>
              <a:buChar char="•"/>
            </a:pPr>
            <a:endParaRPr lang="en-US" altLang="en-US" b="1" smtClean="0">
              <a:solidFill>
                <a:srgbClr val="000000"/>
              </a:solidFill>
            </a:endParaRPr>
          </a:p>
          <a:p>
            <a:pPr>
              <a:buFontTx/>
              <a:buChar char="•"/>
            </a:pPr>
            <a:r>
              <a:rPr lang="en-US" altLang="en-US" smtClean="0">
                <a:solidFill>
                  <a:srgbClr val="000000"/>
                </a:solidFill>
              </a:rPr>
              <a:t>Explain the process for submitting a complaint:</a:t>
            </a:r>
          </a:p>
          <a:p>
            <a:pPr marL="482600" lvl="1"/>
            <a:endParaRPr lang="en-US" altLang="en-US" b="1" i="1" smtClean="0">
              <a:solidFill>
                <a:srgbClr val="000000"/>
              </a:solidFill>
            </a:endParaRPr>
          </a:p>
          <a:p>
            <a:pPr marL="482600" lvl="1">
              <a:buFontTx/>
              <a:buChar char="•"/>
            </a:pPr>
            <a:r>
              <a:rPr lang="en-US" altLang="en-US" b="1" i="1" smtClean="0">
                <a:solidFill>
                  <a:srgbClr val="000000"/>
                </a:solidFill>
              </a:rPr>
              <a:t>Complaint Submitted:</a:t>
            </a:r>
            <a:r>
              <a:rPr lang="en-US" altLang="en-US" i="1" smtClean="0">
                <a:solidFill>
                  <a:srgbClr val="000000"/>
                </a:solidFill>
              </a:rPr>
              <a:t> The CFPB will screen your complaint based on several criteria. These criteria include whether your complaint falls within the CFPB’s primary enforcement authority, whether the complaint is complete, and whether it is a duplicate of another complaint you have submitted.</a:t>
            </a:r>
          </a:p>
          <a:p>
            <a:pPr marL="482600" lvl="1">
              <a:buFontTx/>
              <a:buChar char="•"/>
            </a:pPr>
            <a:endParaRPr lang="en-US" altLang="en-US" i="1" smtClean="0">
              <a:solidFill>
                <a:srgbClr val="000000"/>
              </a:solidFill>
            </a:endParaRPr>
          </a:p>
          <a:p>
            <a:pPr marL="482600" lvl="1">
              <a:buFontTx/>
              <a:buChar char="•"/>
            </a:pPr>
            <a:r>
              <a:rPr lang="en-US" altLang="en-US" b="1" i="1" smtClean="0">
                <a:solidFill>
                  <a:srgbClr val="000000"/>
                </a:solidFill>
              </a:rPr>
              <a:t>Review and Route:</a:t>
            </a:r>
            <a:r>
              <a:rPr lang="en-US" altLang="en-US" i="1" smtClean="0">
                <a:solidFill>
                  <a:srgbClr val="000000"/>
                </a:solidFill>
              </a:rPr>
              <a:t> If a particular complaint does not involve a product or market that is within the Bureau’s jurisdiction or that is currently being handled by the Bureau, the CFPB refers it to the appropriate regulator. Screened complaints are sent via a secure web portal to the appropriate company—the business you have the complaint with.</a:t>
            </a:r>
          </a:p>
          <a:p>
            <a:pPr marL="482600" lvl="1">
              <a:buFontTx/>
              <a:buChar char="•"/>
            </a:pPr>
            <a:endParaRPr lang="en-US" altLang="en-US" i="1" smtClean="0">
              <a:solidFill>
                <a:srgbClr val="000000"/>
              </a:solidFill>
            </a:endParaRPr>
          </a:p>
          <a:p>
            <a:pPr marL="482600" lvl="1">
              <a:buFontTx/>
              <a:buChar char="•"/>
            </a:pPr>
            <a:r>
              <a:rPr lang="en-US" altLang="en-US" b="1" i="1" smtClean="0">
                <a:solidFill>
                  <a:srgbClr val="000000"/>
                </a:solidFill>
              </a:rPr>
              <a:t>Company Response:</a:t>
            </a:r>
            <a:r>
              <a:rPr lang="en-US" altLang="en-US" i="1" smtClean="0">
                <a:solidFill>
                  <a:srgbClr val="000000"/>
                </a:solidFill>
              </a:rPr>
              <a:t> The company reviews the information, communicates with you as needed. It then determines what action to take in response. The company reports back to you and the CFPB via the secure “company portal.” After your complaint is sent to the company, </a:t>
            </a:r>
            <a:r>
              <a:rPr lang="en-US" altLang="en-US" b="1" i="1" smtClean="0">
                <a:solidFill>
                  <a:srgbClr val="000000"/>
                </a:solidFill>
              </a:rPr>
              <a:t>the company has 15 days to provide a substantive response to you and the CFPB</a:t>
            </a:r>
            <a:r>
              <a:rPr lang="en-US" altLang="en-US" i="1" smtClean="0">
                <a:solidFill>
                  <a:srgbClr val="000000"/>
                </a:solidFill>
              </a:rPr>
              <a:t>. Companies are expected to close all but the most complicated complaints within 60 days.</a:t>
            </a:r>
          </a:p>
          <a:p>
            <a:pPr marL="482600" lvl="1">
              <a:buFontTx/>
              <a:buChar char="•"/>
            </a:pPr>
            <a:endParaRPr lang="en-US" altLang="en-US" i="1" smtClean="0">
              <a:solidFill>
                <a:srgbClr val="000000"/>
              </a:solidFill>
            </a:endParaRPr>
          </a:p>
          <a:p>
            <a:pPr marL="482600" lvl="1">
              <a:buFontTx/>
              <a:buChar char="•"/>
            </a:pPr>
            <a:r>
              <a:rPr lang="en-US" altLang="en-US" b="1" i="1" smtClean="0">
                <a:solidFill>
                  <a:srgbClr val="000000"/>
                </a:solidFill>
              </a:rPr>
              <a:t>Consumer Review:</a:t>
            </a:r>
            <a:r>
              <a:rPr lang="en-US" altLang="en-US" i="1" smtClean="0">
                <a:solidFill>
                  <a:srgbClr val="000000"/>
                </a:solidFill>
              </a:rPr>
              <a:t> CFPB then invites you to review the response and provide feedback. Consumer Tracking: You can log onto the secure “consumer portal” available on the CFPB’s website or call a toll‐free number to receive status updates, provide additional information, and review responses provided to the you by the company.</a:t>
            </a:r>
          </a:p>
          <a:p>
            <a:pPr marL="482600" lvl="1">
              <a:buFontTx/>
              <a:buChar char="•"/>
            </a:pPr>
            <a:endParaRPr lang="en-US" altLang="en-US" i="1" smtClean="0">
              <a:solidFill>
                <a:srgbClr val="000000"/>
              </a:solidFill>
            </a:endParaRPr>
          </a:p>
          <a:p>
            <a:pPr marL="482600" lvl="1">
              <a:buFontTx/>
              <a:buChar char="•"/>
            </a:pPr>
            <a:r>
              <a:rPr lang="en-US" altLang="en-US" b="1" i="1" smtClean="0">
                <a:solidFill>
                  <a:srgbClr val="000000"/>
                </a:solidFill>
              </a:rPr>
              <a:t>Review and Investigate:</a:t>
            </a:r>
            <a:r>
              <a:rPr lang="en-US" altLang="en-US" i="1" smtClean="0">
                <a:solidFill>
                  <a:srgbClr val="000000"/>
                </a:solidFill>
              </a:rPr>
              <a:t> The CFPB reviews your feedback about company responses, using this information along with other information such as the timeliness of the company’s response, for example, to help prioritize complaints for investigation.</a:t>
            </a:r>
          </a:p>
          <a:p>
            <a:pPr marL="482600" lvl="1">
              <a:buFontTx/>
              <a:buChar char="•"/>
            </a:pPr>
            <a:endParaRPr lang="en-US" altLang="en-US" i="1" smtClean="0">
              <a:solidFill>
                <a:srgbClr val="000000"/>
              </a:solidFill>
            </a:endParaRPr>
          </a:p>
          <a:p>
            <a:pPr marL="482600" lvl="1">
              <a:buFontTx/>
              <a:buChar char="•"/>
            </a:pPr>
            <a:r>
              <a:rPr lang="en-US" altLang="en-US" b="1" i="1" smtClean="0">
                <a:solidFill>
                  <a:srgbClr val="000000"/>
                </a:solidFill>
              </a:rPr>
              <a:t>Analyze and report.</a:t>
            </a:r>
            <a:r>
              <a:rPr lang="en-US" altLang="en-US" i="1" smtClean="0">
                <a:solidFill>
                  <a:srgbClr val="000000"/>
                </a:solidFill>
              </a:rPr>
              <a:t> Complaints help with the CFPB’s work to supervise companies, enforce federal consumer financial laws, and write better rules and regulations. The CFPB also reports to Congress about the complaints we receive and posts consumer complaint data on the website in an easy-to-use format: www.consumerfinance.gov/complaint database/.</a:t>
            </a:r>
          </a:p>
          <a:p>
            <a:pPr marL="482600" lvl="1">
              <a:buFontTx/>
              <a:buChar char="•"/>
            </a:pPr>
            <a:endParaRPr lang="en-US" altLang="en-US" i="1" smtClean="0">
              <a:solidFill>
                <a:srgbClr val="000000"/>
              </a:solidFill>
            </a:endParaRPr>
          </a:p>
          <a:p>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08E9E8D-A750-4EFB-B638-B741D946AEC8}" type="slidenum">
              <a:rPr lang="en-US" altLang="en-US">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21922119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altLang="en-US" b="1" u="sng" dirty="0" smtClean="0">
                <a:solidFill>
                  <a:srgbClr val="000000"/>
                </a:solidFill>
                <a:cs typeface="+mn-cs"/>
              </a:rPr>
              <a:t>ACTIVITY #15: </a:t>
            </a:r>
            <a:r>
              <a:rPr lang="en-US" altLang="en-US" b="1" i="1" u="sng" dirty="0" smtClean="0">
                <a:solidFill>
                  <a:srgbClr val="000000"/>
                </a:solidFill>
                <a:cs typeface="+mn-cs"/>
              </a:rPr>
              <a:t>Protecting Your Money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dirty="0" smtClean="0">
              <a:solidFill>
                <a:srgbClr val="000000"/>
              </a:solidFill>
              <a:cs typeface="+mn-cs"/>
            </a:endParaRPr>
          </a:p>
          <a:p>
            <a:pPr defTabSz="973138">
              <a:defRPr/>
            </a:pPr>
            <a:r>
              <a:rPr lang="en-US" altLang="en-US" b="1" dirty="0" smtClean="0">
                <a:solidFill>
                  <a:srgbClr val="000000"/>
                </a:solidFill>
                <a:cs typeface="+mn-cs"/>
              </a:rPr>
              <a:t>Presentation (Module 9)</a:t>
            </a:r>
          </a:p>
          <a:p>
            <a:pPr defTabSz="973138">
              <a:defRPr/>
            </a:pPr>
            <a:endParaRPr lang="en-US" altLang="en-US" b="1"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Highlight key information from module 9.</a:t>
            </a:r>
          </a:p>
        </p:txBody>
      </p:sp>
      <p:sp>
        <p:nvSpPr>
          <p:cNvPr id="379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584CC0C-5B11-4A9F-8120-B8755FBB3CCB}" type="slidenum">
              <a:rPr lang="en-US" altLang="en-US">
                <a:latin typeface="Calibri" panose="020F0502020204030204" pitchFamily="34" charset="0"/>
              </a:rPr>
              <a:pPr/>
              <a:t>180</a:t>
            </a:fld>
            <a:endParaRPr lang="en-US" altLang="en-US">
              <a:latin typeface="Calibri" panose="020F0502020204030204" pitchFamily="34" charset="0"/>
            </a:endParaRPr>
          </a:p>
        </p:txBody>
      </p:sp>
    </p:spTree>
    <p:extLst>
      <p:ext uri="{BB962C8B-B14F-4D97-AF65-F5344CB8AC3E}">
        <p14:creationId xmlns:p14="http://schemas.microsoft.com/office/powerpoint/2010/main" val="329095730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b="1" u="sng" dirty="0">
                <a:solidFill>
                  <a:srgbClr val="000000"/>
                </a:solidFill>
                <a:ea typeface="MS PGothic" charset="0"/>
              </a:rPr>
              <a:t>ACTIVITY #15: </a:t>
            </a:r>
            <a:r>
              <a:rPr lang="en-US" b="1" i="1" u="sng" dirty="0">
                <a:solidFill>
                  <a:srgbClr val="000000"/>
                </a:solidFill>
                <a:ea typeface="MS PGothic" charset="0"/>
              </a:rPr>
              <a:t>Protecting Your Money </a:t>
            </a:r>
            <a:r>
              <a:rPr lang="en-US" b="1" u="sng" dirty="0">
                <a:solidFill>
                  <a:srgbClr val="000000"/>
                </a:solidFill>
                <a:ea typeface="MS PGothic" charset="0"/>
              </a:rPr>
              <a:t>CONTINUED</a:t>
            </a:r>
            <a:endParaRPr lang="en-US" b="1" i="1" u="sng" dirty="0">
              <a:solidFill>
                <a:srgbClr val="000000"/>
              </a:solidFill>
              <a:ea typeface="MS PGothic" charset="0"/>
            </a:endParaRPr>
          </a:p>
          <a:p>
            <a:pPr defTabSz="973138">
              <a:defRPr/>
            </a:pPr>
            <a:endParaRPr lang="en-US" b="1" dirty="0">
              <a:solidFill>
                <a:srgbClr val="000000"/>
              </a:solidFill>
              <a:ea typeface="MS PGothic" charset="0"/>
            </a:endParaRPr>
          </a:p>
          <a:p>
            <a:pPr defTabSz="973138">
              <a:defRPr/>
            </a:pPr>
            <a:r>
              <a:rPr lang="en-US" b="1" dirty="0">
                <a:solidFill>
                  <a:srgbClr val="000000"/>
                </a:solidFill>
                <a:ea typeface="MS PGothic" charset="0"/>
              </a:rPr>
              <a:t>Presentation and Facilitated Discussion (Module 9)</a:t>
            </a:r>
          </a:p>
          <a:p>
            <a:pPr defTabSz="973138">
              <a:defRPr/>
            </a:pPr>
            <a:endParaRPr lang="en-US" b="1" dirty="0">
              <a:solidFill>
                <a:srgbClr val="000000"/>
              </a:solidFill>
              <a:ea typeface="MS PGothic" charset="0"/>
            </a:endParaRPr>
          </a:p>
          <a:p>
            <a:pPr marL="171450" indent="-171450" defTabSz="973138">
              <a:buFont typeface="Arial"/>
              <a:buChar char="•"/>
              <a:defRPr/>
            </a:pPr>
            <a:r>
              <a:rPr lang="en-US" dirty="0">
                <a:solidFill>
                  <a:srgbClr val="000000"/>
                </a:solidFill>
                <a:ea typeface="MS PGothic" charset="0"/>
              </a:rPr>
              <a:t>Review resources available at the </a:t>
            </a:r>
            <a:r>
              <a:rPr lang="en-US" dirty="0" smtClean="0">
                <a:solidFill>
                  <a:srgbClr val="000000"/>
                </a:solidFill>
                <a:ea typeface="MS PGothic" charset="0"/>
              </a:rPr>
              <a:t>CFPB.</a:t>
            </a:r>
            <a:endParaRPr lang="en-US" dirty="0">
              <a:solidFill>
                <a:srgbClr val="000000"/>
              </a:solidFill>
              <a:ea typeface="MS PGothic" charset="0"/>
            </a:endParaRPr>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5901F32-50E5-462C-8754-1E3EF56CAEBA}" type="slidenum">
              <a:rPr lang="en-US" altLang="en-US">
                <a:latin typeface="Calibri" panose="020F0502020204030204" pitchFamily="34" charset="0"/>
              </a:rPr>
              <a:pPr/>
              <a:t>181</a:t>
            </a:fld>
            <a:endParaRPr lang="en-US" altLang="en-US">
              <a:latin typeface="Calibri" panose="020F0502020204030204" pitchFamily="34" charset="0"/>
            </a:endParaRPr>
          </a:p>
        </p:txBody>
      </p:sp>
    </p:spTree>
    <p:extLst>
      <p:ext uri="{BB962C8B-B14F-4D97-AF65-F5344CB8AC3E}">
        <p14:creationId xmlns:p14="http://schemas.microsoft.com/office/powerpoint/2010/main" val="216448790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C980DE9-E7CF-46D3-B8FC-87872502A7F9}" type="slidenum">
              <a:rPr lang="en-US" altLang="en-US">
                <a:latin typeface="Calibri" panose="020F0502020204030204" pitchFamily="34" charset="0"/>
              </a:rPr>
              <a:pPr/>
              <a:t>182</a:t>
            </a:fld>
            <a:endParaRPr lang="en-US" altLang="en-US">
              <a:latin typeface="Calibri" panose="020F0502020204030204" pitchFamily="34" charset="0"/>
            </a:endParaRPr>
          </a:p>
        </p:txBody>
      </p:sp>
    </p:spTree>
    <p:extLst>
      <p:ext uri="{BB962C8B-B14F-4D97-AF65-F5344CB8AC3E}">
        <p14:creationId xmlns:p14="http://schemas.microsoft.com/office/powerpoint/2010/main" val="177340248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#16: </a:t>
            </a:r>
            <a:r>
              <a:rPr lang="en-US" altLang="en-US" b="1" i="1" u="sng" smtClean="0">
                <a:solidFill>
                  <a:srgbClr val="000000"/>
                </a:solidFill>
              </a:rPr>
              <a:t>Closing</a:t>
            </a:r>
          </a:p>
          <a:p>
            <a:pPr eaLnBrk="1" hangingPunct="1">
              <a:spcBef>
                <a:spcPct val="0"/>
              </a:spcBef>
            </a:pPr>
            <a:r>
              <a:rPr lang="en-US" altLang="en-US" b="1" smtClean="0">
                <a:solidFill>
                  <a:srgbClr val="000000"/>
                </a:solidFill>
              </a:rPr>
              <a:t>Estimated Time: 20 Minutes</a:t>
            </a:r>
          </a:p>
          <a:p>
            <a:pPr eaLnBrk="1" hangingPunct="1">
              <a:spcBef>
                <a:spcPct val="0"/>
              </a:spcBef>
            </a:pPr>
            <a:r>
              <a:rPr lang="en-US" altLang="en-US" b="1" smtClean="0">
                <a:solidFill>
                  <a:srgbClr val="000000"/>
                </a:solidFill>
              </a:rPr>
              <a:t>Methodology: Closing / Individual Activity</a:t>
            </a:r>
          </a:p>
          <a:p>
            <a:pPr eaLnBrk="1" hangingPunct="1">
              <a:spcBef>
                <a:spcPct val="0"/>
              </a:spcBef>
            </a:pPr>
            <a:r>
              <a:rPr lang="en-US" altLang="en-US" b="1" smtClean="0">
                <a:solidFill>
                  <a:srgbClr val="000000"/>
                </a:solidFill>
              </a:rPr>
              <a:t>Corresponding Section in Toolkit: None</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Ask each participant to share “the most important take away” from the training and “something they would like to learn more about.”</a:t>
            </a:r>
            <a:endParaRPr lang="en-US" altLang="ja-JP" smtClean="0">
              <a:solidFill>
                <a:srgbClr val="000000"/>
              </a:solidFill>
            </a:endParaRPr>
          </a:p>
          <a:p>
            <a:pPr eaLnBrk="1" hangingPunct="1">
              <a:spcBef>
                <a:spcPct val="0"/>
              </a:spcBef>
              <a:buFontTx/>
              <a:buChar char="•"/>
            </a:pPr>
            <a:r>
              <a:rPr lang="en-US" altLang="en-US" smtClean="0">
                <a:solidFill>
                  <a:srgbClr val="000000"/>
                </a:solidFill>
              </a:rPr>
              <a:t>Write responses on flip chart.</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Administer post-training assessment and evaluation.</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Conclude with thanks to host and participants.</a:t>
            </a:r>
          </a:p>
        </p:txBody>
      </p:sp>
      <p:sp>
        <p:nvSpPr>
          <p:cNvPr id="38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4FD2869-B132-4513-B171-CFEB71438ED9}" type="slidenum">
              <a:rPr lang="en-US" altLang="en-US">
                <a:latin typeface="Calibri" panose="020F0502020204030204" pitchFamily="34" charset="0"/>
              </a:rPr>
              <a:pPr/>
              <a:t>183</a:t>
            </a:fld>
            <a:endParaRPr lang="en-US" altLang="en-US">
              <a:latin typeface="Calibri" panose="020F0502020204030204" pitchFamily="34" charset="0"/>
            </a:endParaRPr>
          </a:p>
        </p:txBody>
      </p:sp>
    </p:spTree>
    <p:extLst>
      <p:ext uri="{BB962C8B-B14F-4D97-AF65-F5344CB8AC3E}">
        <p14:creationId xmlns:p14="http://schemas.microsoft.com/office/powerpoint/2010/main" val="138969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b="1" u="sng" dirty="0" smtClean="0">
                <a:solidFill>
                  <a:srgbClr val="000000"/>
                </a:solidFill>
                <a:ea typeface="MS PGothic" charset="0"/>
              </a:rPr>
              <a:t>ACTIVITY #3: </a:t>
            </a:r>
            <a:r>
              <a:rPr lang="en-US" b="1" i="1" u="sng" dirty="0" smtClean="0">
                <a:solidFill>
                  <a:srgbClr val="000000"/>
                </a:solidFill>
                <a:ea typeface="MS PGothic" charset="0"/>
              </a:rPr>
              <a:t>Introduction to the CFPB and Financial Empowerment </a:t>
            </a:r>
            <a:r>
              <a:rPr lang="en-US" b="1" u="sng" dirty="0" smtClean="0">
                <a:solidFill>
                  <a:srgbClr val="000000"/>
                </a:solidFill>
                <a:ea typeface="MS PGothic" charset="0"/>
              </a:rPr>
              <a:t>CONTINUED</a:t>
            </a:r>
          </a:p>
          <a:p>
            <a:pPr>
              <a:defRPr/>
            </a:pPr>
            <a:endParaRPr lang="en-US" b="1" u="sng" dirty="0" smtClean="0">
              <a:solidFill>
                <a:srgbClr val="000000"/>
              </a:solidFill>
              <a:ea typeface="MS PGothic" charset="0"/>
            </a:endParaRPr>
          </a:p>
          <a:p>
            <a:pPr>
              <a:defRPr/>
            </a:pPr>
            <a:r>
              <a:rPr lang="en-US" b="1" dirty="0" smtClean="0">
                <a:solidFill>
                  <a:srgbClr val="000000"/>
                </a:solidFill>
                <a:ea typeface="MS PGothic" charset="0"/>
              </a:rPr>
              <a:t>Facilitated Discussion and Presentation (Introduction Part 1) </a:t>
            </a:r>
            <a:endParaRPr lang="en-US" b="1" u="sng" dirty="0" smtClean="0">
              <a:solidFill>
                <a:srgbClr val="000000"/>
              </a:solidFill>
              <a:ea typeface="MS PGothic" charset="0"/>
            </a:endParaRPr>
          </a:p>
          <a:p>
            <a:pPr>
              <a:defRPr/>
            </a:pPr>
            <a:endParaRPr lang="en-US" b="1" dirty="0" smtClean="0">
              <a:ea typeface="MS PGothic" charset="0"/>
            </a:endParaRPr>
          </a:p>
          <a:p>
            <a:pPr marL="171450" indent="-171450">
              <a:buFont typeface="Arial"/>
              <a:buChar char="•"/>
              <a:defRPr/>
            </a:pPr>
            <a:r>
              <a:rPr lang="en-US" dirty="0" smtClean="0">
                <a:ea typeface="MS PGothic" charset="0"/>
              </a:rPr>
              <a:t>Review </a:t>
            </a:r>
            <a:r>
              <a:rPr lang="en-US" dirty="0">
                <a:ea typeface="MS PGothic" charset="0"/>
              </a:rPr>
              <a:t>where to find </a:t>
            </a:r>
            <a:r>
              <a:rPr lang="en-US" i="1" dirty="0">
                <a:ea typeface="MS PGothic" charset="0"/>
              </a:rPr>
              <a:t>Your Money, Your Goals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DCD2AB-F456-43F9-8EA8-09D68D073CAF}" type="slidenum">
              <a:rPr lang="en-US" altLang="en-US">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164311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r>
              <a:rPr lang="en-US" altLang="en-US" b="1" i="1" smtClean="0">
                <a:solidFill>
                  <a:srgbClr val="632523"/>
                </a:solidFill>
              </a:rPr>
              <a:t>This exercise ties to material in “Introduction Part 4:  Emotions, values, and culture:  What’s behind our money choices?” You do not need to state this at this time.</a:t>
            </a:r>
          </a:p>
          <a:p>
            <a:pPr defTabSz="930275"/>
            <a:endParaRPr lang="en-US" altLang="en-US" b="1" i="1" smtClean="0">
              <a:solidFill>
                <a:srgbClr val="000000"/>
              </a:solidFill>
            </a:endParaRPr>
          </a:p>
          <a:p>
            <a:pPr defTabSz="930275"/>
            <a:r>
              <a:rPr lang="en-US" altLang="en-US" b="1" i="1" smtClean="0">
                <a:solidFill>
                  <a:srgbClr val="000000"/>
                </a:solidFill>
              </a:rPr>
              <a:t>Note: If you have another activity that is participatory and helps uncover attitudes, feelings, emotional and cultural influences on financial decisions, you can feel welcome to substitute that activity for the one described in this training.</a:t>
            </a:r>
          </a:p>
          <a:p>
            <a:pPr defTabSz="930275"/>
            <a:endParaRPr lang="en-US" altLang="en-US" b="1" i="1" smtClean="0">
              <a:solidFill>
                <a:srgbClr val="000000"/>
              </a:solidFill>
            </a:endParaRPr>
          </a:p>
          <a:p>
            <a:pPr defTabSz="930275"/>
            <a:r>
              <a:rPr lang="en-US" altLang="en-US" b="1" i="1" smtClean="0">
                <a:solidFill>
                  <a:srgbClr val="000000"/>
                </a:solidFill>
              </a:rPr>
              <a:t>The training has been specifically designed to begin with an activity prior to introductions.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582AD8A-01E1-4387-B51E-90016E4F616F}"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41465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Facilitated Discussion and Presentation (Introduction Part 1) </a:t>
            </a:r>
            <a:endParaRPr lang="en-US" altLang="en-US" b="1" u="sng" smtClean="0">
              <a:solidFill>
                <a:srgbClr val="000000"/>
              </a:solidFill>
            </a:endParaRPr>
          </a:p>
          <a:p>
            <a:pPr eaLnBrk="1" hangingPunct="1">
              <a:spcBef>
                <a:spcPct val="0"/>
              </a:spcBef>
              <a:buFontTx/>
              <a:buChar char="•"/>
            </a:pPr>
            <a:endParaRPr lang="en-US" altLang="en-US" b="1" smtClean="0"/>
          </a:p>
          <a:p>
            <a:pPr eaLnBrk="1" hangingPunct="1">
              <a:spcBef>
                <a:spcPct val="0"/>
              </a:spcBef>
              <a:buFontTx/>
              <a:buChar char="•"/>
            </a:pPr>
            <a:r>
              <a:rPr lang="en-US" altLang="en-US" smtClean="0"/>
              <a:t>Review each resource or tool on the </a:t>
            </a:r>
            <a:r>
              <a:rPr lang="en-US" altLang="en-US" i="1" smtClean="0"/>
              <a:t>Your Money, Your Goals </a:t>
            </a:r>
            <a:r>
              <a:rPr lang="en-US" altLang="en-US" smtClean="0"/>
              <a:t>landing page using the following:</a:t>
            </a:r>
          </a:p>
          <a:p>
            <a:pPr eaLnBrk="1" hangingPunct="1">
              <a:spcBef>
                <a:spcPct val="0"/>
              </a:spcBef>
              <a:buFontTx/>
              <a:buChar char="•"/>
            </a:pPr>
            <a:endParaRPr lang="en-US" altLang="en-US" b="1" smtClean="0"/>
          </a:p>
          <a:p>
            <a:pPr marL="644525" lvl="1" indent="-171450" eaLnBrk="1" hangingPunct="1">
              <a:spcBef>
                <a:spcPct val="0"/>
              </a:spcBef>
              <a:buFontTx/>
              <a:buChar char="•"/>
            </a:pPr>
            <a:r>
              <a:rPr lang="en-US" altLang="en-US" i="1" smtClean="0"/>
              <a:t>There are four versions of the TOOLKIT.  We are going to focus on the Community Volunteers version, but there are also TOOLKITS for Social Services, Legal Aid Organizations, and Labor Unions.</a:t>
            </a:r>
          </a:p>
          <a:p>
            <a:pPr marL="644525" lvl="1" indent="-171450" eaLnBrk="1" hangingPunct="1">
              <a:spcBef>
                <a:spcPct val="0"/>
              </a:spcBef>
              <a:buFontTx/>
              <a:buChar char="•"/>
            </a:pPr>
            <a:r>
              <a:rPr lang="en-US" altLang="en-US" i="1" smtClean="0"/>
              <a:t>First you have the TOOLKIT. This document contains all of the narrative information and tools for community volunteers to use with the people they serve.  This is a PDF file that you can download.  You can print the whole toolkit or just the sections or individuals tools you need by referring to the table of contents.  The TOOLKIT is also available in Spanish.</a:t>
            </a:r>
          </a:p>
          <a:p>
            <a:pPr marL="644525" lvl="1" indent="-171450" eaLnBrk="1" hangingPunct="1">
              <a:spcBef>
                <a:spcPct val="0"/>
              </a:spcBef>
              <a:buFontTx/>
              <a:buChar char="•"/>
            </a:pPr>
            <a:r>
              <a:rPr lang="en-US" altLang="en-US" i="1" smtClean="0"/>
              <a:t>Under the Training section, you will find all of the material you need to plan and deliver the training.  The training guide is a PPT presentation with all of the facilitation instructions in the notes section of the PPT.</a:t>
            </a:r>
          </a:p>
          <a:p>
            <a:pPr eaLnBrk="1" hangingPunct="1">
              <a:spcBef>
                <a:spcPct val="0"/>
              </a:spcBef>
              <a:buFontTx/>
              <a:buChar char="•"/>
            </a:pPr>
            <a:endParaRPr lang="en-US" altLang="en-US" smtClean="0"/>
          </a:p>
          <a:p>
            <a:pPr eaLnBrk="1" hangingPunct="1">
              <a:spcBef>
                <a:spcPct val="0"/>
              </a:spcBef>
              <a:buFontTx/>
              <a:buChar char="•"/>
            </a:pPr>
            <a:r>
              <a:rPr lang="en-US" altLang="en-US" smtClean="0"/>
              <a:t>Review the Implementation and the Creating a Referral Guides.</a:t>
            </a:r>
          </a:p>
          <a:p>
            <a:pPr eaLnBrk="1" hangingPunct="1">
              <a:spcBef>
                <a:spcPct val="0"/>
              </a:spcBef>
              <a:buFontTx/>
              <a:buChar char="•"/>
            </a:pPr>
            <a:r>
              <a:rPr lang="en-US" altLang="en-US" smtClean="0"/>
              <a:t>Review the Follow-up Resources</a:t>
            </a:r>
          </a:p>
          <a:p>
            <a:pPr eaLnBrk="1" hangingPunct="1">
              <a:spcBef>
                <a:spcPct val="0"/>
              </a:spcBef>
              <a:buFontTx/>
              <a:buChar char="•"/>
            </a:pPr>
            <a:endParaRPr lang="en-US" altLang="en-US" b="1" i="1" smtClean="0"/>
          </a:p>
          <a:p>
            <a:endParaRPr lang="en-US" altLang="en-US" b="1" i="1" smtClean="0">
              <a:solidFill>
                <a:srgbClr val="000000"/>
              </a:solidFill>
            </a:endParaRPr>
          </a:p>
          <a:p>
            <a:r>
              <a:rPr lang="en-US" altLang="en-US" b="1" i="1" smtClean="0">
                <a:solidFill>
                  <a:srgbClr val="000000"/>
                </a:solidFill>
              </a:rPr>
              <a:t>NOTE:  If you have access to an Internet connection during the training, it can be useful for participants to see you move through the website to the complaint section and show some of the features of this section of the CFPB’s website live</a:t>
            </a:r>
          </a:p>
          <a:p>
            <a:pPr>
              <a:spcBef>
                <a:spcPct val="0"/>
              </a:spcBef>
              <a:buFontTx/>
              <a:buChar char="•"/>
            </a:pPr>
            <a:endParaRPr lang="en-US" altLang="en-US" b="1" i="1" smtClean="0"/>
          </a:p>
          <a:p>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3B900A1-2FF3-4893-9838-F96E82F43AEC}"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488149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Facilitated Discussion and Presentation (Introduction Part 1) </a:t>
            </a:r>
          </a:p>
          <a:p>
            <a:endParaRPr lang="en-US" altLang="en-US" b="1" u="sng" smtClean="0">
              <a:solidFill>
                <a:srgbClr val="000000"/>
              </a:solidFill>
            </a:endParaRPr>
          </a:p>
          <a:p>
            <a:pPr>
              <a:buFontTx/>
              <a:buChar char="•"/>
            </a:pPr>
            <a:r>
              <a:rPr lang="en-US" altLang="en-US" smtClean="0">
                <a:solidFill>
                  <a:srgbClr val="000000"/>
                </a:solidFill>
              </a:rPr>
              <a:t>Explain the following:</a:t>
            </a:r>
          </a:p>
          <a:p>
            <a:pPr marL="628650" lvl="1" indent="-171450" eaLnBrk="1" hangingPunct="1">
              <a:spcBef>
                <a:spcPct val="0"/>
              </a:spcBef>
              <a:buFontTx/>
              <a:buChar char="•"/>
            </a:pPr>
            <a:r>
              <a:rPr lang="en-US" altLang="en-US" smtClean="0">
                <a:solidFill>
                  <a:srgbClr val="000000"/>
                </a:solidFill>
              </a:rPr>
              <a:t>The  CFPB  can notify you via e-mail of  opportunities to learn more about financial empowerment and the ways frontline staff  and volunteers are sharing financial empowerment information and tools with the people they serve. You’ll also be notified when new content becomes available.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If you would like to allow participants to sign up at your workshop, print copies of the form on the next slide. There are 11 lines on the page.</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If you prefer, you can encourage them to take a moment to use their phones to sign up.</a:t>
            </a:r>
          </a:p>
          <a:p>
            <a:pPr marL="628650" lvl="1" indent="-171450" eaLnBrk="1" hangingPunct="1">
              <a:spcBef>
                <a:spcPct val="0"/>
              </a:spcBef>
              <a:buFontTx/>
              <a:buChar char="•"/>
            </a:pPr>
            <a:r>
              <a:rPr lang="en-US" altLang="en-US" smtClean="0">
                <a:solidFill>
                  <a:srgbClr val="000000"/>
                </a:solidFill>
              </a:rPr>
              <a:t>Use your search function and type in “Your Money, Your Goals”.</a:t>
            </a:r>
          </a:p>
          <a:p>
            <a:pPr marL="628650" lvl="1" indent="-171450" eaLnBrk="1" hangingPunct="1">
              <a:spcBef>
                <a:spcPct val="0"/>
              </a:spcBef>
              <a:buFontTx/>
              <a:buChar char="•"/>
            </a:pPr>
            <a:r>
              <a:rPr lang="en-US" altLang="en-US" smtClean="0">
                <a:solidFill>
                  <a:srgbClr val="000000"/>
                </a:solidFill>
              </a:rPr>
              <a:t>Click on the link to the toolkit page.</a:t>
            </a:r>
          </a:p>
          <a:p>
            <a:pPr marL="628650" lvl="1" indent="-171450" eaLnBrk="1" hangingPunct="1">
              <a:spcBef>
                <a:spcPct val="0"/>
              </a:spcBef>
              <a:buFontTx/>
              <a:buChar char="•"/>
            </a:pPr>
            <a:r>
              <a:rPr lang="en-US" altLang="en-US" smtClean="0">
                <a:solidFill>
                  <a:srgbClr val="000000"/>
                </a:solidFill>
              </a:rPr>
              <a:t>Scroll to the bottom of the page and type your e-mail address into the box.</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460937-2ED4-40D5-B9E1-6920D50C549A}"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3528488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b="1" u="sng" dirty="0" smtClean="0">
                <a:solidFill>
                  <a:srgbClr val="000000"/>
                </a:solidFill>
                <a:ea typeface="MS PGothic" charset="0"/>
              </a:rPr>
              <a:t>ACTIVITY #3: </a:t>
            </a:r>
            <a:r>
              <a:rPr lang="en-US" b="1" i="1" u="sng" dirty="0" smtClean="0">
                <a:solidFill>
                  <a:srgbClr val="000000"/>
                </a:solidFill>
                <a:ea typeface="MS PGothic" charset="0"/>
              </a:rPr>
              <a:t>Introduction to the CFPB and Financial Empowerment </a:t>
            </a:r>
            <a:r>
              <a:rPr lang="en-US" b="1" u="sng" dirty="0" smtClean="0">
                <a:solidFill>
                  <a:srgbClr val="000000"/>
                </a:solidFill>
                <a:ea typeface="MS PGothic" charset="0"/>
              </a:rPr>
              <a:t>CONTINUED</a:t>
            </a:r>
          </a:p>
          <a:p>
            <a:pPr>
              <a:defRPr/>
            </a:pPr>
            <a:endParaRPr lang="en-US" b="1" u="sng" dirty="0" smtClean="0">
              <a:solidFill>
                <a:srgbClr val="000000"/>
              </a:solidFill>
              <a:ea typeface="MS PGothic" charset="0"/>
            </a:endParaRPr>
          </a:p>
          <a:p>
            <a:pPr>
              <a:defRPr/>
            </a:pPr>
            <a:r>
              <a:rPr lang="en-US" b="1" dirty="0" smtClean="0">
                <a:solidFill>
                  <a:srgbClr val="000000"/>
                </a:solidFill>
                <a:ea typeface="MS PGothic" charset="0"/>
              </a:rPr>
              <a:t>Facilitated Discussion and Presentation (Introduction Part 1) </a:t>
            </a:r>
            <a:endParaRPr lang="en-US" dirty="0" smtClean="0">
              <a:solidFill>
                <a:srgbClr val="000000"/>
              </a:solidFill>
              <a:ea typeface="MS PGothic" charset="0"/>
            </a:endParaRPr>
          </a:p>
          <a:p>
            <a:pPr eaLnBrk="1" hangingPunct="1">
              <a:spcBef>
                <a:spcPct val="0"/>
              </a:spcBef>
              <a:defRPr/>
            </a:pPr>
            <a:endParaRPr lang="en-US" dirty="0" smtClean="0">
              <a:solidFill>
                <a:srgbClr val="000000"/>
              </a:solidFill>
              <a:ea typeface="MS PGothic" charset="0"/>
            </a:endParaRPr>
          </a:p>
          <a:p>
            <a:pPr marL="171450" indent="-171450" eaLnBrk="1" hangingPunct="1">
              <a:spcBef>
                <a:spcPct val="0"/>
              </a:spcBef>
              <a:buFont typeface="Arial"/>
              <a:buChar char="•"/>
              <a:defRPr/>
            </a:pPr>
            <a:r>
              <a:rPr lang="en-US" dirty="0" smtClean="0">
                <a:solidFill>
                  <a:srgbClr val="000000"/>
                </a:solidFill>
                <a:ea typeface="MS PGothic" charset="0"/>
              </a:rPr>
              <a:t>If </a:t>
            </a:r>
            <a:r>
              <a:rPr lang="en-US" dirty="0">
                <a:solidFill>
                  <a:srgbClr val="000000"/>
                </a:solidFill>
                <a:ea typeface="MS PGothic" charset="0"/>
              </a:rPr>
              <a:t>you would like to offer participants the option of signing up via this sign-up sheet, print copies of this slide prior to the training.  Following the training, please scan and send to: Empowerment@cfpb.gov or mail to:</a:t>
            </a:r>
          </a:p>
          <a:p>
            <a:pPr lvl="2" eaLnBrk="1" hangingPunct="1">
              <a:spcBef>
                <a:spcPct val="0"/>
              </a:spcBef>
              <a:defRPr/>
            </a:pPr>
            <a:endParaRPr lang="en-US" dirty="0">
              <a:solidFill>
                <a:srgbClr val="000000"/>
              </a:solidFill>
              <a:ea typeface="MS PGothic" charset="0"/>
            </a:endParaRPr>
          </a:p>
          <a:p>
            <a:pPr lvl="2" eaLnBrk="1" hangingPunct="1">
              <a:spcBef>
                <a:spcPct val="0"/>
              </a:spcBef>
              <a:defRPr/>
            </a:pPr>
            <a:r>
              <a:rPr lang="en-US" dirty="0">
                <a:solidFill>
                  <a:srgbClr val="000000"/>
                </a:solidFill>
                <a:ea typeface="MS PGothic" charset="0"/>
              </a:rPr>
              <a:t>Office of Financial Empowerment</a:t>
            </a:r>
          </a:p>
          <a:p>
            <a:pPr lvl="2" eaLnBrk="1" hangingPunct="1">
              <a:spcBef>
                <a:spcPct val="0"/>
              </a:spcBef>
              <a:defRPr/>
            </a:pPr>
            <a:r>
              <a:rPr lang="en-US" dirty="0">
                <a:solidFill>
                  <a:srgbClr val="000000"/>
                </a:solidFill>
                <a:ea typeface="MS PGothic" charset="0"/>
              </a:rPr>
              <a:t>Attn: Your Money, Your Goals</a:t>
            </a:r>
          </a:p>
          <a:p>
            <a:pPr lvl="2" eaLnBrk="1" hangingPunct="1">
              <a:spcBef>
                <a:spcPct val="0"/>
              </a:spcBef>
              <a:defRPr/>
            </a:pPr>
            <a:r>
              <a:rPr lang="en-US" dirty="0">
                <a:solidFill>
                  <a:srgbClr val="000000"/>
                </a:solidFill>
                <a:ea typeface="MS PGothic" charset="0"/>
              </a:rPr>
              <a:t>CFPB</a:t>
            </a:r>
          </a:p>
          <a:p>
            <a:pPr lvl="2" eaLnBrk="1" hangingPunct="1">
              <a:spcBef>
                <a:spcPct val="0"/>
              </a:spcBef>
              <a:defRPr/>
            </a:pPr>
            <a:r>
              <a:rPr lang="en-US" dirty="0">
                <a:solidFill>
                  <a:srgbClr val="000000"/>
                </a:solidFill>
                <a:ea typeface="MS PGothic" charset="0"/>
              </a:rPr>
              <a:t>1700 G St.</a:t>
            </a:r>
          </a:p>
          <a:p>
            <a:pPr lvl="2" eaLnBrk="1" hangingPunct="1">
              <a:spcBef>
                <a:spcPct val="0"/>
              </a:spcBef>
              <a:defRPr/>
            </a:pPr>
            <a:r>
              <a:rPr lang="en-US" dirty="0">
                <a:solidFill>
                  <a:srgbClr val="000000"/>
                </a:solidFill>
                <a:ea typeface="MS PGothic" charset="0"/>
              </a:rPr>
              <a:t>Washington, DC </a:t>
            </a:r>
            <a:r>
              <a:rPr lang="en-US" dirty="0" smtClean="0">
                <a:solidFill>
                  <a:srgbClr val="000000"/>
                </a:solidFill>
                <a:ea typeface="MS PGothic" charset="0"/>
              </a:rPr>
              <a:t>20552</a:t>
            </a:r>
          </a:p>
          <a:p>
            <a:pPr lvl="2" eaLnBrk="1" hangingPunct="1">
              <a:spcBef>
                <a:spcPct val="0"/>
              </a:spcBef>
              <a:defRPr/>
            </a:pPr>
            <a:endParaRPr lang="en-US" dirty="0" smtClean="0">
              <a:solidFill>
                <a:srgbClr val="000000"/>
              </a:solidFill>
              <a:ea typeface="MS PGothic" charset="0"/>
            </a:endParaRPr>
          </a:p>
          <a:p>
            <a:pPr marL="171450" indent="-171450" eaLnBrk="1" hangingPunct="1">
              <a:spcBef>
                <a:spcPct val="0"/>
              </a:spcBef>
              <a:buFont typeface="Arial"/>
              <a:buChar char="•"/>
              <a:defRPr/>
            </a:pPr>
            <a:r>
              <a:rPr lang="en-US" dirty="0" smtClean="0">
                <a:solidFill>
                  <a:srgbClr val="000000"/>
                </a:solidFill>
                <a:ea typeface="MS PGothic" charset="0"/>
              </a:rPr>
              <a:t>Remember to hide this slide during the presentation.</a:t>
            </a:r>
            <a:endParaRPr lang="en-US" dirty="0">
              <a:solidFill>
                <a:srgbClr val="000000"/>
              </a:solidFill>
              <a:ea typeface="MS PGothic"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C74763B-86DC-4E8D-A113-4D5A1F9044D4}"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1389546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Facilitated Discussion and Presentation</a:t>
            </a:r>
          </a:p>
          <a:p>
            <a:endParaRPr lang="en-US" altLang="en-US" b="1" smtClean="0">
              <a:solidFill>
                <a:srgbClr val="000000"/>
              </a:solidFill>
            </a:endParaRPr>
          </a:p>
          <a:p>
            <a:r>
              <a:rPr lang="en-US" altLang="en-US" b="1" i="1" smtClean="0">
                <a:solidFill>
                  <a:srgbClr val="000000"/>
                </a:solidFill>
              </a:rPr>
              <a:t>Note: Do not advance to this slide until after the following two questions have been discussed by the participants.</a:t>
            </a:r>
          </a:p>
          <a:p>
            <a:endParaRPr lang="en-US" altLang="en-US" b="1" i="1" smtClean="0">
              <a:solidFill>
                <a:srgbClr val="000000"/>
              </a:solidFill>
            </a:endParaRPr>
          </a:p>
          <a:p>
            <a:r>
              <a:rPr lang="en-US" altLang="en-US" b="1" i="1" smtClean="0">
                <a:solidFill>
                  <a:srgbClr val="000000"/>
                </a:solidFill>
              </a:rPr>
              <a:t>ASK: What is financial empowerment?</a:t>
            </a:r>
          </a:p>
          <a:p>
            <a:pPr>
              <a:buFontTx/>
              <a:buChar char="•"/>
            </a:pPr>
            <a:r>
              <a:rPr lang="en-US" altLang="en-US" smtClean="0">
                <a:solidFill>
                  <a:srgbClr val="000000"/>
                </a:solidFill>
              </a:rPr>
              <a:t>Write their ideas on flip chart paper.</a:t>
            </a:r>
          </a:p>
          <a:p>
            <a:endParaRPr lang="en-US" altLang="en-US" b="1" i="1" smtClean="0">
              <a:solidFill>
                <a:srgbClr val="000000"/>
              </a:solidFill>
            </a:endParaRPr>
          </a:p>
          <a:p>
            <a:r>
              <a:rPr lang="en-US" altLang="en-US" b="1" i="1" smtClean="0">
                <a:solidFill>
                  <a:srgbClr val="000000"/>
                </a:solidFill>
              </a:rPr>
              <a:t>ASK: How is it different from financial education, financial literacy, financial capability, or other commonly used terms?</a:t>
            </a:r>
          </a:p>
          <a:p>
            <a:pPr>
              <a:buFontTx/>
              <a:buChar char="•"/>
            </a:pPr>
            <a:r>
              <a:rPr lang="en-US" altLang="en-US" smtClean="0">
                <a:solidFill>
                  <a:srgbClr val="000000"/>
                </a:solidFill>
              </a:rPr>
              <a:t>Ask them how financial empowerment is different from other commonly used terms: financial education, financial literacy, financial capability, financial fitness, financial coaching, and so on.</a:t>
            </a:r>
          </a:p>
          <a:p>
            <a:endParaRPr lang="en-US" altLang="en-US" smtClean="0">
              <a:solidFill>
                <a:srgbClr val="000000"/>
              </a:solidFill>
            </a:endParaRPr>
          </a:p>
          <a:p>
            <a:r>
              <a:rPr lang="en-US" altLang="en-US" b="1" i="1" smtClean="0">
                <a:solidFill>
                  <a:srgbClr val="000000"/>
                </a:solidFill>
              </a:rPr>
              <a:t>NOTE: It may be helpful to differentiate strategy terms (financial education, financial coaching, financial counseling) from outcomes-based terms (financial literacy, financial capability, financial fitness).</a:t>
            </a:r>
          </a:p>
          <a:p>
            <a:endParaRPr lang="en-US" altLang="en-US" smtClean="0">
              <a:solidFill>
                <a:srgbClr val="000000"/>
              </a:solidFill>
            </a:endParaRPr>
          </a:p>
          <a:p>
            <a:pPr>
              <a:buFontTx/>
              <a:buChar char="•"/>
            </a:pPr>
            <a:r>
              <a:rPr lang="en-US" altLang="en-US" smtClean="0">
                <a:solidFill>
                  <a:srgbClr val="000000"/>
                </a:solidFill>
              </a:rPr>
              <a:t>Share definition of financial empowerment using the slide and information from Introduction to the Toolkit and Module 1. </a:t>
            </a:r>
            <a:r>
              <a:rPr lang="en-US" altLang="en-US" b="1" i="1" smtClean="0">
                <a:solidFill>
                  <a:srgbClr val="000000"/>
                </a:solidFill>
              </a:rPr>
              <a:t>Having the ability to use financial management knowledge, skills, and tools to access resources, products, and services to achieve your goals. </a:t>
            </a:r>
          </a:p>
          <a:p>
            <a:pPr>
              <a:buFontTx/>
              <a:buChar char="•"/>
            </a:pPr>
            <a:r>
              <a:rPr lang="en-US" altLang="en-US" smtClean="0"/>
              <a:t>Empowerment is the process of increasing people’s capacity to make choices and transform those choices into actions and desired results, according to the World Bank. Financial empowerment is building the knowledge and capacity of individuals to manage money and use financial services products that work for them.</a:t>
            </a:r>
            <a:endParaRPr lang="en-US" altLang="en-US" i="1" smtClean="0">
              <a:solidFill>
                <a:srgbClr val="000000"/>
              </a:solidFill>
            </a:endParaRPr>
          </a:p>
          <a:p>
            <a:endParaRPr lang="en-US" altLang="en-US" smtClean="0">
              <a:solidFill>
                <a:srgbClr val="000000"/>
              </a:solidFill>
            </a:endParaRPr>
          </a:p>
          <a:p>
            <a:r>
              <a:rPr lang="en-US" altLang="en-US" b="1" i="1" smtClean="0">
                <a:solidFill>
                  <a:srgbClr val="000000"/>
                </a:solidFill>
              </a:rPr>
              <a:t>NOTE: Consider writing this definition on a flip chart and leaving it posted throughout the training.</a:t>
            </a:r>
          </a:p>
          <a:p>
            <a:endParaRPr lang="en-US" altLang="en-US" b="1" i="1" smtClean="0">
              <a:solidFill>
                <a:srgbClr val="000000"/>
              </a:solidFill>
            </a:endParaRPr>
          </a:p>
          <a:p>
            <a:pPr>
              <a:buFontTx/>
              <a:buChar char="•"/>
            </a:pPr>
            <a:r>
              <a:rPr lang="en-US" altLang="en-US" smtClean="0">
                <a:solidFill>
                  <a:srgbClr val="000000"/>
                </a:solidFill>
              </a:rPr>
              <a:t>Share the relationship of financial empowerment to financial education and financial literacy using the slide and information from Introduction Part 1.</a:t>
            </a:r>
          </a:p>
          <a:p>
            <a:pPr>
              <a:buFontTx/>
              <a:buChar char="•"/>
            </a:pPr>
            <a:r>
              <a:rPr lang="en-US" altLang="en-US" smtClean="0">
                <a:solidFill>
                  <a:srgbClr val="000000"/>
                </a:solidFill>
              </a:rPr>
              <a:t>Explain that financial education, which is inclusive of other strategies, such as coaching, counseling, technology-based approaches, and so on, leads to financial literacy and that financial literacy plus confidence—the confidence to make decisions and use knowledge, skills, and tools including financial products and services—is financial empowerment.</a:t>
            </a:r>
          </a:p>
          <a:p>
            <a:pPr>
              <a:buFontTx/>
              <a:buChar char="•"/>
            </a:pPr>
            <a:r>
              <a:rPr lang="en-US" altLang="en-US" smtClean="0">
                <a:solidFill>
                  <a:srgbClr val="000000"/>
                </a:solidFill>
              </a:rPr>
              <a:t>Emphasize that provision of financial empowerment also means delivery of this information in a nonjudgmental manner.  Rather than telling someone what to do, the job of financial empowerment is providing options, the pros and cons of the options, and then supporting people in making decisions that make the most sense for themselves and their families.</a:t>
            </a:r>
          </a:p>
          <a:p>
            <a:endParaRPr lang="en-US" altLang="en-US" smtClean="0">
              <a:solidFill>
                <a:srgbClr val="000000"/>
              </a:solidFill>
            </a:endParaRPr>
          </a:p>
          <a:p>
            <a:endParaRPr lang="en-US" altLang="en-US" smtClean="0">
              <a:solidFill>
                <a:srgbClr val="000000"/>
              </a:solidFill>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2A8AFE2-C643-4818-8D1F-B6FDF2180926}" type="slidenum">
              <a:rPr lang="en-US" altLang="en-US">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2658651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Presentation (Introduction Part 1) </a:t>
            </a:r>
            <a:endParaRPr lang="en-US" altLang="en-US" b="1" u="sng" smtClean="0">
              <a:solidFill>
                <a:srgbClr val="000000"/>
              </a:solidFill>
            </a:endParaRPr>
          </a:p>
          <a:p>
            <a:pPr eaLnBrk="1" hangingPunct="1">
              <a:spcBef>
                <a:spcPct val="0"/>
              </a:spcBef>
            </a:pPr>
            <a:endParaRPr lang="en-US" altLang="en-US" b="1" u="sng" smtClean="0">
              <a:solidFill>
                <a:srgbClr val="000000"/>
              </a:solidFill>
            </a:endParaRPr>
          </a:p>
          <a:p>
            <a:pPr>
              <a:buFontTx/>
              <a:buChar char="•"/>
            </a:pPr>
            <a:r>
              <a:rPr lang="en-US" altLang="en-US" smtClean="0">
                <a:solidFill>
                  <a:srgbClr val="000000"/>
                </a:solidFill>
              </a:rPr>
              <a:t>Explain rationale for </a:t>
            </a:r>
            <a:r>
              <a:rPr lang="en-US" altLang="en-US" i="1" smtClean="0">
                <a:solidFill>
                  <a:srgbClr val="000000"/>
                </a:solidFill>
              </a:rPr>
              <a:t>Your Money, Your Goals </a:t>
            </a:r>
            <a:r>
              <a:rPr lang="en-US" altLang="en-US" smtClean="0">
                <a:solidFill>
                  <a:srgbClr val="000000"/>
                </a:solidFill>
              </a:rPr>
              <a:t>for community volunteers.</a:t>
            </a:r>
          </a:p>
          <a:p>
            <a:pPr>
              <a:buFontTx/>
              <a:buChar char="•"/>
            </a:pPr>
            <a:r>
              <a:rPr lang="en-US" altLang="en-US" smtClean="0">
                <a:solidFill>
                  <a:srgbClr val="000000"/>
                </a:solidFill>
              </a:rPr>
              <a:t>Explain that community volunteer is used </a:t>
            </a:r>
            <a:r>
              <a:rPr lang="en-US" altLang="en-US" smtClean="0"/>
              <a:t>to refer to anyone who volunteers with a community- or faith-based organization that serves low-income or economically vulnerable community members. </a:t>
            </a:r>
            <a:r>
              <a:rPr lang="en-US" altLang="en-US" i="1" smtClean="0"/>
              <a:t>Your Money, Your Goals</a:t>
            </a:r>
            <a:r>
              <a:rPr lang="en-US" altLang="en-US" smtClean="0"/>
              <a:t> will be especially useful for volunteers that coach, counsel, mentor, or work directly with economically vulnerable individuals and families. </a:t>
            </a:r>
          </a:p>
          <a:p>
            <a:pPr>
              <a:buFontTx/>
              <a:buChar char="•"/>
            </a:pPr>
            <a:r>
              <a:rPr lang="en-US" altLang="en-US" smtClean="0"/>
              <a:t>Explain that they often participate in </a:t>
            </a:r>
            <a:r>
              <a:rPr lang="en-US" altLang="en-US" smtClean="0">
                <a:solidFill>
                  <a:srgbClr val="000000"/>
                </a:solidFill>
              </a:rPr>
              <a:t>a</a:t>
            </a:r>
            <a:r>
              <a:rPr lang="en-US" altLang="en-US" smtClean="0"/>
              <a:t>ctivities like financial or career coaching, mentoring youth aging out of foster care, lay counseling in a faith-based organization, or welcoming people at a food bank or Volunteer Income Tax Assistance site.</a:t>
            </a:r>
            <a:endParaRPr lang="en-US" altLang="en-US" smtClean="0">
              <a:solidFill>
                <a:srgbClr val="000000"/>
              </a:solidFill>
            </a:endParaRPr>
          </a:p>
          <a:p>
            <a:pPr>
              <a:buFontTx/>
              <a:buChar char="•"/>
            </a:pPr>
            <a:r>
              <a:rPr lang="en-US" altLang="en-US" smtClean="0"/>
              <a:t>Explain that finances affect nearly every aspect of life in the United States, but that many people feel overwhelmed by their financial situations, and they often don’t know where to go for help. </a:t>
            </a:r>
          </a:p>
          <a:p>
            <a:pPr>
              <a:buFontTx/>
              <a:buChar char="•"/>
            </a:pPr>
            <a:r>
              <a:rPr lang="en-US" altLang="en-US" smtClean="0"/>
              <a:t>Describe how as a community volunteer, they are in a unique position to provide that help because the people they serve already know and trust them – and in many cases, they’re already sharing financial and other personal information with them. </a:t>
            </a:r>
          </a:p>
          <a:p>
            <a:pPr>
              <a:buFontTx/>
              <a:buChar char="•"/>
            </a:pPr>
            <a:endParaRPr lang="en-US" altLang="en-US" smtClean="0">
              <a:solidFill>
                <a:srgbClr val="000000"/>
              </a:solidFill>
            </a:endParaRPr>
          </a:p>
          <a:p>
            <a:pPr>
              <a:buFontTx/>
              <a:buChar char="•"/>
            </a:pPr>
            <a:r>
              <a:rPr lang="en-US" altLang="en-US" smtClean="0">
                <a:solidFill>
                  <a:srgbClr val="000000"/>
                </a:solidFill>
              </a:rPr>
              <a:t>Explain that community volunteers have unique opportunities to provide financial empowerment because they:</a:t>
            </a:r>
          </a:p>
          <a:p>
            <a:pPr marL="655638" lvl="1" indent="-177800">
              <a:buFontTx/>
              <a:buChar char="•"/>
            </a:pPr>
            <a:r>
              <a:rPr lang="en-US" altLang="en-US" smtClean="0">
                <a:solidFill>
                  <a:srgbClr val="000000"/>
                </a:solidFill>
              </a:rPr>
              <a:t>Meet with individuals that need high quality, unbiased financial information and tools to help them become financially empowered.</a:t>
            </a:r>
          </a:p>
          <a:p>
            <a:pPr marL="655638" lvl="1" indent="-177800">
              <a:buFontTx/>
              <a:buChar char="•"/>
            </a:pPr>
            <a:r>
              <a:rPr lang="en-US" altLang="en-US" smtClean="0">
                <a:solidFill>
                  <a:srgbClr val="000000"/>
                </a:solidFill>
              </a:rPr>
              <a:t>Have the trust of the people they work with</a:t>
            </a:r>
          </a:p>
          <a:p>
            <a:pPr marL="655638" lvl="1" indent="-177800">
              <a:buFontTx/>
              <a:buChar char="•"/>
            </a:pPr>
            <a:endParaRPr lang="en-US" altLang="en-US" smtClean="0">
              <a:solidFill>
                <a:srgbClr val="000000"/>
              </a:solidFill>
            </a:endParaRPr>
          </a:p>
          <a:p>
            <a:pPr>
              <a:buFontTx/>
              <a:buChar char="•"/>
            </a:pPr>
            <a:r>
              <a:rPr lang="en-US" altLang="en-US" smtClean="0">
                <a:solidFill>
                  <a:srgbClr val="000000"/>
                </a:solidFill>
              </a:rPr>
              <a:t>Explain how </a:t>
            </a:r>
            <a:r>
              <a:rPr lang="en-US" altLang="en-US" i="1" smtClean="0"/>
              <a:t>Your Money, Your Goals </a:t>
            </a:r>
            <a:r>
              <a:rPr lang="en-US" altLang="en-US" smtClean="0"/>
              <a:t>toolkit can help improve individuals’ and families’ financial stability using the following script:</a:t>
            </a:r>
            <a:endParaRPr lang="en-US" altLang="en-US" smtClean="0">
              <a:solidFill>
                <a:srgbClr val="000000"/>
              </a:solidFill>
            </a:endParaRPr>
          </a:p>
          <a:p>
            <a:pPr marL="655638" lvl="1" indent="-177800"/>
            <a:r>
              <a:rPr lang="en-US" altLang="en-US" smtClean="0"/>
              <a:t>The information and tools in the </a:t>
            </a:r>
            <a:r>
              <a:rPr lang="en-US" altLang="en-US" i="1" smtClean="0"/>
              <a:t>Your Money, Your Goals </a:t>
            </a:r>
            <a:r>
              <a:rPr lang="en-US" altLang="en-US" smtClean="0"/>
              <a:t>toolkit can help improve individuals’ and families’ financial stability by giving them a new understanding of financial concepts and financial tools they can apply to their own goals.</a:t>
            </a:r>
          </a:p>
          <a:p>
            <a:pPr marL="655638" lvl="1" indent="-177800"/>
            <a:endParaRPr lang="en-US" altLang="en-US" smtClean="0"/>
          </a:p>
          <a:p>
            <a:pPr marL="655638" lvl="1" indent="-177800"/>
            <a:r>
              <a:rPr lang="en-US" altLang="en-US" smtClean="0"/>
              <a:t>Depending on your volunteer role and the needs of the people you serve, you may be able to help them take the first steps to:</a:t>
            </a:r>
          </a:p>
          <a:p>
            <a:pPr marL="1112838" lvl="2" indent="-174625">
              <a:buFontTx/>
              <a:buChar char="•"/>
            </a:pPr>
            <a:r>
              <a:rPr lang="en-US" altLang="en-US" smtClean="0"/>
              <a:t>Set goals and calculate how much money they need to save to reach these goals</a:t>
            </a:r>
          </a:p>
          <a:p>
            <a:pPr marL="1112838" lvl="2" indent="-174625">
              <a:buFontTx/>
              <a:buChar char="•"/>
            </a:pPr>
            <a:r>
              <a:rPr lang="en-US" altLang="en-US" smtClean="0"/>
              <a:t>Save money</a:t>
            </a:r>
          </a:p>
          <a:p>
            <a:pPr marL="1112838" lvl="2" indent="-174625">
              <a:buFontTx/>
              <a:buChar char="•"/>
            </a:pPr>
            <a:r>
              <a:rPr lang="en-US" altLang="en-US" smtClean="0"/>
              <a:t>Establish an emergency savings fund</a:t>
            </a:r>
          </a:p>
          <a:p>
            <a:pPr marL="1112838" lvl="2" indent="-174625">
              <a:buFontTx/>
              <a:buChar char="•"/>
            </a:pPr>
            <a:r>
              <a:rPr lang="en-US" altLang="en-US" smtClean="0"/>
              <a:t>Access and use tax refunds</a:t>
            </a:r>
          </a:p>
          <a:p>
            <a:pPr marL="1112838" lvl="2" indent="-174625">
              <a:buFontTx/>
              <a:buChar char="•"/>
            </a:pPr>
            <a:r>
              <a:rPr lang="en-US" altLang="en-US" smtClean="0"/>
              <a:t>Track the specific ways they are using their money</a:t>
            </a:r>
          </a:p>
          <a:p>
            <a:pPr marL="1112838" lvl="2" indent="-174625">
              <a:buFontTx/>
              <a:buChar char="•"/>
            </a:pPr>
            <a:r>
              <a:rPr lang="en-US" altLang="en-US" smtClean="0"/>
              <a:t>Bring their cash flow budgets into balance</a:t>
            </a:r>
          </a:p>
          <a:p>
            <a:pPr marL="1112838" lvl="2" indent="-174625">
              <a:buFontTx/>
              <a:buChar char="•"/>
            </a:pPr>
            <a:r>
              <a:rPr lang="en-US" altLang="en-US" smtClean="0"/>
              <a:t>Make a simple plan to pay down debt</a:t>
            </a:r>
          </a:p>
          <a:p>
            <a:pPr marL="1112838" lvl="2" indent="-174625">
              <a:buFontTx/>
              <a:buChar char="•"/>
            </a:pPr>
            <a:r>
              <a:rPr lang="en-US" altLang="en-US" smtClean="0"/>
              <a:t>Get and review their credit reports</a:t>
            </a:r>
          </a:p>
          <a:p>
            <a:pPr marL="1112838" lvl="2" indent="-174625">
              <a:buFontTx/>
              <a:buChar char="•"/>
            </a:pPr>
            <a:r>
              <a:rPr lang="en-US" altLang="en-US" smtClean="0"/>
              <a:t>Fix errors on their credit reports</a:t>
            </a:r>
          </a:p>
          <a:p>
            <a:pPr marL="1112838" lvl="2" indent="-174625">
              <a:buFontTx/>
              <a:buChar char="•"/>
            </a:pPr>
            <a:r>
              <a:rPr lang="en-US" altLang="en-US" smtClean="0"/>
              <a:t>Evaluate financial products and services</a:t>
            </a:r>
          </a:p>
          <a:p>
            <a:pPr marL="1112838" lvl="2" indent="-174625">
              <a:buFontTx/>
              <a:buChar char="•"/>
            </a:pPr>
            <a:r>
              <a:rPr lang="en-US" altLang="en-US" smtClean="0"/>
              <a:t>Recognize when their consumer rights may have been violated and know how to take action</a:t>
            </a:r>
          </a:p>
          <a:p>
            <a:pPr marL="655638" lvl="1" indent="-177800">
              <a:buFontTx/>
              <a:buChar char="•"/>
            </a:pPr>
            <a:endParaRPr lang="en-US" altLang="en-US" smtClean="0">
              <a:solidFill>
                <a:srgbClr val="000000"/>
              </a:solidFill>
            </a:endParaRPr>
          </a:p>
          <a:p>
            <a:pPr marL="655638" lvl="1" indent="-177800">
              <a:buFontTx/>
              <a:buChar char="•"/>
            </a:pPr>
            <a:endParaRPr lang="en-US" altLang="en-US" smtClean="0">
              <a:solidFill>
                <a:srgbClr val="000000"/>
              </a:solidFill>
            </a:endParaRPr>
          </a:p>
          <a:p>
            <a:pPr>
              <a:spcBef>
                <a:spcPct val="0"/>
              </a:spcBef>
              <a:buFontTx/>
              <a:buChar char="•"/>
            </a:pPr>
            <a:endParaRPr lang="en-US" altLang="en-US" smtClean="0">
              <a:solidFill>
                <a:srgbClr val="000000"/>
              </a:solidFill>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344F553-380C-4826-9326-BE9447CFEAF6}"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1212484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r>
              <a:rPr lang="en-US" altLang="en-US" b="1" i="1" u="sng" smtClean="0">
                <a:solidFill>
                  <a:srgbClr val="000000"/>
                </a:solidFill>
              </a:rPr>
              <a:t> </a:t>
            </a:r>
            <a:r>
              <a:rPr lang="en-US" altLang="en-US" b="1" u="sng" smtClean="0">
                <a:solidFill>
                  <a:srgbClr val="000000"/>
                </a:solidFill>
              </a:rPr>
              <a:t> </a:t>
            </a:r>
            <a:endParaRPr lang="en-US" altLang="en-US" b="1" i="1" u="sng" smtClean="0">
              <a:solidFill>
                <a:srgbClr val="000000"/>
              </a:solidFill>
            </a:endParaRPr>
          </a:p>
          <a:p>
            <a:endParaRPr lang="en-US" altLang="en-US" b="1" i="1" u="sng" smtClean="0">
              <a:solidFill>
                <a:srgbClr val="000000"/>
              </a:solidFill>
            </a:endParaRPr>
          </a:p>
          <a:p>
            <a:r>
              <a:rPr lang="en-US" altLang="en-US" b="1" i="1" smtClean="0">
                <a:solidFill>
                  <a:srgbClr val="000000"/>
                </a:solidFill>
              </a:rPr>
              <a:t>NOTE: Either Option A, Debate or Option B, Benefit/Cost Analysis should be selected in advance of the training.</a:t>
            </a:r>
          </a:p>
          <a:p>
            <a:endParaRPr lang="en-US" altLang="en-US" b="1" u="sng" smtClean="0">
              <a:solidFill>
                <a:srgbClr val="000000"/>
              </a:solidFill>
            </a:endParaRPr>
          </a:p>
          <a:p>
            <a:r>
              <a:rPr lang="en-US" altLang="en-US" b="1" smtClean="0">
                <a:solidFill>
                  <a:srgbClr val="000000"/>
                </a:solidFill>
              </a:rPr>
              <a:t>OPTION A: Debate </a:t>
            </a:r>
          </a:p>
          <a:p>
            <a:endParaRPr lang="en-US" altLang="en-US" b="1" u="sng" smtClean="0">
              <a:solidFill>
                <a:srgbClr val="000000"/>
              </a:solidFill>
            </a:endParaRPr>
          </a:p>
          <a:p>
            <a:pPr>
              <a:buFontTx/>
              <a:buChar char="•"/>
            </a:pPr>
            <a:r>
              <a:rPr lang="en-US" altLang="en-US" smtClean="0">
                <a:solidFill>
                  <a:srgbClr val="000000"/>
                </a:solidFill>
              </a:rPr>
              <a:t>Give half of the room time to discuss the reasons they think community volunteers </a:t>
            </a:r>
            <a:r>
              <a:rPr lang="en-US" altLang="en-US" i="1" smtClean="0">
                <a:solidFill>
                  <a:srgbClr val="000000"/>
                </a:solidFill>
              </a:rPr>
              <a:t>SHOULD</a:t>
            </a:r>
            <a:r>
              <a:rPr lang="en-US" altLang="en-US" smtClean="0">
                <a:solidFill>
                  <a:srgbClr val="000000"/>
                </a:solidFill>
              </a:rPr>
              <a:t> provide financial empowerment services to the people they serve.</a:t>
            </a:r>
          </a:p>
          <a:p>
            <a:pPr>
              <a:buFontTx/>
              <a:buChar char="•"/>
            </a:pPr>
            <a:r>
              <a:rPr lang="en-US" altLang="en-US" smtClean="0">
                <a:solidFill>
                  <a:srgbClr val="000000"/>
                </a:solidFill>
              </a:rPr>
              <a:t>Give the other half of the room time to discuss the reasons they think community volunteers </a:t>
            </a:r>
            <a:r>
              <a:rPr lang="en-US" altLang="en-US" i="1" smtClean="0">
                <a:solidFill>
                  <a:srgbClr val="000000"/>
                </a:solidFill>
              </a:rPr>
              <a:t>SHOULD  NOT </a:t>
            </a:r>
            <a:r>
              <a:rPr lang="en-US" altLang="en-US" smtClean="0">
                <a:solidFill>
                  <a:srgbClr val="000000"/>
                </a:solidFill>
              </a:rPr>
              <a:t>provide financial empowerment services to the people they serve.</a:t>
            </a:r>
          </a:p>
          <a:p>
            <a:pPr>
              <a:buFontTx/>
              <a:buChar char="•"/>
            </a:pPr>
            <a:r>
              <a:rPr lang="en-US" altLang="en-US" smtClean="0">
                <a:solidFill>
                  <a:srgbClr val="000000"/>
                </a:solidFill>
              </a:rPr>
              <a:t>They should each elect one person to provide a 2 minute presentation of key points defending their positions.  Instruct them to use visual aids (flip charts) to highlight key points. </a:t>
            </a:r>
          </a:p>
          <a:p>
            <a:pPr>
              <a:buFontTx/>
              <a:buChar char="•"/>
            </a:pPr>
            <a:r>
              <a:rPr lang="en-US" altLang="en-US" smtClean="0">
                <a:solidFill>
                  <a:srgbClr val="000000"/>
                </a:solidFill>
              </a:rPr>
              <a:t>Have each group present.</a:t>
            </a:r>
          </a:p>
          <a:p>
            <a:pPr>
              <a:buFontTx/>
              <a:buChar char="•"/>
            </a:pPr>
            <a:r>
              <a:rPr lang="en-US" altLang="en-US" smtClean="0">
                <a:solidFill>
                  <a:srgbClr val="000000"/>
                </a:solidFill>
              </a:rPr>
              <a:t>Summarize pros and cons to community volunteers taking on the role of providing financial empowerment services.</a:t>
            </a:r>
          </a:p>
          <a:p>
            <a:pPr>
              <a:buFontTx/>
              <a:buChar char="•"/>
            </a:pPr>
            <a:r>
              <a:rPr lang="en-US" altLang="en-US" smtClean="0">
                <a:solidFill>
                  <a:srgbClr val="000000"/>
                </a:solidFill>
              </a:rPr>
              <a:t>Use the opportunity to address some of the cons identified by the group and with the group, identify strategies for dealing with some of the reasons community volunteers shouldn’t providing financial empowerment in the context of their work.  For example, someone may say that community volunteers don’t have either the knowledge or resources.  The strategy to address this issue could be participating in a YMYG training and using the toolkit when they meet with people.</a:t>
            </a:r>
          </a:p>
          <a:p>
            <a:endParaRPr lang="en-US" altLang="en-US" smtClean="0">
              <a:solidFill>
                <a:srgbClr val="000000"/>
              </a:solidFill>
            </a:endParaRPr>
          </a:p>
          <a:p>
            <a:r>
              <a:rPr lang="en-US" altLang="en-US" b="1" i="1" smtClean="0">
                <a:solidFill>
                  <a:srgbClr val="000000"/>
                </a:solidFill>
              </a:rPr>
              <a:t>NOTE: If you have more than 20 people in your training, consider two teams for each “side” of the debate.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F93C430-1DA3-469E-973F-4D9B6DD77A3B}"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264264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#3: </a:t>
            </a:r>
            <a:r>
              <a:rPr lang="en-US" altLang="en-US" b="1" i="1" u="sng" smtClean="0">
                <a:solidFill>
                  <a:srgbClr val="000000"/>
                </a:solidFill>
              </a:rPr>
              <a:t>Introduction to the CFPB and Financial Empowerment </a:t>
            </a:r>
            <a:r>
              <a:rPr lang="en-US" altLang="en-US" b="1" u="sng" smtClean="0">
                <a:solidFill>
                  <a:srgbClr val="000000"/>
                </a:solidFill>
              </a:rPr>
              <a:t>CONTINUED</a:t>
            </a:r>
            <a:r>
              <a:rPr lang="en-US" altLang="en-US" b="1" i="1" u="sng" smtClean="0">
                <a:solidFill>
                  <a:srgbClr val="000000"/>
                </a:solidFill>
              </a:rPr>
              <a:t> </a:t>
            </a:r>
            <a:r>
              <a:rPr lang="en-US" altLang="en-US" b="1" u="sng" smtClean="0">
                <a:solidFill>
                  <a:srgbClr val="000000"/>
                </a:solidFill>
              </a:rPr>
              <a:t> </a:t>
            </a:r>
            <a:endParaRPr lang="en-US" altLang="en-US" b="1" i="1" u="sng" smtClean="0">
              <a:solidFill>
                <a:srgbClr val="000000"/>
              </a:solidFill>
            </a:endParaRPr>
          </a:p>
          <a:p>
            <a:endParaRPr lang="en-US" altLang="en-US" b="1" smtClean="0">
              <a:solidFill>
                <a:srgbClr val="000000"/>
              </a:solidFill>
            </a:endParaRPr>
          </a:p>
          <a:p>
            <a:r>
              <a:rPr lang="en-US" altLang="en-US" b="1" smtClean="0">
                <a:solidFill>
                  <a:srgbClr val="000000"/>
                </a:solidFill>
              </a:rPr>
              <a:t>OPTION B: Benefit/Cost Analysis in Large Group or Small Groups</a:t>
            </a:r>
          </a:p>
          <a:p>
            <a:endParaRPr lang="en-US" altLang="en-US" b="1" u="sng" smtClean="0">
              <a:solidFill>
                <a:srgbClr val="000000"/>
              </a:solidFill>
            </a:endParaRPr>
          </a:p>
          <a:p>
            <a:pPr>
              <a:buFontTx/>
              <a:buChar char="•"/>
            </a:pPr>
            <a:r>
              <a:rPr lang="en-US" altLang="en-US" smtClean="0">
                <a:solidFill>
                  <a:srgbClr val="000000"/>
                </a:solidFill>
              </a:rPr>
              <a:t>Using flip charts (one for benefits, one for costs), have participants brainstorm the benefits and costs of providing financial empowerment.</a:t>
            </a:r>
          </a:p>
          <a:p>
            <a:pPr>
              <a:buFontTx/>
              <a:buChar char="•"/>
            </a:pPr>
            <a:r>
              <a:rPr lang="en-US" altLang="en-US" smtClean="0">
                <a:solidFill>
                  <a:srgbClr val="000000"/>
                </a:solidFill>
              </a:rPr>
              <a:t>Summarize benefits and costs to this role.</a:t>
            </a:r>
          </a:p>
          <a:p>
            <a:endParaRPr lang="en-US" altLang="en-US" smtClean="0">
              <a:solidFill>
                <a:srgbClr val="000000"/>
              </a:solidFill>
            </a:endParaRPr>
          </a:p>
          <a:p>
            <a:r>
              <a:rPr lang="en-US" altLang="en-US" b="1" i="1" smtClean="0">
                <a:solidFill>
                  <a:srgbClr val="000000"/>
                </a:solidFill>
              </a:rPr>
              <a:t>NOTE: This can be done as a large group with facilitator writing or in small groups with each group completing its own benefit/cost analysis.</a:t>
            </a:r>
          </a:p>
          <a:p>
            <a:endParaRPr lang="en-US" altLang="en-US" b="1" i="1" smtClean="0">
              <a:solidFill>
                <a:srgbClr val="000000"/>
              </a:solidFill>
            </a:endParaRPr>
          </a:p>
          <a:p>
            <a:r>
              <a:rPr lang="en-US" altLang="en-US" b="1" i="1" smtClean="0">
                <a:solidFill>
                  <a:srgbClr val="000000"/>
                </a:solidFill>
              </a:rPr>
              <a:t>NOTE: This can also be set up as a carousel.  </a:t>
            </a:r>
            <a:r>
              <a:rPr lang="en-US" altLang="en-US" i="1" smtClean="0">
                <a:solidFill>
                  <a:srgbClr val="000000"/>
                </a:solidFill>
              </a:rPr>
              <a:t>Set up 6 flip charts throughout the room.  Have one question written on each flip chart as follows:</a:t>
            </a:r>
          </a:p>
          <a:p>
            <a:pPr lvl="2"/>
            <a:r>
              <a:rPr lang="en-US" altLang="en-US" i="1" smtClean="0">
                <a:solidFill>
                  <a:srgbClr val="000000"/>
                </a:solidFill>
              </a:rPr>
              <a:t>Flip Chart 1: What are the </a:t>
            </a:r>
            <a:r>
              <a:rPr lang="en-US" altLang="en-US" sz="1500" i="1" smtClean="0">
                <a:solidFill>
                  <a:srgbClr val="000000"/>
                </a:solidFill>
              </a:rPr>
              <a:t>benefits</a:t>
            </a:r>
            <a:r>
              <a:rPr lang="en-US" altLang="en-US" i="1" smtClean="0">
                <a:solidFill>
                  <a:srgbClr val="000000"/>
                </a:solidFill>
              </a:rPr>
              <a:t> of financial empowerment </a:t>
            </a:r>
            <a:r>
              <a:rPr lang="en-US" altLang="en-US" i="1" u="sng" smtClean="0">
                <a:solidFill>
                  <a:srgbClr val="000000"/>
                </a:solidFill>
              </a:rPr>
              <a:t>for you</a:t>
            </a:r>
            <a:r>
              <a:rPr lang="en-US" altLang="en-US" i="1" smtClean="0">
                <a:solidFill>
                  <a:srgbClr val="000000"/>
                </a:solidFill>
              </a:rPr>
              <a:t>?</a:t>
            </a:r>
          </a:p>
          <a:p>
            <a:pPr lvl="2"/>
            <a:r>
              <a:rPr lang="en-US" altLang="en-US" i="1" smtClean="0">
                <a:solidFill>
                  <a:srgbClr val="000000"/>
                </a:solidFill>
              </a:rPr>
              <a:t>Flip Chart 2: What are the </a:t>
            </a:r>
            <a:r>
              <a:rPr lang="en-US" altLang="en-US" sz="1500" i="1" smtClean="0">
                <a:solidFill>
                  <a:srgbClr val="000000"/>
                </a:solidFill>
              </a:rPr>
              <a:t>costs</a:t>
            </a:r>
            <a:r>
              <a:rPr lang="en-US" altLang="en-US" i="1" smtClean="0">
                <a:solidFill>
                  <a:srgbClr val="000000"/>
                </a:solidFill>
              </a:rPr>
              <a:t> of financial empowerment </a:t>
            </a:r>
            <a:r>
              <a:rPr lang="en-US" altLang="en-US" i="1" u="sng" smtClean="0">
                <a:solidFill>
                  <a:srgbClr val="000000"/>
                </a:solidFill>
              </a:rPr>
              <a:t>for you</a:t>
            </a:r>
            <a:r>
              <a:rPr lang="en-US" altLang="en-US" i="1" smtClean="0">
                <a:solidFill>
                  <a:srgbClr val="000000"/>
                </a:solidFill>
              </a:rPr>
              <a:t>?</a:t>
            </a:r>
          </a:p>
          <a:p>
            <a:pPr lvl="2"/>
            <a:r>
              <a:rPr lang="en-US" altLang="en-US" i="1" smtClean="0">
                <a:solidFill>
                  <a:srgbClr val="000000"/>
                </a:solidFill>
              </a:rPr>
              <a:t>Flip Chart 3: What are the </a:t>
            </a:r>
            <a:r>
              <a:rPr lang="en-US" altLang="en-US" sz="1500" i="1" smtClean="0">
                <a:solidFill>
                  <a:srgbClr val="000000"/>
                </a:solidFill>
              </a:rPr>
              <a:t>benefits</a:t>
            </a:r>
            <a:r>
              <a:rPr lang="en-US" altLang="en-US" i="1" smtClean="0">
                <a:solidFill>
                  <a:srgbClr val="000000"/>
                </a:solidFill>
              </a:rPr>
              <a:t> of financial empowerment </a:t>
            </a:r>
            <a:r>
              <a:rPr lang="en-US" altLang="en-US" i="1" u="sng" smtClean="0">
                <a:solidFill>
                  <a:srgbClr val="000000"/>
                </a:solidFill>
              </a:rPr>
              <a:t>for the people you serve</a:t>
            </a:r>
            <a:r>
              <a:rPr lang="en-US" altLang="en-US" i="1" smtClean="0">
                <a:solidFill>
                  <a:srgbClr val="000000"/>
                </a:solidFill>
              </a:rPr>
              <a:t>?</a:t>
            </a:r>
          </a:p>
          <a:p>
            <a:pPr lvl="2"/>
            <a:r>
              <a:rPr lang="en-US" altLang="en-US" i="1" smtClean="0">
                <a:solidFill>
                  <a:srgbClr val="000000"/>
                </a:solidFill>
              </a:rPr>
              <a:t>Flip Chart 4: What are the </a:t>
            </a:r>
            <a:r>
              <a:rPr lang="en-US" altLang="en-US" sz="1500" i="1" smtClean="0">
                <a:solidFill>
                  <a:srgbClr val="000000"/>
                </a:solidFill>
              </a:rPr>
              <a:t>costs</a:t>
            </a:r>
            <a:r>
              <a:rPr lang="en-US" altLang="en-US" i="1" smtClean="0">
                <a:solidFill>
                  <a:srgbClr val="000000"/>
                </a:solidFill>
              </a:rPr>
              <a:t> of financial empowerment </a:t>
            </a:r>
            <a:r>
              <a:rPr lang="en-US" altLang="en-US" i="1" u="sng" smtClean="0">
                <a:solidFill>
                  <a:srgbClr val="000000"/>
                </a:solidFill>
              </a:rPr>
              <a:t>for the people you serve</a:t>
            </a:r>
            <a:r>
              <a:rPr lang="en-US" altLang="en-US" i="1" smtClean="0">
                <a:solidFill>
                  <a:srgbClr val="000000"/>
                </a:solidFill>
              </a:rPr>
              <a:t>?</a:t>
            </a:r>
          </a:p>
          <a:p>
            <a:pPr lvl="2"/>
            <a:r>
              <a:rPr lang="en-US" altLang="en-US" i="1" smtClean="0">
                <a:solidFill>
                  <a:srgbClr val="000000"/>
                </a:solidFill>
              </a:rPr>
              <a:t>Flip Chart 5: What are the </a:t>
            </a:r>
            <a:r>
              <a:rPr lang="en-US" altLang="en-US" sz="1500" i="1" smtClean="0">
                <a:solidFill>
                  <a:srgbClr val="000000"/>
                </a:solidFill>
              </a:rPr>
              <a:t>benefits</a:t>
            </a:r>
            <a:r>
              <a:rPr lang="en-US" altLang="en-US" i="1" smtClean="0">
                <a:solidFill>
                  <a:srgbClr val="000000"/>
                </a:solidFill>
              </a:rPr>
              <a:t> of financial empowerment </a:t>
            </a:r>
            <a:r>
              <a:rPr lang="en-US" altLang="en-US" i="1" u="sng" smtClean="0">
                <a:solidFill>
                  <a:srgbClr val="000000"/>
                </a:solidFill>
              </a:rPr>
              <a:t>for the program you volunteer for</a:t>
            </a:r>
            <a:r>
              <a:rPr lang="en-US" altLang="en-US" i="1" smtClean="0">
                <a:solidFill>
                  <a:srgbClr val="000000"/>
                </a:solidFill>
              </a:rPr>
              <a:t>?</a:t>
            </a:r>
          </a:p>
          <a:p>
            <a:pPr lvl="2"/>
            <a:r>
              <a:rPr lang="en-US" altLang="en-US" i="1" smtClean="0">
                <a:solidFill>
                  <a:srgbClr val="000000"/>
                </a:solidFill>
              </a:rPr>
              <a:t>Flip Chart 6: What are the </a:t>
            </a:r>
            <a:r>
              <a:rPr lang="en-US" altLang="en-US" sz="1500" i="1" smtClean="0">
                <a:solidFill>
                  <a:srgbClr val="000000"/>
                </a:solidFill>
              </a:rPr>
              <a:t>costs</a:t>
            </a:r>
            <a:r>
              <a:rPr lang="en-US" altLang="en-US" i="1" smtClean="0">
                <a:solidFill>
                  <a:srgbClr val="000000"/>
                </a:solidFill>
              </a:rPr>
              <a:t> of financial empowerment </a:t>
            </a:r>
            <a:r>
              <a:rPr lang="en-US" altLang="en-US" i="1" u="sng" smtClean="0">
                <a:solidFill>
                  <a:srgbClr val="000000"/>
                </a:solidFill>
              </a:rPr>
              <a:t>for the program you volunteer for</a:t>
            </a:r>
            <a:r>
              <a:rPr lang="en-US" altLang="en-US" i="1" smtClean="0">
                <a:solidFill>
                  <a:srgbClr val="000000"/>
                </a:solidFill>
              </a:rPr>
              <a:t>?</a:t>
            </a:r>
          </a:p>
          <a:p>
            <a:r>
              <a:rPr lang="en-US" altLang="en-US" i="1" smtClean="0">
                <a:solidFill>
                  <a:srgbClr val="000000"/>
                </a:solidFill>
              </a:rPr>
              <a:t>Instruct participants to count off to six and assemble based on their numbers.  Have group 1 start at flip chart 1, group 2 at flip chart 2, and so on with one marker per group.  Give them 1 minute to brainstorm all the responses they can think of to the question on the flip chart.  After 1 minute (adjust this as necessary), call time and instruct groups to rotate to the next flip chart (group 1 goes to flip chart 2, group 2 goes to flip chart 3, and so on). Instruct teams to ADD TO the ideas contributed before them.  Continue until each group has visited each flip chart.  Review contributions</a:t>
            </a:r>
            <a:r>
              <a:rPr lang="en-US" altLang="en-US" smtClean="0">
                <a:solidFill>
                  <a:srgbClr val="000000"/>
                </a:solidFill>
              </a:rPr>
              <a:t>.</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3AD2347-6A5D-4E69-9CBE-5B7C67B05FCB}" type="slidenum">
              <a:rPr lang="en-US" altLang="en-US">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53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13A1FB5-5B46-4CA7-A7AB-040AC96E6780}" type="slidenum">
              <a:rPr lang="en-US" altLang="en-US">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3541838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#4: </a:t>
            </a:r>
            <a:r>
              <a:rPr lang="en-US" b="1" i="1" u="sng" dirty="0">
                <a:solidFill>
                  <a:srgbClr val="000000"/>
                </a:solidFill>
                <a:ea typeface="MS PGothic" charset="0"/>
              </a:rPr>
              <a:t>Your Money, Your Goals: An Orientation to the Toolkit</a:t>
            </a:r>
          </a:p>
          <a:p>
            <a:pPr eaLnBrk="1" hangingPunct="1">
              <a:spcBef>
                <a:spcPct val="0"/>
              </a:spcBef>
              <a:defRPr/>
            </a:pPr>
            <a:r>
              <a:rPr lang="en-US" b="1" dirty="0">
                <a:solidFill>
                  <a:srgbClr val="000000"/>
                </a:solidFill>
                <a:ea typeface="MS PGothic" charset="0"/>
              </a:rPr>
              <a:t>Estimated Time: 60 Minutes</a:t>
            </a:r>
          </a:p>
          <a:p>
            <a:pPr eaLnBrk="1" hangingPunct="1">
              <a:spcBef>
                <a:spcPct val="0"/>
              </a:spcBef>
              <a:defRPr/>
            </a:pPr>
            <a:r>
              <a:rPr lang="en-US" b="1" dirty="0">
                <a:solidFill>
                  <a:srgbClr val="000000"/>
                </a:solidFill>
                <a:ea typeface="MS PGothic" charset="0"/>
              </a:rPr>
              <a:t>Methodology: Presentation / Scavenger Hunt / Large Group or Small Group Discussion</a:t>
            </a:r>
          </a:p>
          <a:p>
            <a:pPr eaLnBrk="1" hangingPunct="1">
              <a:spcBef>
                <a:spcPct val="0"/>
              </a:spcBef>
              <a:defRPr/>
            </a:pPr>
            <a:r>
              <a:rPr lang="en-US" b="1" dirty="0">
                <a:solidFill>
                  <a:srgbClr val="000000"/>
                </a:solidFill>
                <a:ea typeface="MS PGothic" charset="0"/>
              </a:rPr>
              <a:t>Corresponding Sections in Toolkit: </a:t>
            </a:r>
            <a:r>
              <a:rPr lang="en-US" b="1" dirty="0" smtClean="0">
                <a:solidFill>
                  <a:srgbClr val="000000"/>
                </a:solidFill>
                <a:ea typeface="MS PGothic" charset="0"/>
              </a:rPr>
              <a:t>Introduction </a:t>
            </a:r>
            <a:r>
              <a:rPr lang="en-US" b="1" dirty="0">
                <a:solidFill>
                  <a:srgbClr val="000000"/>
                </a:solidFill>
                <a:ea typeface="MS PGothic" charset="0"/>
              </a:rPr>
              <a:t>Part 1 and the entire Toolkit </a:t>
            </a:r>
          </a:p>
          <a:p>
            <a:pPr eaLnBrk="1" hangingPunct="1">
              <a:spcBef>
                <a:spcPct val="0"/>
              </a:spcBef>
              <a:defRPr/>
            </a:pPr>
            <a:endParaRPr lang="en-US" b="1" dirty="0">
              <a:solidFill>
                <a:srgbClr val="000000"/>
              </a:solidFill>
              <a:ea typeface="MS PGothic" charset="0"/>
            </a:endParaRPr>
          </a:p>
          <a:p>
            <a:pPr eaLnBrk="1" hangingPunct="1">
              <a:spcBef>
                <a:spcPct val="0"/>
              </a:spcBef>
              <a:defRPr/>
            </a:pPr>
            <a:r>
              <a:rPr lang="en-US" b="1" u="sng" dirty="0">
                <a:solidFill>
                  <a:srgbClr val="000000"/>
                </a:solidFill>
                <a:ea typeface="MS PGothic" charset="0"/>
              </a:rPr>
              <a:t>Instructions for Facilitator:</a:t>
            </a:r>
          </a:p>
          <a:p>
            <a:pPr eaLnBrk="1" hangingPunct="1">
              <a:spcBef>
                <a:spcPct val="0"/>
              </a:spcBef>
              <a:defRPr/>
            </a:pPr>
            <a:endParaRPr lang="en-US" b="1" u="sng"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Review organization of the toolkit using slide and information in Introduction Part 1.</a:t>
            </a:r>
          </a:p>
          <a:p>
            <a:pPr marL="181214" indent="-181214" eaLnBrk="1" fontAlgn="auto" hangingPunct="1">
              <a:spcBef>
                <a:spcPts val="0"/>
              </a:spcBef>
              <a:spcAft>
                <a:spcPts val="0"/>
              </a:spcAft>
              <a:buFont typeface="Arial"/>
              <a:buChar char="•"/>
              <a:defRPr/>
            </a:pPr>
            <a:r>
              <a:rPr lang="en-US" dirty="0" smtClean="0">
                <a:solidFill>
                  <a:srgbClr val="000000"/>
                </a:solidFill>
              </a:rPr>
              <a:t>Review the purpose of the toolkit: </a:t>
            </a:r>
            <a:r>
              <a:rPr lang="en-US" i="1" u="sng" dirty="0" smtClean="0">
                <a:solidFill>
                  <a:srgbClr val="000000"/>
                </a:solidFill>
              </a:rPr>
              <a:t>The goal of Your Money, Your Goals is to improve the people you serve outcomes by making it easier for you as a community volunteer to help the people you serves become more financially empowered.</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28CF297-95A4-4384-AFC0-1AC91342147C}" type="slidenum">
              <a:rPr lang="en-US" altLang="en-US">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2312117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u="sng" dirty="0" smtClean="0">
                <a:solidFill>
                  <a:srgbClr val="000000"/>
                </a:solidFill>
                <a:ea typeface="ＭＳ Ｐゴシック" charset="0"/>
                <a:cs typeface="+mn-cs"/>
              </a:rPr>
              <a:t>ACTIVITY #4: </a:t>
            </a:r>
            <a:r>
              <a:rPr lang="en-US" b="1" i="1" u="sng" dirty="0" smtClean="0">
                <a:solidFill>
                  <a:srgbClr val="000000"/>
                </a:solidFill>
                <a:ea typeface="ＭＳ Ｐゴシック" charset="0"/>
                <a:cs typeface="+mn-cs"/>
              </a:rPr>
              <a:t>Your Money, Your Goals: An Orientation to the Toolkit </a:t>
            </a:r>
            <a:r>
              <a:rPr lang="en-US" b="1" u="sng" dirty="0" smtClean="0">
                <a:solidFill>
                  <a:srgbClr val="000000"/>
                </a:solidFill>
                <a:ea typeface="ＭＳ Ｐゴシック" charset="0"/>
                <a:cs typeface="+mn-cs"/>
              </a:rPr>
              <a:t>CONTINUED</a:t>
            </a:r>
          </a:p>
          <a:p>
            <a:pPr eaLnBrk="1" fontAlgn="auto" hangingPunct="1">
              <a:spcBef>
                <a:spcPts val="0"/>
              </a:spcBef>
              <a:spcAft>
                <a:spcPts val="0"/>
              </a:spcAft>
              <a:defRPr/>
            </a:pPr>
            <a:endParaRPr lang="en-US" b="1" u="sng" dirty="0" smtClean="0">
              <a:solidFill>
                <a:srgbClr val="000000"/>
              </a:solidFill>
              <a:ea typeface="+mn-ea"/>
              <a:cs typeface="+mn-cs"/>
            </a:endParaRPr>
          </a:p>
          <a:p>
            <a:pPr eaLnBrk="1" hangingPunct="1">
              <a:spcBef>
                <a:spcPct val="0"/>
              </a:spcBef>
              <a:defRPr/>
            </a:pPr>
            <a:r>
              <a:rPr lang="en-US" b="1" dirty="0" smtClean="0">
                <a:solidFill>
                  <a:srgbClr val="000000"/>
                </a:solidFill>
                <a:ea typeface="ＭＳ Ｐゴシック" charset="0"/>
                <a:cs typeface="+mn-cs"/>
              </a:rPr>
              <a:t>Presentation (Introduction Part 1)</a:t>
            </a:r>
            <a:endParaRPr lang="en-US" b="1" i="1" dirty="0" smtClean="0">
              <a:solidFill>
                <a:srgbClr val="000000"/>
              </a:solidFill>
              <a:ea typeface="ＭＳ Ｐゴシック" charset="0"/>
              <a:cs typeface="+mn-cs"/>
            </a:endParaRPr>
          </a:p>
          <a:p>
            <a:pPr eaLnBrk="1" fontAlgn="auto" hangingPunct="1">
              <a:spcBef>
                <a:spcPts val="0"/>
              </a:spcBef>
              <a:spcAft>
                <a:spcPts val="0"/>
              </a:spcAft>
              <a:defRPr/>
            </a:pPr>
            <a:endParaRPr lang="en-US" b="1" u="sng" dirty="0" smtClean="0">
              <a:solidFill>
                <a:srgbClr val="000000"/>
              </a:solidFill>
              <a:ea typeface="+mn-ea"/>
              <a:cs typeface="+mn-cs"/>
            </a:endParaRPr>
          </a:p>
          <a:p>
            <a:pPr marL="181214" indent="-181214" eaLnBrk="1" fontAlgn="auto" hangingPunct="1">
              <a:spcBef>
                <a:spcPts val="0"/>
              </a:spcBef>
              <a:spcAft>
                <a:spcPts val="0"/>
              </a:spcAft>
              <a:buFont typeface="Arial"/>
              <a:buChar char="•"/>
              <a:defRPr/>
            </a:pPr>
            <a:r>
              <a:rPr lang="en-US" dirty="0" smtClean="0">
                <a:solidFill>
                  <a:srgbClr val="000000"/>
                </a:solidFill>
                <a:ea typeface="+mn-ea"/>
                <a:cs typeface="+mn-cs"/>
              </a:rPr>
              <a:t>Review organization of the toolkit using slide.</a:t>
            </a:r>
          </a:p>
          <a:p>
            <a:pPr marL="181214" indent="-181214" eaLnBrk="1" fontAlgn="auto" hangingPunct="1">
              <a:spcBef>
                <a:spcPts val="0"/>
              </a:spcBef>
              <a:spcAft>
                <a:spcPts val="0"/>
              </a:spcAft>
              <a:buFont typeface="Arial"/>
              <a:buChar char="•"/>
              <a:defRPr/>
            </a:pPr>
            <a:r>
              <a:rPr lang="en-US" dirty="0" smtClean="0">
                <a:solidFill>
                  <a:srgbClr val="000000"/>
                </a:solidFill>
                <a:ea typeface="+mn-ea"/>
                <a:cs typeface="+mn-cs"/>
              </a:rPr>
              <a:t>Review the purpose of the toolkit: </a:t>
            </a:r>
            <a:r>
              <a:rPr lang="en-US" i="1" u="sng" dirty="0" smtClean="0">
                <a:solidFill>
                  <a:srgbClr val="000000"/>
                </a:solidFill>
                <a:ea typeface="+mn-ea"/>
                <a:cs typeface="+mn-cs"/>
              </a:rPr>
              <a:t>The goal of Your Money, Your Goals is to improve the outcomes for the people and organizations you serve by making it easier for you as a community volunteer to help the people you serve become more financially empowered.</a:t>
            </a:r>
          </a:p>
          <a:p>
            <a:pPr eaLnBrk="1" fontAlgn="auto" hangingPunct="1">
              <a:spcBef>
                <a:spcPts val="0"/>
              </a:spcBef>
              <a:spcAft>
                <a:spcPts val="0"/>
              </a:spcAft>
              <a:defRPr/>
            </a:pPr>
            <a:endParaRPr lang="en-US" u="sng" dirty="0">
              <a:ea typeface="+mn-ea"/>
              <a:cs typeface="+mn-cs"/>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86EB949-9C16-4FC1-B131-85B849AD8948}" type="slidenum">
              <a:rPr lang="en-US" altLang="en-US">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34467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 </a:t>
            </a:r>
            <a:r>
              <a:rPr lang="en-US" altLang="en-US" b="1" i="1" u="sng" smtClean="0">
                <a:solidFill>
                  <a:srgbClr val="000000"/>
                </a:solidFill>
              </a:rPr>
              <a:t>Money and Me</a:t>
            </a:r>
          </a:p>
          <a:p>
            <a:pPr eaLnBrk="1" hangingPunct="1">
              <a:spcBef>
                <a:spcPct val="0"/>
              </a:spcBef>
            </a:pPr>
            <a:r>
              <a:rPr lang="en-US" altLang="en-US" b="1" smtClean="0">
                <a:solidFill>
                  <a:srgbClr val="000000"/>
                </a:solidFill>
              </a:rPr>
              <a:t>Estimated Time: 20 Minutes</a:t>
            </a:r>
          </a:p>
          <a:p>
            <a:pPr eaLnBrk="1" hangingPunct="1">
              <a:spcBef>
                <a:spcPct val="0"/>
              </a:spcBef>
            </a:pPr>
            <a:r>
              <a:rPr lang="en-US" altLang="en-US" b="1" smtClean="0">
                <a:solidFill>
                  <a:srgbClr val="000000"/>
                </a:solidFill>
              </a:rPr>
              <a:t>Methodology: Opener—Contest </a:t>
            </a:r>
          </a:p>
          <a:p>
            <a:pPr eaLnBrk="1" hangingPunct="1">
              <a:spcBef>
                <a:spcPct val="0"/>
              </a:spcBef>
            </a:pPr>
            <a:r>
              <a:rPr lang="en-US" altLang="en-US" b="1" smtClean="0">
                <a:solidFill>
                  <a:srgbClr val="000000"/>
                </a:solidFill>
              </a:rPr>
              <a:t>Corresponding Section in Toolkit: Introduction Part 4: Emotions, values, and culture: What’s behind our money choices? (Page 47)</a:t>
            </a:r>
          </a:p>
          <a:p>
            <a:pPr eaLnBrk="1" hangingPunct="1">
              <a:spcBef>
                <a:spcPct val="0"/>
              </a:spcBef>
            </a:pPr>
            <a:endParaRPr lang="en-US" altLang="en-US" b="1" u="sng"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buFontTx/>
              <a:buChar char="•"/>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Instruct participants to work in small groups.</a:t>
            </a:r>
          </a:p>
          <a:p>
            <a:pPr eaLnBrk="1" hangingPunct="1">
              <a:spcBef>
                <a:spcPct val="0"/>
              </a:spcBef>
              <a:buFontTx/>
              <a:buChar char="•"/>
            </a:pPr>
            <a:r>
              <a:rPr lang="en-US" altLang="en-US" smtClean="0">
                <a:solidFill>
                  <a:srgbClr val="000000"/>
                </a:solidFill>
              </a:rPr>
              <a:t>Give each group a flip chart and marker.</a:t>
            </a:r>
          </a:p>
          <a:p>
            <a:pPr eaLnBrk="1" hangingPunct="1">
              <a:spcBef>
                <a:spcPct val="0"/>
              </a:spcBef>
              <a:buFontTx/>
              <a:buChar char="•"/>
            </a:pPr>
            <a:r>
              <a:rPr lang="en-US" altLang="en-US" smtClean="0">
                <a:solidFill>
                  <a:srgbClr val="000000"/>
                </a:solidFill>
              </a:rPr>
              <a:t>Instruct them to brainstorm all of the associations they have with money per the PowerPoint slide on their flip chart paper.</a:t>
            </a:r>
          </a:p>
          <a:p>
            <a:pPr eaLnBrk="1" hangingPunct="1">
              <a:spcBef>
                <a:spcPct val="0"/>
              </a:spcBef>
              <a:buFontTx/>
              <a:buChar char="•"/>
            </a:pPr>
            <a:r>
              <a:rPr lang="en-US" altLang="en-US" smtClean="0">
                <a:solidFill>
                  <a:srgbClr val="000000"/>
                </a:solidFill>
              </a:rPr>
              <a:t>Tell them the winning group is the one with the most associations.</a:t>
            </a:r>
          </a:p>
          <a:p>
            <a:pPr eaLnBrk="1" hangingPunct="1">
              <a:spcBef>
                <a:spcPct val="0"/>
              </a:spcBef>
              <a:buFontTx/>
              <a:buChar char="•"/>
            </a:pPr>
            <a:r>
              <a:rPr lang="en-US" altLang="en-US" smtClean="0">
                <a:solidFill>
                  <a:srgbClr val="000000"/>
                </a:solidFill>
              </a:rPr>
              <a:t>Give them 2.5 to 3 minutes.</a:t>
            </a:r>
          </a:p>
          <a:p>
            <a:pPr eaLnBrk="1" hangingPunct="1">
              <a:spcBef>
                <a:spcPct val="0"/>
              </a:spcBef>
              <a:buFontTx/>
              <a:buChar char="•"/>
            </a:pPr>
            <a:r>
              <a:rPr lang="en-US" altLang="en-US" smtClean="0">
                <a:solidFill>
                  <a:srgbClr val="000000"/>
                </a:solidFill>
              </a:rPr>
              <a:t>Call time and ask groups to count up total items listed and write the number on their flip charts.</a:t>
            </a:r>
          </a:p>
          <a:p>
            <a:pPr eaLnBrk="1" hangingPunct="1">
              <a:spcBef>
                <a:spcPct val="0"/>
              </a:spcBef>
              <a:buFontTx/>
              <a:buChar char="•"/>
            </a:pPr>
            <a:r>
              <a:rPr lang="en-US" altLang="en-US" smtClean="0">
                <a:solidFill>
                  <a:srgbClr val="000000"/>
                </a:solidFill>
              </a:rPr>
              <a:t>Congratulate winning team.</a:t>
            </a:r>
          </a:p>
          <a:p>
            <a:pPr eaLnBrk="1" hangingPunct="1">
              <a:spcBef>
                <a:spcPct val="0"/>
              </a:spcBef>
              <a:buFontTx/>
              <a:buChar char="•"/>
            </a:pPr>
            <a:r>
              <a:rPr lang="en-US" altLang="en-US" smtClean="0">
                <a:solidFill>
                  <a:srgbClr val="000000"/>
                </a:solidFill>
              </a:rPr>
              <a:t>Hang up their flip chart.</a:t>
            </a:r>
          </a:p>
          <a:p>
            <a:pPr eaLnBrk="1" hangingPunct="1">
              <a:spcBef>
                <a:spcPct val="0"/>
              </a:spcBef>
              <a:buFontTx/>
              <a:buChar char="•"/>
            </a:pPr>
            <a:r>
              <a:rPr lang="en-US" altLang="en-US" smtClean="0">
                <a:solidFill>
                  <a:srgbClr val="000000"/>
                </a:solidFill>
              </a:rPr>
              <a:t>Ask other teams to add items they feel are missing from the list.</a:t>
            </a:r>
          </a:p>
          <a:p>
            <a:pPr eaLnBrk="1" hangingPunct="1">
              <a:spcBef>
                <a:spcPct val="0"/>
              </a:spcBef>
              <a:buFontTx/>
              <a:buChar char="•"/>
            </a:pPr>
            <a:r>
              <a:rPr lang="en-US" altLang="en-US" smtClean="0">
                <a:solidFill>
                  <a:srgbClr val="000000"/>
                </a:solidFill>
              </a:rPr>
              <a:t>Go through many of the ideas (not all) and ask group to indicate whether the association is positive or negative with a thumbs up or thumbs down, respectively.</a:t>
            </a:r>
          </a:p>
          <a:p>
            <a:pPr eaLnBrk="1" hangingPunct="1">
              <a:spcBef>
                <a:spcPct val="0"/>
              </a:spcBef>
              <a:buFontTx/>
              <a:buChar char="•"/>
            </a:pPr>
            <a:r>
              <a:rPr lang="en-US" altLang="en-US" smtClean="0">
                <a:solidFill>
                  <a:srgbClr val="000000"/>
                </a:solidFill>
              </a:rPr>
              <a:t>Based on majority vote, write </a:t>
            </a:r>
            <a:r>
              <a:rPr lang="ja-JP" altLang="en-US" smtClean="0">
                <a:solidFill>
                  <a:srgbClr val="000000"/>
                </a:solidFill>
              </a:rPr>
              <a:t>“</a:t>
            </a:r>
            <a:r>
              <a:rPr lang="en-US" altLang="ja-JP" smtClean="0">
                <a:solidFill>
                  <a:srgbClr val="000000"/>
                </a:solidFill>
              </a:rPr>
              <a:t>+</a:t>
            </a:r>
            <a:r>
              <a:rPr lang="ja-JP" altLang="en-US" smtClean="0">
                <a:solidFill>
                  <a:srgbClr val="000000"/>
                </a:solidFill>
              </a:rPr>
              <a:t>”</a:t>
            </a:r>
            <a:r>
              <a:rPr lang="en-US" altLang="ja-JP" smtClean="0">
                <a:solidFill>
                  <a:srgbClr val="000000"/>
                </a:solidFill>
              </a:rPr>
              <a:t> or </a:t>
            </a:r>
            <a:r>
              <a:rPr lang="ja-JP" altLang="en-US" smtClean="0">
                <a:solidFill>
                  <a:srgbClr val="000000"/>
                </a:solidFill>
              </a:rPr>
              <a:t>“</a:t>
            </a:r>
            <a:r>
              <a:rPr lang="en-US" altLang="ja-JP" smtClean="0">
                <a:solidFill>
                  <a:srgbClr val="000000"/>
                </a:solidFill>
              </a:rPr>
              <a:t>-</a:t>
            </a:r>
            <a:r>
              <a:rPr lang="ja-JP" altLang="en-US" smtClean="0">
                <a:solidFill>
                  <a:srgbClr val="000000"/>
                </a:solidFill>
              </a:rPr>
              <a:t>”</a:t>
            </a:r>
            <a:r>
              <a:rPr lang="en-US" altLang="ja-JP" smtClean="0">
                <a:solidFill>
                  <a:srgbClr val="000000"/>
                </a:solidFill>
              </a:rPr>
              <a:t> next to each entry on the flip chart.</a:t>
            </a:r>
          </a:p>
          <a:p>
            <a:pPr eaLnBrk="1" hangingPunct="1">
              <a:spcBef>
                <a:spcPct val="0"/>
              </a:spcBef>
              <a:buFontTx/>
              <a:buChar char="•"/>
            </a:pPr>
            <a:r>
              <a:rPr lang="en-US" altLang="en-US" smtClean="0">
                <a:solidFill>
                  <a:srgbClr val="000000"/>
                </a:solidFill>
              </a:rPr>
              <a:t>If there is a lot of disagreement about an entry, facilitate a short discussion about the disagreement and write </a:t>
            </a:r>
            <a:r>
              <a:rPr lang="ja-JP" altLang="en-US" smtClean="0">
                <a:solidFill>
                  <a:srgbClr val="000000"/>
                </a:solidFill>
              </a:rPr>
              <a:t>“</a:t>
            </a:r>
            <a:r>
              <a:rPr lang="en-US" altLang="ja-JP" smtClean="0">
                <a:solidFill>
                  <a:srgbClr val="000000"/>
                </a:solidFill>
              </a:rPr>
              <a:t>?</a:t>
            </a:r>
            <a:r>
              <a:rPr lang="ja-JP" altLang="en-US" smtClean="0">
                <a:solidFill>
                  <a:srgbClr val="000000"/>
                </a:solidFill>
              </a:rPr>
              <a:t>”</a:t>
            </a:r>
            <a:r>
              <a:rPr lang="en-US" altLang="ja-JP" smtClean="0">
                <a:solidFill>
                  <a:srgbClr val="000000"/>
                </a:solidFill>
              </a:rPr>
              <a:t> next to those about which there does not seem to be agreement.</a:t>
            </a:r>
            <a:endParaRPr lang="en-US" altLang="en-US" b="1" u="sng" smtClean="0">
              <a:solidFill>
                <a:srgbClr val="000000"/>
              </a:solidFill>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1377AC1-00AD-40D3-9224-E76B0F17239E}"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4248275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Presentation (Introduction Part 1)</a:t>
            </a:r>
            <a:endParaRPr lang="en-US" altLang="en-US" b="1" i="1" smtClean="0">
              <a:solidFill>
                <a:srgbClr val="000000"/>
              </a:solidFill>
            </a:endParaRPr>
          </a:p>
          <a:p>
            <a:pPr eaLnBrk="1" hangingPunct="1">
              <a:spcBef>
                <a:spcPct val="0"/>
              </a:spcBef>
              <a:buFontTx/>
              <a:buChar char="•"/>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Review key principles of using the toolkit. </a:t>
            </a:r>
          </a:p>
          <a:p>
            <a:pPr marL="644525" lvl="1" indent="-174625" eaLnBrk="1" hangingPunct="1">
              <a:spcBef>
                <a:spcPct val="0"/>
              </a:spcBef>
              <a:buFontTx/>
              <a:buChar char="•"/>
            </a:pPr>
            <a:r>
              <a:rPr lang="en-US" altLang="en-US" i="1" smtClean="0">
                <a:solidFill>
                  <a:srgbClr val="000000"/>
                </a:solidFill>
              </a:rPr>
              <a:t>Do not treat the Toolkit like a curriculum—the goal is not to get through all of the materials in the order they are presented.</a:t>
            </a:r>
          </a:p>
          <a:p>
            <a:pPr marL="644525" lvl="1" indent="-174625" eaLnBrk="1" hangingPunct="1">
              <a:spcBef>
                <a:spcPct val="0"/>
              </a:spcBef>
              <a:buFontTx/>
              <a:buChar char="•"/>
            </a:pPr>
            <a:r>
              <a:rPr lang="en-US" altLang="en-US" smtClean="0">
                <a:solidFill>
                  <a:srgbClr val="000000"/>
                </a:solidFill>
              </a:rPr>
              <a:t>Provide the right content and tools at the right time. </a:t>
            </a:r>
            <a:r>
              <a:rPr lang="en-US" altLang="en-US" i="1" smtClean="0">
                <a:solidFill>
                  <a:srgbClr val="000000"/>
                </a:solidFill>
              </a:rPr>
              <a:t>Access only those parts of the toolkit that match your the people you serves’ needs.</a:t>
            </a:r>
          </a:p>
          <a:p>
            <a:pPr marL="644525" lvl="1" indent="-174625" eaLnBrk="1" hangingPunct="1">
              <a:spcBef>
                <a:spcPct val="0"/>
              </a:spcBef>
              <a:buFontTx/>
              <a:buChar char="•"/>
            </a:pPr>
            <a:r>
              <a:rPr lang="en-US" altLang="en-US" i="1" smtClean="0">
                <a:solidFill>
                  <a:srgbClr val="000000"/>
                </a:solidFill>
              </a:rPr>
              <a:t>Use discussions with the people you serves or assessments to figure out where to start.</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Explain in particular the difference between the toolkit and a financial education/coaching curriculum.</a:t>
            </a:r>
          </a:p>
          <a:p>
            <a:pPr marL="644525" lvl="1" indent="-174625" eaLnBrk="1" hangingPunct="1">
              <a:spcBef>
                <a:spcPct val="0"/>
              </a:spcBef>
              <a:buFontTx/>
              <a:buChar char="•"/>
            </a:pPr>
            <a:r>
              <a:rPr lang="en-US" altLang="en-US" smtClean="0">
                <a:solidFill>
                  <a:srgbClr val="000000"/>
                </a:solidFill>
              </a:rPr>
              <a:t>A toolkit has tools in it. </a:t>
            </a:r>
          </a:p>
          <a:p>
            <a:pPr marL="1136650" lvl="2" indent="-180975" eaLnBrk="1" hangingPunct="1">
              <a:spcBef>
                <a:spcPct val="0"/>
              </a:spcBef>
              <a:buFontTx/>
              <a:buChar char="•"/>
            </a:pPr>
            <a:r>
              <a:rPr lang="en-US" altLang="en-US" smtClean="0">
                <a:solidFill>
                  <a:srgbClr val="000000"/>
                </a:solidFill>
              </a:rPr>
              <a:t>It can be used in any order based on the problem trying to be fixed. If you are hanging a picture, you may only use a hammer. But if someone is trying to build a house, she/he will use a hammer, saw, and so on. </a:t>
            </a:r>
          </a:p>
          <a:p>
            <a:pPr marL="1136650" lvl="2" indent="-180975" eaLnBrk="1" hangingPunct="1">
              <a:spcBef>
                <a:spcPct val="0"/>
              </a:spcBef>
              <a:buFontTx/>
              <a:buChar char="•"/>
            </a:pPr>
            <a:r>
              <a:rPr lang="en-US" altLang="en-US" smtClean="0">
                <a:solidFill>
                  <a:srgbClr val="000000"/>
                </a:solidFill>
              </a:rPr>
              <a:t>As with any toolkit, a community volunteer may only use one tool or many depending on the magnitude of the issue being addressed. </a:t>
            </a:r>
          </a:p>
          <a:p>
            <a:pPr marL="644525" lvl="1" indent="-174625" eaLnBrk="1" hangingPunct="1">
              <a:spcBef>
                <a:spcPct val="0"/>
              </a:spcBef>
              <a:buFontTx/>
              <a:buChar char="•"/>
            </a:pPr>
            <a:r>
              <a:rPr lang="en-US" altLang="en-US" smtClean="0">
                <a:solidFill>
                  <a:srgbClr val="000000"/>
                </a:solidFill>
              </a:rPr>
              <a:t>A curriculum is generally designed to help people develop specific competencies. </a:t>
            </a:r>
          </a:p>
          <a:p>
            <a:pPr marL="1136650" lvl="2" indent="-180975" eaLnBrk="1" hangingPunct="1">
              <a:spcBef>
                <a:spcPct val="0"/>
              </a:spcBef>
              <a:buFontTx/>
              <a:buChar char="•"/>
            </a:pPr>
            <a:r>
              <a:rPr lang="en-US" altLang="en-US" smtClean="0">
                <a:solidFill>
                  <a:srgbClr val="000000"/>
                </a:solidFill>
              </a:rPr>
              <a:t>Often has the expectation that all or most of the curriculum will be taught and that one concept builds on another.</a:t>
            </a:r>
          </a:p>
          <a:p>
            <a:pPr marL="644525" lvl="1" indent="-174625" eaLnBrk="1" hangingPunct="1">
              <a:spcBef>
                <a:spcPct val="0"/>
              </a:spcBef>
              <a:buFontTx/>
              <a:buChar char="•"/>
            </a:pPr>
            <a:r>
              <a:rPr lang="en-US" altLang="en-US" smtClean="0">
                <a:solidFill>
                  <a:srgbClr val="000000"/>
                </a:solidFill>
              </a:rPr>
              <a:t>The toolkit is designed to help community volunteers match content with the specific needs of the the people you serves or individuals they serve on a just-in-time basis. </a:t>
            </a:r>
          </a:p>
          <a:p>
            <a:pPr marL="1136650" lvl="2" indent="-180975" eaLnBrk="1" hangingPunct="1">
              <a:spcBef>
                <a:spcPct val="0"/>
              </a:spcBef>
              <a:buFontTx/>
              <a:buChar char="•"/>
            </a:pPr>
            <a:r>
              <a:rPr lang="en-US" altLang="en-US" smtClean="0">
                <a:solidFill>
                  <a:srgbClr val="000000"/>
                </a:solidFill>
              </a:rPr>
              <a:t>If someone needs to build their credit to qualify for an auto loan, you can go to the module on building credit without going through the modules on goal setting, saving, managing cash flow, and dealing with debt that come before it. </a:t>
            </a:r>
          </a:p>
          <a:p>
            <a:pPr marL="1136650" lvl="2" indent="-180975" eaLnBrk="1" hangingPunct="1">
              <a:spcBef>
                <a:spcPct val="0"/>
              </a:spcBef>
              <a:buFontTx/>
              <a:buChar char="•"/>
            </a:pPr>
            <a:r>
              <a:rPr lang="en-US" altLang="en-US" smtClean="0">
                <a:solidFill>
                  <a:srgbClr val="000000"/>
                </a:solidFill>
              </a:rPr>
              <a:t>It’s not that these topics are not important, it’s just not what the person needs at that time.</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Explain that to make the best use of the toolkit, it’s best </a:t>
            </a:r>
            <a:r>
              <a:rPr lang="en-US" altLang="en-US" b="1" smtClean="0">
                <a:solidFill>
                  <a:srgbClr val="000000"/>
                </a:solidFill>
              </a:rPr>
              <a:t>not to give the people you serves all of the tools at once</a:t>
            </a:r>
            <a:r>
              <a:rPr lang="en-US" altLang="en-US" smtClean="0">
                <a:solidFill>
                  <a:srgbClr val="000000"/>
                </a:solidFill>
              </a:rPr>
              <a:t>. </a:t>
            </a:r>
          </a:p>
          <a:p>
            <a:pPr marL="644525" lvl="1" indent="-174625" eaLnBrk="1" hangingPunct="1">
              <a:spcBef>
                <a:spcPct val="0"/>
              </a:spcBef>
              <a:buFontTx/>
              <a:buChar char="•"/>
            </a:pPr>
            <a:r>
              <a:rPr lang="en-US" altLang="en-US" smtClean="0">
                <a:solidFill>
                  <a:srgbClr val="000000"/>
                </a:solidFill>
              </a:rPr>
              <a:t>Getting all of the tools at once –or even five tools at one time – is likely be overwhelming for most the people you serves. </a:t>
            </a:r>
          </a:p>
          <a:p>
            <a:pPr marL="644525" lvl="1" indent="-174625" eaLnBrk="1" hangingPunct="1">
              <a:spcBef>
                <a:spcPct val="0"/>
              </a:spcBef>
              <a:buFontTx/>
              <a:buChar char="•"/>
            </a:pPr>
            <a:r>
              <a:rPr lang="en-US" altLang="en-US" smtClean="0">
                <a:solidFill>
                  <a:srgbClr val="000000"/>
                </a:solidFill>
              </a:rPr>
              <a:t>A better approach is to identify the topic and tool that will make the biggest difference for each the people you serve. </a:t>
            </a:r>
          </a:p>
          <a:p>
            <a:pPr marL="1136650" lvl="2" indent="-180975" eaLnBrk="1" hangingPunct="1">
              <a:spcBef>
                <a:spcPct val="0"/>
              </a:spcBef>
              <a:buFontTx/>
              <a:buChar char="•"/>
            </a:pPr>
            <a:r>
              <a:rPr lang="en-US" altLang="en-US" i="1" smtClean="0">
                <a:solidFill>
                  <a:srgbClr val="000000"/>
                </a:solidFill>
              </a:rPr>
              <a:t>When sending tools home with the people you serves, limit it to one or two that have been reviewed and discussed during case management sessions. </a:t>
            </a:r>
          </a:p>
          <a:p>
            <a:pPr marL="1136650" lvl="2" indent="-180975" eaLnBrk="1" hangingPunct="1">
              <a:spcBef>
                <a:spcPct val="0"/>
              </a:spcBef>
              <a:buFontTx/>
              <a:buChar char="•"/>
            </a:pPr>
            <a:r>
              <a:rPr lang="en-US" altLang="en-US" smtClean="0">
                <a:solidFill>
                  <a:srgbClr val="000000"/>
                </a:solidFill>
              </a:rPr>
              <a:t>If a the people you serve receives too many tools at once, none of the tools are likely to be used.</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E8B1EBA-3310-499F-A500-27A49EEDD763}" type="slidenum">
              <a:rPr lang="en-US" altLang="en-US">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832157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Scavenger Hunt (Introduction Part 1)</a:t>
            </a:r>
            <a:endParaRPr lang="en-US" altLang="en-US" b="1" i="1" smtClean="0">
              <a:solidFill>
                <a:srgbClr val="000000"/>
              </a:solidFill>
            </a:endParaRPr>
          </a:p>
          <a:p>
            <a:pPr eaLnBrk="1" hangingPunct="1">
              <a:spcBef>
                <a:spcPct val="0"/>
              </a:spcBef>
              <a:buFontTx/>
              <a:buChar char="•"/>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Explain that they will be going on a scavenger hunt through the toolkit.</a:t>
            </a:r>
          </a:p>
          <a:p>
            <a:pPr eaLnBrk="1" hangingPunct="1">
              <a:spcBef>
                <a:spcPct val="0"/>
              </a:spcBef>
              <a:buFontTx/>
              <a:buChar char="•"/>
            </a:pPr>
            <a:r>
              <a:rPr lang="en-US" altLang="en-US" smtClean="0">
                <a:solidFill>
                  <a:srgbClr val="000000"/>
                </a:solidFill>
              </a:rPr>
              <a:t>Instruct small groups to review each question and to locate the module and specific tools within the module that address each question.</a:t>
            </a:r>
          </a:p>
          <a:p>
            <a:pPr eaLnBrk="1" hangingPunct="1">
              <a:spcBef>
                <a:spcPct val="0"/>
              </a:spcBef>
              <a:buFontTx/>
              <a:buChar char="•"/>
            </a:pPr>
            <a:r>
              <a:rPr lang="en-US" altLang="en-US" smtClean="0">
                <a:solidFill>
                  <a:srgbClr val="000000"/>
                </a:solidFill>
              </a:rPr>
              <a:t>Instruct participants to write their answers to each question on the slide on a flip chart using markers.</a:t>
            </a:r>
          </a:p>
          <a:p>
            <a:pPr eaLnBrk="1" hangingPunct="1">
              <a:spcBef>
                <a:spcPct val="0"/>
              </a:spcBef>
              <a:buFontTx/>
              <a:buChar char="•"/>
            </a:pPr>
            <a:r>
              <a:rPr lang="en-US" altLang="en-US" smtClean="0">
                <a:solidFill>
                  <a:srgbClr val="000000"/>
                </a:solidFill>
              </a:rPr>
              <a:t>Provide teams 15 - 20 minutes to complete.</a:t>
            </a:r>
          </a:p>
          <a:p>
            <a:pPr eaLnBrk="1" hangingPunct="1">
              <a:spcBef>
                <a:spcPct val="0"/>
              </a:spcBef>
              <a:buFontTx/>
              <a:buChar char="•"/>
            </a:pPr>
            <a:r>
              <a:rPr lang="en-US" altLang="en-US" smtClean="0">
                <a:solidFill>
                  <a:srgbClr val="000000"/>
                </a:solidFill>
              </a:rPr>
              <a:t>Ask participants to share answers; Use answer key to augment their solutions. </a:t>
            </a:r>
          </a:p>
          <a:p>
            <a:pPr eaLnBrk="1" hangingPunct="1">
              <a:spcBef>
                <a:spcPct val="0"/>
              </a:spcBef>
              <a:buFontTx/>
              <a:buChar char="•"/>
            </a:pPr>
            <a:r>
              <a:rPr lang="en-US" altLang="en-US" smtClean="0">
                <a:solidFill>
                  <a:srgbClr val="000000"/>
                </a:solidFill>
              </a:rPr>
              <a:t>Following answers, ask participants to share reactions or questions they may have regarding the toolkit, given the scavenger hunt through it.</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b="1" i="1" smtClean="0">
                <a:solidFill>
                  <a:srgbClr val="000000"/>
                </a:solidFill>
              </a:rPr>
              <a:t>NOTE: For the training, you may want to combine slides 31 and 32, i.e., put all of the questions on one slide.</a:t>
            </a:r>
          </a:p>
          <a:p>
            <a:pPr eaLnBrk="1" hangingPunct="1">
              <a:spcBef>
                <a:spcPct val="0"/>
              </a:spcBef>
            </a:pPr>
            <a:endParaRPr lang="en-US" altLang="en-US" b="1" i="1" smtClean="0">
              <a:solidFill>
                <a:srgbClr val="000000"/>
              </a:solidFill>
            </a:endParaRPr>
          </a:p>
          <a:p>
            <a:pPr eaLnBrk="1" hangingPunct="1">
              <a:spcBef>
                <a:spcPct val="0"/>
              </a:spcBef>
            </a:pPr>
            <a:r>
              <a:rPr lang="en-US" altLang="en-US" b="1" i="1" smtClean="0">
                <a:solidFill>
                  <a:srgbClr val="000000"/>
                </a:solidFill>
              </a:rPr>
              <a:t>NOTE: </a:t>
            </a:r>
            <a:r>
              <a:rPr lang="en-US" altLang="en-US" b="1" i="1" u="sng" smtClean="0">
                <a:solidFill>
                  <a:srgbClr val="000000"/>
                </a:solidFill>
              </a:rPr>
              <a:t>Answer key follows</a:t>
            </a:r>
            <a:r>
              <a:rPr lang="en-US" altLang="en-US" b="1" i="1" smtClean="0">
                <a:solidFill>
                  <a:srgbClr val="000000"/>
                </a:solidFill>
              </a:rPr>
              <a:t>. Participants may have answers that vary. If they do, ask them to explain the reason they chose the module and tool. </a:t>
            </a:r>
          </a:p>
          <a:p>
            <a:pPr eaLnBrk="1" hangingPunct="1">
              <a:spcBef>
                <a:spcPct val="0"/>
              </a:spcBef>
            </a:pPr>
            <a:endParaRPr lang="en-US" altLang="en-US" smtClean="0">
              <a:solidFill>
                <a:srgbClr val="000000"/>
              </a:solidFill>
            </a:endParaRPr>
          </a:p>
          <a:p>
            <a:pPr eaLnBrk="1" hangingPunct="1">
              <a:spcBef>
                <a:spcPct val="0"/>
              </a:spcBef>
              <a:buFont typeface="+mj-lt" charset="0"/>
              <a:buNone/>
            </a:pPr>
            <a:r>
              <a:rPr lang="en-US" altLang="en-US" smtClean="0">
                <a:solidFill>
                  <a:srgbClr val="000000"/>
                </a:solidFill>
              </a:rPr>
              <a:t>1.  Your the people you serve felt overwhelmed by debt? </a:t>
            </a:r>
          </a:p>
          <a:p>
            <a:pPr marL="1065213" lvl="1" indent="-471488" eaLnBrk="1" hangingPunct="1">
              <a:spcBef>
                <a:spcPct val="0"/>
              </a:spcBef>
              <a:buFontTx/>
              <a:buChar char="•"/>
            </a:pPr>
            <a:r>
              <a:rPr lang="en-US" altLang="en-US" smtClean="0">
                <a:solidFill>
                  <a:srgbClr val="000000"/>
                </a:solidFill>
              </a:rPr>
              <a:t>Module 6, Dealing with Debt and Tool 3, Reducing Debt Worksheet (Page 221)</a:t>
            </a:r>
          </a:p>
          <a:p>
            <a:pPr eaLnBrk="1" hangingPunct="1">
              <a:spcBef>
                <a:spcPct val="0"/>
              </a:spcBef>
              <a:buFont typeface="+mj-lt" charset="0"/>
              <a:buNone/>
            </a:pPr>
            <a:r>
              <a:rPr lang="en-US" altLang="en-US" smtClean="0">
                <a:solidFill>
                  <a:srgbClr val="000000"/>
                </a:solidFill>
              </a:rPr>
              <a:t>2.  Your the people you serve felt like she couldn’t make ends meet? (ANY OF THESE ANSWERS IS ACCEPTABLE) </a:t>
            </a:r>
          </a:p>
          <a:p>
            <a:pPr marL="1065213" lvl="1" indent="-471488" eaLnBrk="1" hangingPunct="1">
              <a:spcBef>
                <a:spcPct val="0"/>
              </a:spcBef>
              <a:buFontTx/>
              <a:buChar char="•"/>
            </a:pPr>
            <a:r>
              <a:rPr lang="en-US" altLang="en-US" smtClean="0">
                <a:solidFill>
                  <a:srgbClr val="000000"/>
                </a:solidFill>
              </a:rPr>
              <a:t>Module 3, Tracking and Managing Income and Benefits and Tool 3, Ways to Increase Income and Resources (Page 131)</a:t>
            </a:r>
          </a:p>
          <a:p>
            <a:pPr marL="1065213" lvl="1" indent="-471488" eaLnBrk="1" hangingPunct="1">
              <a:spcBef>
                <a:spcPct val="0"/>
              </a:spcBef>
              <a:buFontTx/>
              <a:buChar char="•"/>
            </a:pPr>
            <a:r>
              <a:rPr lang="en-US" altLang="en-US" smtClean="0">
                <a:solidFill>
                  <a:srgbClr val="000000"/>
                </a:solidFill>
              </a:rPr>
              <a:t>Module 4, Paying Bills and Other Expenses and Tool 1, Spending Tracker, 4, Strategies for Cutting Expenses, and 5, When Cash Is Short (Pages 145, 159, 165)</a:t>
            </a:r>
          </a:p>
          <a:p>
            <a:pPr marL="1065213" lvl="1" indent="-471488" eaLnBrk="1" hangingPunct="1">
              <a:spcBef>
                <a:spcPct val="0"/>
              </a:spcBef>
              <a:buFontTx/>
              <a:buChar char="•"/>
            </a:pPr>
            <a:r>
              <a:rPr lang="en-US" altLang="en-US" smtClean="0">
                <a:solidFill>
                  <a:srgbClr val="000000"/>
                </a:solidFill>
              </a:rPr>
              <a:t>Module 5, Getting Through the Month and Tools 1, Cash Flow Budget, 2, Cash Flow Calendar, and 3, Improving Cash Flow Checklist (Pages 171, 181, 185)</a:t>
            </a:r>
          </a:p>
          <a:p>
            <a:pPr eaLnBrk="1" hangingPunct="1">
              <a:spcBef>
                <a:spcPct val="0"/>
              </a:spcBef>
              <a:buFont typeface="+mj-lt" charset="0"/>
              <a:buNone/>
            </a:pPr>
            <a:r>
              <a:rPr lang="en-US" altLang="en-US" smtClean="0">
                <a:solidFill>
                  <a:srgbClr val="000000"/>
                </a:solidFill>
              </a:rPr>
              <a:t>3.  Your the people you serve wants to buy a car and get the best rate she can for the money she must borrow? </a:t>
            </a:r>
          </a:p>
          <a:p>
            <a:pPr marL="1065213" lvl="1" indent="-471488" eaLnBrk="1" hangingPunct="1">
              <a:spcBef>
                <a:spcPct val="0"/>
              </a:spcBef>
              <a:buFontTx/>
              <a:buChar char="•"/>
            </a:pPr>
            <a:r>
              <a:rPr lang="en-US" altLang="en-US" smtClean="0">
                <a:solidFill>
                  <a:srgbClr val="000000"/>
                </a:solidFill>
              </a:rPr>
              <a:t>Module 1, Setting Goals and Planning for Large Purchases and Tool 3, Buying a Car (Page 73)</a:t>
            </a:r>
          </a:p>
          <a:p>
            <a:pPr marL="1065213" lvl="1" indent="-471488" eaLnBrk="1" hangingPunct="1">
              <a:spcBef>
                <a:spcPct val="0"/>
              </a:spcBef>
              <a:buFontTx/>
              <a:buChar char="•"/>
            </a:pPr>
            <a:r>
              <a:rPr lang="en-US" altLang="en-US" smtClean="0">
                <a:solidFill>
                  <a:srgbClr val="000000"/>
                </a:solidFill>
              </a:rPr>
              <a:t>Module 7, Understanding Credit Reports and Scores, and Tool 3, Improving Your Credit Reports and Scores (Page 275)</a:t>
            </a:r>
          </a:p>
          <a:p>
            <a:pPr eaLnBrk="1" hangingPunct="1">
              <a:spcBef>
                <a:spcPct val="0"/>
              </a:spcBef>
              <a:buFont typeface="+mj-lt" charset="0"/>
              <a:buNone/>
            </a:pPr>
            <a:r>
              <a:rPr lang="en-US" altLang="en-US" smtClean="0">
                <a:solidFill>
                  <a:srgbClr val="000000"/>
                </a:solidFill>
              </a:rPr>
              <a:t>4.  Your the people you serve wants to understand direct deposit and payroll cards? </a:t>
            </a:r>
          </a:p>
          <a:p>
            <a:pPr marL="1065213" lvl="1" indent="-471488" eaLnBrk="1" hangingPunct="1">
              <a:spcBef>
                <a:spcPct val="0"/>
              </a:spcBef>
              <a:buFontTx/>
              <a:buChar char="•"/>
            </a:pPr>
            <a:r>
              <a:rPr lang="en-US" altLang="en-US" smtClean="0">
                <a:solidFill>
                  <a:srgbClr val="000000"/>
                </a:solidFill>
              </a:rPr>
              <a:t>Module 3, Tracking and Managing Income and Benefits and Tool 2, Ways to Receive Income and Benefits (Page 125)</a:t>
            </a:r>
          </a:p>
          <a:p>
            <a:pPr eaLnBrk="1" hangingPunct="1">
              <a:spcBef>
                <a:spcPct val="0"/>
              </a:spcBef>
              <a:buFont typeface="+mj-lt" charset="0"/>
              <a:buNone/>
            </a:pPr>
            <a:r>
              <a:rPr lang="en-US" altLang="en-US" smtClean="0">
                <a:solidFill>
                  <a:srgbClr val="000000"/>
                </a:solidFill>
              </a:rPr>
              <a:t>5.  You think your the people you serve may qualify for EITC? </a:t>
            </a:r>
          </a:p>
          <a:p>
            <a:pPr marL="1065213" lvl="1" indent="-471488" eaLnBrk="1" hangingPunct="1">
              <a:spcBef>
                <a:spcPct val="0"/>
              </a:spcBef>
              <a:buFontTx/>
              <a:buChar char="•"/>
            </a:pPr>
            <a:r>
              <a:rPr lang="en-US" altLang="en-US" smtClean="0">
                <a:solidFill>
                  <a:srgbClr val="000000"/>
                </a:solidFill>
              </a:rPr>
              <a:t>Module 2, Saving for emergencies, goals, and bills and Tool 4, Increasing Your Income Through Tax Credits (Page 109)</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59CCD1F-58F7-49F8-9FB1-3C387B2C1864}" type="slidenum">
              <a:rPr lang="en-US" altLang="en-US">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3757055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Scavenger Hunt (Introduction Part 1)</a:t>
            </a:r>
            <a:endParaRPr lang="en-US" altLang="en-US" b="1" i="1" smtClean="0">
              <a:solidFill>
                <a:srgbClr val="000000"/>
              </a:solidFill>
            </a:endParaRPr>
          </a:p>
          <a:p>
            <a:pPr eaLnBrk="1" hangingPunct="1">
              <a:spcBef>
                <a:spcPct val="0"/>
              </a:spcBef>
            </a:pPr>
            <a:endParaRPr lang="en-US" altLang="en-US" b="1" u="sng" smtClean="0">
              <a:solidFill>
                <a:srgbClr val="000000"/>
              </a:solidFill>
            </a:endParaRPr>
          </a:p>
          <a:p>
            <a:pPr eaLnBrk="1" hangingPunct="1">
              <a:spcBef>
                <a:spcPct val="0"/>
              </a:spcBef>
            </a:pPr>
            <a:r>
              <a:rPr lang="en-US" altLang="en-US" b="1" i="1" smtClean="0">
                <a:solidFill>
                  <a:srgbClr val="000000"/>
                </a:solidFill>
              </a:rPr>
              <a:t>NOTE: Answer key continues. Participants may have answers that vary. If they do, ask them to explain the reason they chose the module and tool. </a:t>
            </a:r>
          </a:p>
          <a:p>
            <a:pPr eaLnBrk="1" hangingPunct="1">
              <a:spcBef>
                <a:spcPct val="0"/>
              </a:spcBef>
              <a:buFont typeface="+mj-lt" charset="0"/>
              <a:buNone/>
            </a:pPr>
            <a:endParaRPr lang="en-US" altLang="en-US" smtClean="0">
              <a:solidFill>
                <a:srgbClr val="000000"/>
              </a:solidFill>
            </a:endParaRPr>
          </a:p>
          <a:p>
            <a:pPr eaLnBrk="1" hangingPunct="1">
              <a:spcBef>
                <a:spcPct val="0"/>
              </a:spcBef>
              <a:buFont typeface="+mj-lt" charset="0"/>
              <a:buNone/>
            </a:pPr>
            <a:r>
              <a:rPr lang="en-US" altLang="en-US" smtClean="0">
                <a:solidFill>
                  <a:srgbClr val="000000"/>
                </a:solidFill>
              </a:rPr>
              <a:t>6.  Your the people you serve has used high-cost credit products in the past and wants to avoid these in the future? (ANY OF THESE ANSWERS IS ACCEPTABLE) </a:t>
            </a:r>
          </a:p>
          <a:p>
            <a:pPr marL="1065213" lvl="1" indent="-471488" eaLnBrk="1" hangingPunct="1">
              <a:spcBef>
                <a:spcPct val="0"/>
              </a:spcBef>
              <a:buFontTx/>
              <a:buChar char="•"/>
            </a:pPr>
            <a:r>
              <a:rPr lang="en-US" altLang="en-US" smtClean="0">
                <a:solidFill>
                  <a:srgbClr val="000000"/>
                </a:solidFill>
              </a:rPr>
              <a:t>Module 2, Saving for Emergencies, Goals and Bills and Tool 1, Savings Plan (Page 91)</a:t>
            </a:r>
          </a:p>
          <a:p>
            <a:pPr marL="1065213" lvl="1" indent="-471488" eaLnBrk="1" hangingPunct="1">
              <a:spcBef>
                <a:spcPct val="0"/>
              </a:spcBef>
              <a:buFontTx/>
              <a:buChar char="•"/>
            </a:pPr>
            <a:r>
              <a:rPr lang="en-US" altLang="en-US" smtClean="0">
                <a:solidFill>
                  <a:srgbClr val="000000"/>
                </a:solidFill>
              </a:rPr>
              <a:t>Module 5, Getting Through the Month and Tools 1 or 2 Cash Flow Budget and Calendar (Page 171 and 181)</a:t>
            </a:r>
          </a:p>
          <a:p>
            <a:pPr marL="1065213" lvl="1" indent="-471488" eaLnBrk="1" hangingPunct="1">
              <a:spcBef>
                <a:spcPct val="0"/>
              </a:spcBef>
              <a:buFontTx/>
              <a:buChar char="•"/>
            </a:pPr>
            <a:r>
              <a:rPr lang="en-US" altLang="en-US" smtClean="0">
                <a:solidFill>
                  <a:srgbClr val="000000"/>
                </a:solidFill>
              </a:rPr>
              <a:t>Information on avoiding debt traps and alternatives to high-cost credit in Module 6, Dealing with Debt (Pages 201 and 204)</a:t>
            </a:r>
          </a:p>
          <a:p>
            <a:pPr eaLnBrk="1" hangingPunct="1">
              <a:spcBef>
                <a:spcPct val="0"/>
              </a:spcBef>
              <a:buFont typeface="Calibri" panose="020F0502020204030204" pitchFamily="34" charset="0"/>
              <a:buNone/>
            </a:pPr>
            <a:r>
              <a:rPr lang="en-US" altLang="en-US" smtClean="0">
                <a:solidFill>
                  <a:srgbClr val="000000"/>
                </a:solidFill>
              </a:rPr>
              <a:t>7.  Your the people you serve wants to make changes, but does not have clear goals? </a:t>
            </a:r>
          </a:p>
          <a:p>
            <a:pPr marL="1065213" lvl="1" indent="-471488" eaLnBrk="1" hangingPunct="1">
              <a:spcBef>
                <a:spcPct val="0"/>
              </a:spcBef>
              <a:buFontTx/>
              <a:buChar char="•"/>
            </a:pPr>
            <a:r>
              <a:rPr lang="en-US" altLang="en-US" smtClean="0">
                <a:solidFill>
                  <a:srgbClr val="000000"/>
                </a:solidFill>
              </a:rPr>
              <a:t>Module 1, Setting Goals and Planning for Large Purchases, Tool 1, Goal-setting Tool (Page 65)</a:t>
            </a:r>
          </a:p>
          <a:p>
            <a:pPr eaLnBrk="1" hangingPunct="1">
              <a:spcBef>
                <a:spcPct val="0"/>
              </a:spcBef>
              <a:buFont typeface="Calibri" panose="020F0502020204030204" pitchFamily="34" charset="0"/>
              <a:buNone/>
            </a:pPr>
            <a:r>
              <a:rPr lang="en-US" altLang="en-US" smtClean="0">
                <a:solidFill>
                  <a:srgbClr val="000000"/>
                </a:solidFill>
              </a:rPr>
              <a:t>8.  Has many financial issues, and you don</a:t>
            </a:r>
            <a:r>
              <a:rPr lang="ja-JP" altLang="en-US" smtClean="0">
                <a:solidFill>
                  <a:srgbClr val="000000"/>
                </a:solidFill>
              </a:rPr>
              <a:t>’</a:t>
            </a:r>
            <a:r>
              <a:rPr lang="en-US" altLang="ja-JP" smtClean="0">
                <a:solidFill>
                  <a:srgbClr val="000000"/>
                </a:solidFill>
              </a:rPr>
              <a:t>t know where to start? </a:t>
            </a:r>
          </a:p>
          <a:p>
            <a:pPr marL="1065213" lvl="1" indent="-471488" eaLnBrk="1" hangingPunct="1">
              <a:spcBef>
                <a:spcPct val="0"/>
              </a:spcBef>
              <a:buFontTx/>
              <a:buChar char="•"/>
            </a:pPr>
            <a:r>
              <a:rPr lang="en-US" altLang="en-US" smtClean="0">
                <a:solidFill>
                  <a:srgbClr val="000000"/>
                </a:solidFill>
              </a:rPr>
              <a:t>Introduction, Part 2,Understanding the Situation and Tool 1: My Money Picture (Page 29)</a:t>
            </a:r>
          </a:p>
          <a:p>
            <a:pPr eaLnBrk="1" hangingPunct="1">
              <a:spcBef>
                <a:spcPct val="0"/>
              </a:spcBef>
              <a:buFont typeface="Calibri" panose="020F0502020204030204" pitchFamily="34" charset="0"/>
              <a:buNone/>
            </a:pPr>
            <a:r>
              <a:rPr lang="en-US" altLang="en-US" smtClean="0">
                <a:solidFill>
                  <a:srgbClr val="000000"/>
                </a:solidFill>
              </a:rPr>
              <a:t>9.  Has no savings but wants to start? </a:t>
            </a:r>
          </a:p>
          <a:p>
            <a:pPr marL="1065213" lvl="1" indent="-471488" eaLnBrk="1" hangingPunct="1">
              <a:spcBef>
                <a:spcPct val="0"/>
              </a:spcBef>
              <a:buFontTx/>
              <a:buChar char="•"/>
            </a:pPr>
            <a:r>
              <a:rPr lang="en-US" altLang="en-US" smtClean="0">
                <a:solidFill>
                  <a:srgbClr val="000000"/>
                </a:solidFill>
              </a:rPr>
              <a:t>Module 2, Saving for Emergencies, Goals, and Bills and Tool 1, Savings Plan (Page 91)</a:t>
            </a:r>
          </a:p>
          <a:p>
            <a:pPr eaLnBrk="1" hangingPunct="1">
              <a:spcBef>
                <a:spcPct val="0"/>
              </a:spcBef>
              <a:buFont typeface="Calibri" panose="020F0502020204030204" pitchFamily="34" charset="0"/>
              <a:buNone/>
            </a:pPr>
            <a:r>
              <a:rPr lang="en-US" altLang="en-US" smtClean="0">
                <a:solidFill>
                  <a:srgbClr val="000000"/>
                </a:solidFill>
              </a:rPr>
              <a:t>10. Wants to open an account but doesn’t know what kind of account or where? </a:t>
            </a:r>
          </a:p>
          <a:p>
            <a:pPr marL="1065213" lvl="1" indent="-471488" eaLnBrk="1" hangingPunct="1">
              <a:spcBef>
                <a:spcPct val="0"/>
              </a:spcBef>
              <a:buFontTx/>
              <a:buChar char="•"/>
            </a:pPr>
            <a:r>
              <a:rPr lang="en-US" altLang="en-US" smtClean="0">
                <a:solidFill>
                  <a:srgbClr val="000000"/>
                </a:solidFill>
              </a:rPr>
              <a:t>Module 8, Money Services, Cards, Accounts, and Loans and Tools 1, Know Your Options, 2, Ask Questions, 3, Money Services and Banking Basics, or 4, Opening an Account Checklist (Pages 293, 299, 303, 311)</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F12F590-1416-4643-8063-E23C4320C393}" type="slidenum">
              <a:rPr lang="en-US" altLang="en-US">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3184468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1013" eaLnBrk="1" hangingPunct="1">
              <a:spcBef>
                <a:spcPct val="0"/>
              </a:spcBef>
            </a:pPr>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defTabSz="481013" eaLnBrk="1" hangingPunct="1">
              <a:spcBef>
                <a:spcPct val="0"/>
              </a:spcBef>
            </a:pPr>
            <a:endParaRPr lang="en-US" altLang="en-US" smtClean="0">
              <a:solidFill>
                <a:srgbClr val="000000"/>
              </a:solidFill>
            </a:endParaRPr>
          </a:p>
          <a:p>
            <a:pPr defTabSz="481013" eaLnBrk="1" hangingPunct="1">
              <a:spcBef>
                <a:spcPct val="0"/>
              </a:spcBef>
            </a:pPr>
            <a:r>
              <a:rPr lang="en-US" altLang="en-US" b="1" smtClean="0">
                <a:solidFill>
                  <a:srgbClr val="000000"/>
                </a:solidFill>
              </a:rPr>
              <a:t>Presentation (Introduction Part 1)</a:t>
            </a:r>
            <a:endParaRPr lang="en-US" altLang="en-US" b="1" i="1" smtClean="0">
              <a:solidFill>
                <a:srgbClr val="000000"/>
              </a:solidFill>
            </a:endParaRPr>
          </a:p>
          <a:p>
            <a:pPr defTabSz="481013" eaLnBrk="1" hangingPunct="1">
              <a:spcBef>
                <a:spcPct val="0"/>
              </a:spcBef>
            </a:pPr>
            <a:endParaRPr lang="en-US" altLang="en-US" b="1" smtClean="0">
              <a:solidFill>
                <a:srgbClr val="000000"/>
              </a:solidFill>
            </a:endParaRPr>
          </a:p>
          <a:p>
            <a:pPr defTabSz="481013" eaLnBrk="1" hangingPunct="1">
              <a:spcBef>
                <a:spcPct val="0"/>
              </a:spcBef>
              <a:buFontTx/>
              <a:buChar char="•"/>
            </a:pPr>
            <a:r>
              <a:rPr lang="en-US" altLang="en-US" smtClean="0">
                <a:solidFill>
                  <a:srgbClr val="000000"/>
                </a:solidFill>
              </a:rPr>
              <a:t>Explain that the toolkit is to be integrated into existing work not considered an add on service.</a:t>
            </a:r>
          </a:p>
          <a:p>
            <a:pPr defTabSz="481013" eaLnBrk="1" hangingPunct="1">
              <a:spcBef>
                <a:spcPct val="0"/>
              </a:spcBef>
              <a:buFontTx/>
              <a:buChar char="•"/>
            </a:pPr>
            <a:r>
              <a:rPr lang="en-US" altLang="en-US" smtClean="0">
                <a:solidFill>
                  <a:srgbClr val="000000"/>
                </a:solidFill>
              </a:rPr>
              <a:t>Explain the reasons for integration:</a:t>
            </a:r>
          </a:p>
          <a:p>
            <a:pPr marL="663575" lvl="1" indent="-180975" defTabSz="481013" eaLnBrk="1" hangingPunct="1">
              <a:spcBef>
                <a:spcPct val="0"/>
              </a:spcBef>
              <a:buFontTx/>
              <a:buChar char="•"/>
            </a:pPr>
            <a:r>
              <a:rPr lang="en-US" altLang="en-US" smtClean="0">
                <a:solidFill>
                  <a:srgbClr val="000000"/>
                </a:solidFill>
              </a:rPr>
              <a:t>It builds on established relationships you may have with the people you serves. </a:t>
            </a:r>
          </a:p>
          <a:p>
            <a:pPr marL="663575" lvl="1" indent="-180975" defTabSz="481013" eaLnBrk="1" hangingPunct="1">
              <a:spcBef>
                <a:spcPct val="0"/>
              </a:spcBef>
              <a:buFontTx/>
              <a:buChar char="•"/>
            </a:pPr>
            <a:r>
              <a:rPr lang="en-US" altLang="en-US" smtClean="0">
                <a:solidFill>
                  <a:srgbClr val="000000"/>
                </a:solidFill>
              </a:rPr>
              <a:t>the people you serves are busy—there is efficiency in addressing many issues in one stop.</a:t>
            </a:r>
          </a:p>
          <a:p>
            <a:pPr marL="663575" lvl="1" indent="-180975" defTabSz="481013" eaLnBrk="1" hangingPunct="1">
              <a:spcBef>
                <a:spcPct val="0"/>
              </a:spcBef>
              <a:buFontTx/>
              <a:buChar char="•"/>
            </a:pPr>
            <a:r>
              <a:rPr lang="en-US" altLang="en-US" smtClean="0">
                <a:solidFill>
                  <a:srgbClr val="000000"/>
                </a:solidFill>
              </a:rPr>
              <a:t>Financial and economic issues cut across situations and challenges: basic needs housing, health and health care, child rearing and care, work, transportation, and so on. </a:t>
            </a:r>
          </a:p>
          <a:p>
            <a:pPr marL="663575" lvl="1" indent="-180975" defTabSz="481013" eaLnBrk="1" hangingPunct="1">
              <a:spcBef>
                <a:spcPct val="0"/>
              </a:spcBef>
              <a:buFontTx/>
              <a:buChar char="•"/>
            </a:pPr>
            <a:r>
              <a:rPr lang="en-US" altLang="en-US" smtClean="0">
                <a:solidFill>
                  <a:srgbClr val="000000"/>
                </a:solidFill>
              </a:rPr>
              <a:t>Financial empowerment integration may present a more holistic approach to working with the people you serves.</a:t>
            </a:r>
          </a:p>
          <a:p>
            <a:pPr marL="663575" lvl="1" indent="-180975" defTabSz="481013" eaLnBrk="1" hangingPunct="1">
              <a:spcBef>
                <a:spcPct val="0"/>
              </a:spcBef>
              <a:buFontTx/>
              <a:buChar char="•"/>
            </a:pPr>
            <a:r>
              <a:rPr lang="en-US" altLang="en-US" smtClean="0">
                <a:solidFill>
                  <a:srgbClr val="000000"/>
                </a:solidFill>
              </a:rPr>
              <a:t>It provides opportunities for reinforcement during </a:t>
            </a:r>
            <a:r>
              <a:rPr lang="ja-JP" altLang="en-US" smtClean="0">
                <a:solidFill>
                  <a:srgbClr val="000000"/>
                </a:solidFill>
              </a:rPr>
              <a:t>“</a:t>
            </a:r>
            <a:r>
              <a:rPr lang="en-US" altLang="ja-JP" smtClean="0">
                <a:solidFill>
                  <a:srgbClr val="000000"/>
                </a:solidFill>
              </a:rPr>
              <a:t>natural</a:t>
            </a:r>
            <a:r>
              <a:rPr lang="ja-JP" altLang="en-US" smtClean="0">
                <a:solidFill>
                  <a:srgbClr val="000000"/>
                </a:solidFill>
              </a:rPr>
              <a:t>”</a:t>
            </a:r>
            <a:r>
              <a:rPr lang="en-US" altLang="ja-JP" smtClean="0">
                <a:solidFill>
                  <a:srgbClr val="000000"/>
                </a:solidFill>
              </a:rPr>
              <a:t> discussions with the people you serves.</a:t>
            </a:r>
          </a:p>
          <a:p>
            <a:pPr marL="663575" lvl="1" indent="-180975" defTabSz="481013" eaLnBrk="1" hangingPunct="1">
              <a:spcBef>
                <a:spcPct val="0"/>
              </a:spcBef>
              <a:buFontTx/>
              <a:buChar char="•"/>
            </a:pPr>
            <a:r>
              <a:rPr lang="en-US" altLang="en-US" smtClean="0">
                <a:solidFill>
                  <a:srgbClr val="000000"/>
                </a:solidFill>
              </a:rPr>
              <a:t>It may result in better outcomes for the the people you serves and programs.</a:t>
            </a:r>
          </a:p>
          <a:p>
            <a:pPr marL="663575" lvl="1" indent="-180975" defTabSz="481013" eaLnBrk="1" hangingPunct="1">
              <a:spcBef>
                <a:spcPct val="0"/>
              </a:spcBef>
            </a:pPr>
            <a:endParaRPr lang="en-US" altLang="en-US" smtClean="0">
              <a:solidFill>
                <a:srgbClr val="000000"/>
              </a:solidFill>
            </a:endParaRPr>
          </a:p>
          <a:p>
            <a:pPr defTabSz="481013" eaLnBrk="1" hangingPunct="1">
              <a:spcBef>
                <a:spcPct val="0"/>
              </a:spcBef>
              <a:buFontTx/>
              <a:buChar char="•"/>
            </a:pPr>
            <a:r>
              <a:rPr lang="en-US" altLang="en-US" smtClean="0">
                <a:solidFill>
                  <a:srgbClr val="000000"/>
                </a:solidFill>
              </a:rPr>
              <a:t>Explain that the time to do this is front-loaded because time must be invested to:</a:t>
            </a:r>
          </a:p>
          <a:p>
            <a:pPr marL="663575" lvl="1" indent="-180975" defTabSz="481013" eaLnBrk="1" hangingPunct="1">
              <a:spcBef>
                <a:spcPct val="0"/>
              </a:spcBef>
              <a:buFontTx/>
              <a:buChar char="•"/>
            </a:pPr>
            <a:r>
              <a:rPr lang="en-US" altLang="en-US" smtClean="0">
                <a:solidFill>
                  <a:srgbClr val="000000"/>
                </a:solidFill>
              </a:rPr>
              <a:t>Attend a training and be introduced to the toolkit</a:t>
            </a:r>
          </a:p>
          <a:p>
            <a:pPr marL="663575" lvl="1" indent="-180975" defTabSz="481013" eaLnBrk="1" hangingPunct="1">
              <a:spcBef>
                <a:spcPct val="0"/>
              </a:spcBef>
              <a:buFontTx/>
              <a:buChar char="•"/>
            </a:pPr>
            <a:r>
              <a:rPr lang="en-US" altLang="en-US" smtClean="0">
                <a:solidFill>
                  <a:srgbClr val="000000"/>
                </a:solidFill>
              </a:rPr>
              <a:t>Take time to learn the toolkit content </a:t>
            </a:r>
          </a:p>
          <a:p>
            <a:pPr marL="663575" lvl="1" indent="-180975" defTabSz="481013" eaLnBrk="1" hangingPunct="1">
              <a:spcBef>
                <a:spcPct val="0"/>
              </a:spcBef>
              <a:buFontTx/>
              <a:buChar char="•"/>
            </a:pPr>
            <a:r>
              <a:rPr lang="en-US" altLang="en-US" smtClean="0">
                <a:solidFill>
                  <a:srgbClr val="000000"/>
                </a:solidFill>
              </a:rPr>
              <a:t>Become comfortable with the topics and the tools in the toolkit</a:t>
            </a:r>
          </a:p>
          <a:p>
            <a:pPr marL="663575" lvl="1" indent="-180975" defTabSz="481013" eaLnBrk="1" hangingPunct="1">
              <a:spcBef>
                <a:spcPct val="0"/>
              </a:spcBef>
              <a:buFontTx/>
              <a:buChar char="•"/>
            </a:pPr>
            <a:r>
              <a:rPr lang="en-US" altLang="en-US" smtClean="0">
                <a:solidFill>
                  <a:srgbClr val="000000"/>
                </a:solidFill>
              </a:rPr>
              <a:t>Think about ways to introduce financial empowerment in the context of the case management you provide</a:t>
            </a:r>
          </a:p>
          <a:p>
            <a:pPr marL="663575" lvl="1" indent="-180975" defTabSz="481013" eaLnBrk="1" hangingPunct="1">
              <a:spcBef>
                <a:spcPct val="0"/>
              </a:spcBef>
              <a:buFontTx/>
              <a:buChar char="•"/>
            </a:pPr>
            <a:r>
              <a:rPr lang="en-US" altLang="en-US" smtClean="0">
                <a:solidFill>
                  <a:srgbClr val="000000"/>
                </a:solidFill>
              </a:rPr>
              <a:t>Potentially capture the outcomes of financial empowerment in the work you do—outputs are those things you can count like the number of the people you serves you served or the number of hours you provided financial empowerment services; outcomes are the benefits or changes that result from the work you do—they are related to outputs but different.  Outcomes would be changes in knowledge, skills, beliefs, confidence, practices or behaviors, and financial circumstances.</a:t>
            </a:r>
          </a:p>
          <a:p>
            <a:pPr marL="663575" lvl="1" indent="-180975" defTabSz="481013" eaLnBrk="1" hangingPunct="1">
              <a:spcBef>
                <a:spcPct val="0"/>
              </a:spcBef>
              <a:buFontTx/>
              <a:buChar char="•"/>
            </a:pPr>
            <a:endParaRPr lang="en-US" altLang="en-US" i="1" smtClean="0">
              <a:solidFill>
                <a:srgbClr val="000000"/>
              </a:solidFill>
            </a:endParaRPr>
          </a:p>
          <a:p>
            <a:pPr defTabSz="481013" eaLnBrk="1" hangingPunct="1">
              <a:spcBef>
                <a:spcPct val="0"/>
              </a:spcBef>
              <a:buFontTx/>
              <a:buChar char="•"/>
            </a:pPr>
            <a:r>
              <a:rPr lang="en-US" altLang="en-US" smtClean="0">
                <a:solidFill>
                  <a:srgbClr val="000000"/>
                </a:solidFill>
              </a:rPr>
              <a:t>Explain one of the tools to help community volunteers get started: the Financial Empowerment Checklist</a:t>
            </a:r>
            <a:r>
              <a:rPr lang="en-US" altLang="en-US" i="1" smtClean="0">
                <a:solidFill>
                  <a:srgbClr val="000000"/>
                </a:solidFill>
              </a:rPr>
              <a:t>.</a:t>
            </a:r>
            <a:r>
              <a:rPr lang="en-US" altLang="en-US" smtClean="0">
                <a:solidFill>
                  <a:srgbClr val="000000"/>
                </a:solidFill>
              </a:rPr>
              <a:t> (Page 11)</a:t>
            </a:r>
          </a:p>
          <a:p>
            <a:pPr defTabSz="481013" eaLnBrk="1" hangingPunct="1">
              <a:spcBef>
                <a:spcPct val="0"/>
              </a:spcBef>
              <a:buFontTx/>
              <a:buChar char="•"/>
            </a:pPr>
            <a:r>
              <a:rPr lang="en-US" altLang="en-US" smtClean="0">
                <a:solidFill>
                  <a:srgbClr val="000000"/>
                </a:solidFill>
              </a:rPr>
              <a:t>Explain that the purpose of this tool is to provide community volunteers with a tracking template for use with each the people you serve—it</a:t>
            </a:r>
            <a:r>
              <a:rPr lang="ja-JP" altLang="en-US" smtClean="0">
                <a:solidFill>
                  <a:srgbClr val="000000"/>
                </a:solidFill>
              </a:rPr>
              <a:t>’</a:t>
            </a:r>
            <a:r>
              <a:rPr lang="en-US" altLang="ja-JP" smtClean="0">
                <a:solidFill>
                  <a:srgbClr val="000000"/>
                </a:solidFill>
              </a:rPr>
              <a:t>s a simple way to keep track of the tools or information shared with a particular the people you serve collect output level data, and connect one meeting with a the people you serve to the next.</a:t>
            </a:r>
          </a:p>
          <a:p>
            <a:pPr defTabSz="481013" eaLnBrk="1" hangingPunct="1">
              <a:spcBef>
                <a:spcPct val="0"/>
              </a:spcBef>
              <a:buFontTx/>
              <a:buChar char="•"/>
            </a:pPr>
            <a:r>
              <a:rPr lang="en-US" altLang="en-US" smtClean="0">
                <a:solidFill>
                  <a:srgbClr val="000000"/>
                </a:solidFill>
              </a:rPr>
              <a:t>Ask participants to open their toolkits to the tool and review it with the participants.</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7F51DA7-310E-4FE3-81B1-4C538500CD9F}" type="slidenum">
              <a:rPr lang="en-US" altLang="en-US">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1735477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1013"/>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defTabSz="481013"/>
            <a:endParaRPr lang="en-US" altLang="en-US" smtClean="0">
              <a:solidFill>
                <a:srgbClr val="000000"/>
              </a:solidFill>
            </a:endParaRPr>
          </a:p>
          <a:p>
            <a:pPr defTabSz="481013"/>
            <a:r>
              <a:rPr lang="en-US" altLang="en-US" b="1" smtClean="0">
                <a:solidFill>
                  <a:srgbClr val="000000"/>
                </a:solidFill>
              </a:rPr>
              <a:t>Presentation (Introduction Part 1)</a:t>
            </a:r>
          </a:p>
          <a:p>
            <a:pPr defTabSz="481013">
              <a:buFontTx/>
              <a:buChar char="•"/>
            </a:pPr>
            <a:endParaRPr lang="en-US" altLang="en-US" b="1" u="sng" smtClean="0">
              <a:solidFill>
                <a:srgbClr val="000000"/>
              </a:solidFill>
            </a:endParaRPr>
          </a:p>
          <a:p>
            <a:pPr defTabSz="481013">
              <a:buFontTx/>
              <a:buChar char="•"/>
            </a:pPr>
            <a:r>
              <a:rPr lang="en-US" altLang="en-US" smtClean="0">
                <a:solidFill>
                  <a:srgbClr val="000000"/>
                </a:solidFill>
              </a:rPr>
              <a:t>Explain one of the tools to help community volunteers get started: the </a:t>
            </a:r>
            <a:r>
              <a:rPr lang="en-US" altLang="en-US" i="1" smtClean="0">
                <a:solidFill>
                  <a:srgbClr val="000000"/>
                </a:solidFill>
              </a:rPr>
              <a:t>Financial Empowerment Checklist.</a:t>
            </a:r>
            <a:r>
              <a:rPr lang="en-US" altLang="en-US" smtClean="0">
                <a:solidFill>
                  <a:srgbClr val="000000"/>
                </a:solidFill>
              </a:rPr>
              <a:t> </a:t>
            </a:r>
          </a:p>
          <a:p>
            <a:pPr defTabSz="481013">
              <a:buFontTx/>
              <a:buChar char="•"/>
            </a:pPr>
            <a:r>
              <a:rPr lang="en-US" altLang="en-US" smtClean="0">
                <a:solidFill>
                  <a:srgbClr val="000000"/>
                </a:solidFill>
              </a:rPr>
              <a:t>Explain that the purpose of this tool is to provide community volunteers with a tracking template for use with each person—it’s a simple way to keep track of the tools or information shared with a particular person, collect output level data, and connect one meeting to the next.</a:t>
            </a:r>
          </a:p>
          <a:p>
            <a:pPr defTabSz="481013">
              <a:buFontTx/>
              <a:buChar char="•"/>
            </a:pPr>
            <a:endParaRPr lang="en-US" altLang="en-US" smtClean="0">
              <a:solidFill>
                <a:srgbClr val="000000"/>
              </a:solidFill>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60CB20B-5D90-48B4-ABF0-7EF9141D0896}" type="slidenum">
              <a:rPr lang="en-US" altLang="en-US">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3233455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1013"/>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defTabSz="481013"/>
            <a:endParaRPr lang="en-US" altLang="en-US" smtClean="0">
              <a:solidFill>
                <a:srgbClr val="000000"/>
              </a:solidFill>
            </a:endParaRPr>
          </a:p>
          <a:p>
            <a:pPr defTabSz="481013"/>
            <a:r>
              <a:rPr lang="en-US" altLang="en-US" b="1" smtClean="0">
                <a:solidFill>
                  <a:srgbClr val="000000"/>
                </a:solidFill>
              </a:rPr>
              <a:t>Presentation (Introduction Part 1)</a:t>
            </a:r>
          </a:p>
          <a:p>
            <a:pPr defTabSz="481013">
              <a:buFontTx/>
              <a:buChar char="•"/>
            </a:pPr>
            <a:endParaRPr lang="en-US" altLang="en-US" b="1" u="sng" smtClean="0">
              <a:solidFill>
                <a:srgbClr val="000000"/>
              </a:solidFill>
            </a:endParaRPr>
          </a:p>
          <a:p>
            <a:pPr defTabSz="481013">
              <a:buFontTx/>
              <a:buChar char="•"/>
            </a:pPr>
            <a:r>
              <a:rPr lang="en-US" altLang="en-US" smtClean="0">
                <a:solidFill>
                  <a:srgbClr val="000000"/>
                </a:solidFill>
              </a:rPr>
              <a:t>Explain the </a:t>
            </a:r>
            <a:r>
              <a:rPr lang="en-US" altLang="en-US" i="1" smtClean="0">
                <a:solidFill>
                  <a:srgbClr val="000000"/>
                </a:solidFill>
              </a:rPr>
              <a:t>Financial Empowerment Checklist</a:t>
            </a:r>
            <a:r>
              <a:rPr lang="en-US" altLang="en-US" smtClean="0">
                <a:solidFill>
                  <a:srgbClr val="000000"/>
                </a:solidFill>
              </a:rPr>
              <a:t>. Point out:</a:t>
            </a:r>
          </a:p>
          <a:p>
            <a:pPr marL="652463" lvl="1" indent="-180975" defTabSz="481013">
              <a:buFontTx/>
              <a:buChar char="•"/>
            </a:pPr>
            <a:r>
              <a:rPr lang="en-US" altLang="en-US" smtClean="0">
                <a:solidFill>
                  <a:srgbClr val="000000"/>
                </a:solidFill>
              </a:rPr>
              <a:t>Question related to financial empowerment issue addressed in module</a:t>
            </a:r>
          </a:p>
          <a:p>
            <a:pPr marL="652463" lvl="1" indent="-180975" defTabSz="481013">
              <a:buFontTx/>
              <a:buChar char="•"/>
            </a:pPr>
            <a:r>
              <a:rPr lang="en-US" altLang="en-US" smtClean="0">
                <a:solidFill>
                  <a:srgbClr val="000000"/>
                </a:solidFill>
              </a:rPr>
              <a:t>Space to write notes regarding information or tools provided</a:t>
            </a:r>
          </a:p>
          <a:p>
            <a:pPr marL="652463" lvl="1" indent="-180975" defTabSz="481013">
              <a:buFontTx/>
              <a:buChar char="•"/>
            </a:pPr>
            <a:r>
              <a:rPr lang="en-US" altLang="en-US" smtClean="0">
                <a:solidFill>
                  <a:srgbClr val="000000"/>
                </a:solidFill>
              </a:rPr>
              <a:t>Space to check or write date tool used</a:t>
            </a:r>
          </a:p>
          <a:p>
            <a:pPr defTabSz="481013">
              <a:buFontTx/>
              <a:buChar char="•"/>
            </a:pPr>
            <a:endParaRPr lang="en-US" altLang="en-US" i="1" smtClean="0">
              <a:solidFill>
                <a:srgbClr val="000000"/>
              </a:solidFill>
            </a:endParaRPr>
          </a:p>
          <a:p>
            <a:pPr defTabSz="481013">
              <a:buFontTx/>
              <a:buChar char="•"/>
            </a:pPr>
            <a:r>
              <a:rPr lang="en-US" altLang="en-US" smtClean="0">
                <a:solidFill>
                  <a:srgbClr val="000000"/>
                </a:solidFill>
              </a:rPr>
              <a:t>Explain the rationale for this tool :</a:t>
            </a:r>
          </a:p>
          <a:p>
            <a:pPr marL="652463" lvl="1" indent="-180975" defTabSz="481013">
              <a:buFontTx/>
              <a:buChar char="•"/>
            </a:pPr>
            <a:r>
              <a:rPr lang="en-US" altLang="en-US" smtClean="0"/>
              <a:t>It is designed to help identify the financial empowerment information and tools to share</a:t>
            </a:r>
          </a:p>
          <a:p>
            <a:pPr marL="652463" lvl="1" indent="-180975" defTabSz="481013">
              <a:buFontTx/>
              <a:buChar char="•"/>
            </a:pPr>
            <a:r>
              <a:rPr lang="en-US" altLang="en-US" smtClean="0"/>
              <a:t>Keep track of the information you have shared including any referrals</a:t>
            </a:r>
          </a:p>
          <a:p>
            <a:pPr marL="652463" lvl="1" indent="-180975" defTabSz="481013">
              <a:buFontTx/>
              <a:buChar char="•"/>
            </a:pPr>
            <a:endParaRPr lang="en-US" altLang="en-US" smtClean="0"/>
          </a:p>
          <a:p>
            <a:pPr defTabSz="481013">
              <a:buFontTx/>
              <a:buChar char="•"/>
            </a:pPr>
            <a:r>
              <a:rPr lang="en-US" altLang="en-US" smtClean="0"/>
              <a:t>Be sure to follow your organization’s policies on storing and safeguarding people’s personal information</a:t>
            </a:r>
          </a:p>
          <a:p>
            <a:pPr marL="652463" lvl="1" indent="-180975" defTabSz="481013">
              <a:buFontTx/>
              <a:buChar char="•"/>
            </a:pPr>
            <a:endParaRPr lang="en-US" altLang="en-US" smtClean="0"/>
          </a:p>
          <a:p>
            <a:pPr marL="652463" lvl="1" indent="-180975" defTabSz="481013">
              <a:buFontTx/>
              <a:buChar char="•"/>
            </a:pPr>
            <a:endParaRPr lang="en-US" altLang="en-US" b="1" i="1" smtClean="0">
              <a:solidFill>
                <a:srgbClr val="000000"/>
              </a:solidFill>
            </a:endParaRPr>
          </a:p>
          <a:p>
            <a:pPr defTabSz="481013"/>
            <a:endParaRPr lang="en-US" altLang="en-US" smtClean="0">
              <a:solidFill>
                <a:srgbClr val="000000"/>
              </a:solidFill>
            </a:endParaRPr>
          </a:p>
          <a:p>
            <a:pPr defTabSz="481013"/>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EFB4D7E-8362-426D-9D43-2982E6CDCFB9}" type="slidenum">
              <a:rPr lang="en-US" altLang="en-US">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2315822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600"/>
            <a:r>
              <a:rPr lang="en-US" altLang="en-US" b="1" u="sng" smtClean="0">
                <a:solidFill>
                  <a:srgbClr val="000000"/>
                </a:solidFill>
              </a:rPr>
              <a:t>ACTIVITY #4: </a:t>
            </a:r>
            <a:r>
              <a:rPr lang="en-US" altLang="en-US" b="1" i="1" u="sng" smtClean="0">
                <a:solidFill>
                  <a:srgbClr val="000000"/>
                </a:solidFill>
              </a:rPr>
              <a:t>Your Money, Your Goals: An orientation to the toolkit </a:t>
            </a:r>
            <a:r>
              <a:rPr lang="en-US" altLang="en-US" b="1" u="sng" smtClean="0">
                <a:solidFill>
                  <a:srgbClr val="000000"/>
                </a:solidFill>
              </a:rPr>
              <a:t>CONTINUED</a:t>
            </a:r>
          </a:p>
          <a:p>
            <a:pPr defTabSz="482600"/>
            <a:endParaRPr lang="en-US" altLang="en-US" b="1" u="sng" smtClean="0">
              <a:solidFill>
                <a:srgbClr val="000000"/>
              </a:solidFill>
            </a:endParaRPr>
          </a:p>
          <a:p>
            <a:pPr defTabSz="482600"/>
            <a:r>
              <a:rPr lang="en-US" altLang="en-US" b="1" smtClean="0">
                <a:solidFill>
                  <a:srgbClr val="000000"/>
                </a:solidFill>
              </a:rPr>
              <a:t>Large Group or Small Group Discussion</a:t>
            </a:r>
          </a:p>
          <a:p>
            <a:pPr defTabSz="482600"/>
            <a:endParaRPr lang="en-US" altLang="en-US" b="1" i="1" u="sng" smtClean="0">
              <a:solidFill>
                <a:srgbClr val="000000"/>
              </a:solidFill>
            </a:endParaRPr>
          </a:p>
          <a:p>
            <a:pPr defTabSz="482600">
              <a:buFontTx/>
              <a:buChar char="•"/>
            </a:pPr>
            <a:r>
              <a:rPr lang="en-US" altLang="en-US" smtClean="0">
                <a:solidFill>
                  <a:srgbClr val="000000"/>
                </a:solidFill>
              </a:rPr>
              <a:t>Have participants determine what they would do in each situation using one of two approaches:</a:t>
            </a:r>
          </a:p>
          <a:p>
            <a:pPr marL="714375" lvl="1" indent="-236538" defTabSz="482600">
              <a:buFont typeface="Calibri" panose="020F0502020204030204" pitchFamily="34" charset="0"/>
              <a:buAutoNum type="arabicPeriod"/>
            </a:pPr>
            <a:r>
              <a:rPr lang="en-US" altLang="en-US" b="1" smtClean="0">
                <a:solidFill>
                  <a:srgbClr val="000000"/>
                </a:solidFill>
              </a:rPr>
              <a:t>Discuss as a large group. </a:t>
            </a:r>
            <a:r>
              <a:rPr lang="en-US" altLang="en-US" smtClean="0">
                <a:solidFill>
                  <a:srgbClr val="000000"/>
                </a:solidFill>
              </a:rPr>
              <a:t>Write their ideas for each question on a flip chart (this will begin the process of them seeing their resource and referral network as well as when they should refer on).</a:t>
            </a:r>
          </a:p>
          <a:p>
            <a:pPr marL="714375" lvl="1" indent="-236538" defTabSz="482600">
              <a:buFont typeface="Calibri" panose="020F0502020204030204" pitchFamily="34" charset="0"/>
              <a:buAutoNum type="arabicPeriod"/>
            </a:pPr>
            <a:r>
              <a:rPr lang="en-US" altLang="en-US" b="1" smtClean="0">
                <a:solidFill>
                  <a:srgbClr val="000000"/>
                </a:solidFill>
              </a:rPr>
              <a:t>Discuss as a small group and report out to the large group.  </a:t>
            </a:r>
            <a:r>
              <a:rPr lang="en-US" altLang="en-US" smtClean="0">
                <a:solidFill>
                  <a:srgbClr val="000000"/>
                </a:solidFill>
              </a:rPr>
              <a:t>Instruct groups to write their ideas on a flip chart using markers. Have each team report out on one of the questions.  Have other groups add to their reports based on their own small group discussions.</a:t>
            </a:r>
          </a:p>
          <a:p>
            <a:pPr defTabSz="482600">
              <a:buFont typeface="Calibri" panose="020F0502020204030204" pitchFamily="34" charset="0"/>
              <a:buAutoNum type="arabicPeriod"/>
            </a:pPr>
            <a:endParaRPr lang="en-US" altLang="en-US" smtClean="0">
              <a:solidFill>
                <a:srgbClr val="000000"/>
              </a:solidFill>
            </a:endParaRPr>
          </a:p>
          <a:p>
            <a:pPr defTabSz="482600"/>
            <a:r>
              <a:rPr lang="en-US" altLang="en-US" b="1" smtClean="0">
                <a:solidFill>
                  <a:srgbClr val="000000"/>
                </a:solidFill>
              </a:rPr>
              <a:t>Summarize by sharing:</a:t>
            </a:r>
          </a:p>
          <a:p>
            <a:pPr defTabSz="482600"/>
            <a:r>
              <a:rPr lang="en-US" altLang="en-US" smtClean="0">
                <a:solidFill>
                  <a:srgbClr val="000000"/>
                </a:solidFill>
              </a:rPr>
              <a:t>You can make a big difference in people’s lives by introducing them to financial empowerment and providing them with some new information and tools to help them solve specific financial challenges. But some of them may need more help—help you may not feel comfortable providing—because it is technical, beyond what you feel comfortable addressing, or not available within your organization. Because the people you serve may have built trust in you, they may look to you for quality information and referrals on specialized topics.  This is where a high quality resource and referral network will be essential to your work in the community.</a:t>
            </a:r>
          </a:p>
          <a:p>
            <a:pPr defTabSz="482600"/>
            <a:endParaRPr lang="en-US" altLang="en-US" smtClean="0">
              <a:solidFill>
                <a:srgbClr val="000000"/>
              </a:solidFill>
            </a:endParaRPr>
          </a:p>
          <a:p>
            <a:pPr defTabSz="482600"/>
            <a:r>
              <a:rPr lang="en-US" altLang="en-US" b="1" i="1" smtClean="0">
                <a:solidFill>
                  <a:srgbClr val="000000"/>
                </a:solidFill>
              </a:rPr>
              <a:t>NOTE: The financial educator providing this training to community volunteers is the primary person responsible for creating a relevant resource and referral list for community volunteers.  For more help on this, see the supplemental module Creating a Referral Guide. The need for a current local resource and referral list is important because general resource lists may leave people frustrated – some organizations that are listed as providing financial education, counseling, and coaching may not have experience or  enough staff to handle referrals.  </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EBDC5F5-4474-4619-8FCC-4202C7CED66E}" type="slidenum">
              <a:rPr lang="en-US" altLang="en-US">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1710477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r>
              <a:rPr lang="en-US" altLang="en-US" b="1" i="1" smtClean="0">
                <a:solidFill>
                  <a:srgbClr val="000000"/>
                </a:solidFill>
              </a:rPr>
              <a:t>Note: If there is a complete resource and referral guide for the community volunteers, use this segment of the training to review that resource and referral guide rather than the slides that follow on the subject of referrals.</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5E46103-8E21-488A-B961-0A7688038D51}" type="slidenum">
              <a:rPr lang="en-US" altLang="en-US">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2953793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#5: </a:t>
            </a:r>
            <a:r>
              <a:rPr lang="en-US" altLang="en-US" b="1" i="1" u="sng" smtClean="0">
                <a:solidFill>
                  <a:srgbClr val="000000"/>
                </a:solidFill>
              </a:rPr>
              <a:t>The Role of Referral</a:t>
            </a:r>
          </a:p>
          <a:p>
            <a:pPr eaLnBrk="1" hangingPunct="1">
              <a:spcBef>
                <a:spcPct val="0"/>
              </a:spcBef>
            </a:pPr>
            <a:r>
              <a:rPr lang="en-US" altLang="en-US" b="1" smtClean="0">
                <a:solidFill>
                  <a:srgbClr val="000000"/>
                </a:solidFill>
              </a:rPr>
              <a:t>Estimated Time: 30 Minutes</a:t>
            </a:r>
          </a:p>
          <a:p>
            <a:pPr eaLnBrk="1" hangingPunct="1">
              <a:spcBef>
                <a:spcPct val="0"/>
              </a:spcBef>
            </a:pPr>
            <a:r>
              <a:rPr lang="en-US" altLang="en-US" b="1" smtClean="0">
                <a:solidFill>
                  <a:srgbClr val="000000"/>
                </a:solidFill>
              </a:rPr>
              <a:t>Methodology: Facilitated Discussion / Large Group Brainstorm / Build a Chart</a:t>
            </a:r>
          </a:p>
          <a:p>
            <a:pPr eaLnBrk="1" hangingPunct="1">
              <a:spcBef>
                <a:spcPct val="0"/>
              </a:spcBef>
            </a:pPr>
            <a:r>
              <a:rPr lang="en-US" altLang="en-US" b="1" smtClean="0">
                <a:solidFill>
                  <a:srgbClr val="000000"/>
                </a:solidFill>
              </a:rPr>
              <a:t>Corresponding Section in Toolkit: Introduction Part 1 (Page 5) and Special Module Creating a Referral Guide</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the key points related to the role of referral.</a:t>
            </a:r>
          </a:p>
          <a:p>
            <a:pPr eaLnBrk="1" hangingPunct="1">
              <a:spcBef>
                <a:spcPct val="0"/>
              </a:spcBef>
              <a:buFontTx/>
              <a:buChar char="•"/>
            </a:pPr>
            <a:r>
              <a:rPr lang="en-US" altLang="en-US" smtClean="0">
                <a:solidFill>
                  <a:srgbClr val="000000"/>
                </a:solidFill>
              </a:rPr>
              <a:t>Explore the concept of knowing your limits by asking: </a:t>
            </a:r>
            <a:r>
              <a:rPr lang="ja-JP" altLang="en-US" smtClean="0">
                <a:solidFill>
                  <a:srgbClr val="000000"/>
                </a:solidFill>
              </a:rPr>
              <a:t>“</a:t>
            </a:r>
            <a:r>
              <a:rPr lang="en-US" altLang="ja-JP" i="1" smtClean="0">
                <a:solidFill>
                  <a:srgbClr val="000000"/>
                </a:solidFill>
              </a:rPr>
              <a:t>How will you know when you have reached your limits in providing financial empowerment services to the people you serve?</a:t>
            </a:r>
            <a:r>
              <a:rPr lang="ja-JP" altLang="en-US" i="1" smtClean="0">
                <a:solidFill>
                  <a:srgbClr val="000000"/>
                </a:solidFill>
              </a:rPr>
              <a:t>”</a:t>
            </a:r>
            <a:endParaRPr lang="en-US" altLang="ja-JP" i="1" smtClean="0">
              <a:solidFill>
                <a:srgbClr val="000000"/>
              </a:solidFill>
            </a:endParaRPr>
          </a:p>
          <a:p>
            <a:pPr eaLnBrk="1" hangingPunct="1">
              <a:spcBef>
                <a:spcPct val="0"/>
              </a:spcBef>
              <a:buFontTx/>
              <a:buChar char="•"/>
            </a:pPr>
            <a:r>
              <a:rPr lang="en-US" altLang="en-US" smtClean="0">
                <a:solidFill>
                  <a:srgbClr val="000000"/>
                </a:solidFill>
              </a:rPr>
              <a:t>Write their responses on flip chart paper.</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6964A0-EFB0-48E7-8FE7-652C33E23DC2}"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4005304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ＭＳ Ｐゴシック" charset="0"/>
                <a:cs typeface="+mn-cs"/>
              </a:rPr>
              <a:t>ACTIVITY #5: </a:t>
            </a:r>
            <a:r>
              <a:rPr lang="en-US" b="1" i="1" u="sng" dirty="0">
                <a:solidFill>
                  <a:srgbClr val="000000"/>
                </a:solidFill>
                <a:ea typeface="ＭＳ Ｐゴシック" charset="0"/>
                <a:cs typeface="+mn-cs"/>
              </a:rPr>
              <a:t>The Role of Referral </a:t>
            </a:r>
            <a:r>
              <a:rPr lang="en-US" b="1" u="sng" dirty="0">
                <a:solidFill>
                  <a:srgbClr val="000000"/>
                </a:solidFill>
                <a:ea typeface="ＭＳ Ｐゴシック" charset="0"/>
                <a:cs typeface="+mn-cs"/>
              </a:rPr>
              <a:t>CONTINUED</a:t>
            </a:r>
          </a:p>
          <a:p>
            <a:pPr eaLnBrk="1" hangingPunct="1">
              <a:spcBef>
                <a:spcPct val="0"/>
              </a:spcBef>
              <a:defRPr/>
            </a:pPr>
            <a:endParaRPr lang="en-US" b="1" u="sng" dirty="0">
              <a:solidFill>
                <a:srgbClr val="000000"/>
              </a:solidFill>
              <a:ea typeface="ＭＳ Ｐゴシック" charset="0"/>
              <a:cs typeface="+mn-cs"/>
            </a:endParaRPr>
          </a:p>
          <a:p>
            <a:pPr eaLnBrk="1" hangingPunct="1">
              <a:spcBef>
                <a:spcPct val="0"/>
              </a:spcBef>
              <a:buFont typeface="Arial"/>
              <a:buNone/>
              <a:defRPr/>
            </a:pPr>
            <a:r>
              <a:rPr lang="en-US" b="1" dirty="0">
                <a:solidFill>
                  <a:srgbClr val="000000"/>
                </a:solidFill>
                <a:ea typeface="ＭＳ Ｐゴシック" charset="0"/>
                <a:cs typeface="+mn-cs"/>
              </a:rPr>
              <a:t>Facilitated Discussion </a:t>
            </a:r>
            <a:r>
              <a:rPr lang="en-US" b="1" dirty="0" smtClean="0">
                <a:solidFill>
                  <a:srgbClr val="000000"/>
                </a:solidFill>
                <a:ea typeface="ＭＳ Ｐゴシック" charset="0"/>
                <a:cs typeface="+mn-cs"/>
              </a:rPr>
              <a:t>(Introduction Part </a:t>
            </a:r>
            <a:r>
              <a:rPr lang="en-US" b="1" dirty="0">
                <a:solidFill>
                  <a:srgbClr val="000000"/>
                </a:solidFill>
                <a:ea typeface="ＭＳ Ｐゴシック" charset="0"/>
                <a:cs typeface="+mn-cs"/>
              </a:rPr>
              <a:t>1)</a:t>
            </a:r>
            <a:endParaRPr lang="en-US" b="1" i="1" dirty="0">
              <a:solidFill>
                <a:srgbClr val="000000"/>
              </a:solidFill>
              <a:ea typeface="ＭＳ Ｐゴシック" charset="0"/>
              <a:cs typeface="+mn-cs"/>
            </a:endParaRPr>
          </a:p>
          <a:p>
            <a:pPr marL="177845" indent="-177845" eaLnBrk="1" hangingPunct="1">
              <a:spcBef>
                <a:spcPct val="0"/>
              </a:spcBef>
              <a:buFont typeface="Arial"/>
              <a:buChar char="•"/>
              <a:defRPr/>
            </a:pPr>
            <a:endParaRPr lang="en-US" b="1" i="1" u="sng" dirty="0">
              <a:solidFill>
                <a:srgbClr val="000000"/>
              </a:solidFill>
              <a:ea typeface="ＭＳ Ｐゴシック" charset="0"/>
              <a:cs typeface="+mn-cs"/>
            </a:endParaRPr>
          </a:p>
          <a:p>
            <a:pPr marL="177845" indent="-177845" eaLnBrk="1" hangingPunct="1">
              <a:spcBef>
                <a:spcPct val="0"/>
              </a:spcBef>
              <a:buFont typeface="Arial"/>
              <a:buChar char="•"/>
              <a:defRPr/>
            </a:pPr>
            <a:r>
              <a:rPr lang="en-US" dirty="0">
                <a:solidFill>
                  <a:srgbClr val="000000"/>
                </a:solidFill>
                <a:ea typeface="ＭＳ Ｐゴシック" charset="0"/>
                <a:cs typeface="+mn-cs"/>
              </a:rPr>
              <a:t>Discuss the characteristics that make a referral partner likely able to provide high quality and unbiased information.</a:t>
            </a:r>
          </a:p>
          <a:p>
            <a:pPr marL="177845" indent="-177845" eaLnBrk="1" hangingPunct="1">
              <a:spcBef>
                <a:spcPct val="0"/>
              </a:spcBef>
              <a:buFont typeface="Arial"/>
              <a:buChar char="•"/>
              <a:defRPr/>
            </a:pPr>
            <a:r>
              <a:rPr lang="en-US" dirty="0">
                <a:solidFill>
                  <a:srgbClr val="000000"/>
                </a:solidFill>
                <a:ea typeface="ＭＳ Ｐゴシック" charset="0"/>
                <a:cs typeface="+mn-cs"/>
              </a:rPr>
              <a:t>Write these on two flip charts labeled as follows:</a:t>
            </a:r>
          </a:p>
          <a:p>
            <a:pPr marL="650452" lvl="1" indent="-176199" eaLnBrk="1" hangingPunct="1">
              <a:spcBef>
                <a:spcPct val="0"/>
              </a:spcBef>
              <a:buFontTx/>
              <a:buChar char="•"/>
              <a:defRPr/>
            </a:pPr>
            <a:r>
              <a:rPr lang="en-US" dirty="0">
                <a:solidFill>
                  <a:srgbClr val="000000"/>
                </a:solidFill>
                <a:ea typeface="ＭＳ Ｐゴシック" charset="0"/>
                <a:cs typeface="+mn-cs"/>
              </a:rPr>
              <a:t>High Quality Characteristics</a:t>
            </a:r>
          </a:p>
          <a:p>
            <a:pPr marL="650452" lvl="1" indent="-176199" eaLnBrk="1" hangingPunct="1">
              <a:spcBef>
                <a:spcPct val="0"/>
              </a:spcBef>
              <a:buFontTx/>
              <a:buChar char="•"/>
              <a:defRPr/>
            </a:pPr>
            <a:r>
              <a:rPr lang="en-US" dirty="0">
                <a:solidFill>
                  <a:srgbClr val="000000"/>
                </a:solidFill>
                <a:ea typeface="ＭＳ Ｐゴシック" charset="0"/>
                <a:cs typeface="+mn-cs"/>
              </a:rPr>
              <a:t>Unbiased Characteristics</a:t>
            </a:r>
          </a:p>
          <a:p>
            <a:pPr marL="650452" lvl="1" indent="-176199" eaLnBrk="1" hangingPunct="1">
              <a:spcBef>
                <a:spcPct val="0"/>
              </a:spcBef>
              <a:defRPr/>
            </a:pPr>
            <a:endParaRPr lang="en-US" dirty="0">
              <a:solidFill>
                <a:srgbClr val="000000"/>
              </a:solidFill>
              <a:ea typeface="ＭＳ Ｐゴシック" charset="0"/>
              <a:cs typeface="+mn-cs"/>
            </a:endParaRPr>
          </a:p>
          <a:p>
            <a:pPr marL="177845" indent="-177845" eaLnBrk="1" hangingPunct="1">
              <a:spcBef>
                <a:spcPct val="0"/>
              </a:spcBef>
              <a:buFont typeface="Arial"/>
              <a:buChar char="•"/>
              <a:defRPr/>
            </a:pPr>
            <a:r>
              <a:rPr lang="en-US" dirty="0">
                <a:solidFill>
                  <a:srgbClr val="000000"/>
                </a:solidFill>
                <a:ea typeface="ＭＳ Ｐゴシック" charset="0"/>
                <a:cs typeface="+mn-cs"/>
              </a:rPr>
              <a:t>Discuss the reasons using a general community list (one created by 211 administrator, for example) may not be sufficient </a:t>
            </a:r>
            <a:r>
              <a:rPr lang="en-US" dirty="0" smtClean="0">
                <a:solidFill>
                  <a:srgbClr val="000000"/>
                </a:solidFill>
                <a:ea typeface="ＭＳ Ｐゴシック" charset="0"/>
                <a:cs typeface="+mn-cs"/>
              </a:rPr>
              <a:t>as a resource </a:t>
            </a:r>
            <a:r>
              <a:rPr lang="en-US" dirty="0">
                <a:solidFill>
                  <a:srgbClr val="000000"/>
                </a:solidFill>
                <a:ea typeface="ＭＳ Ｐゴシック" charset="0"/>
                <a:cs typeface="+mn-cs"/>
              </a:rPr>
              <a:t>and referral list for financial empowerment.</a:t>
            </a:r>
          </a:p>
          <a:p>
            <a:pPr marL="650452" lvl="1" indent="-176199" eaLnBrk="1" hangingPunct="1">
              <a:spcBef>
                <a:spcPct val="0"/>
              </a:spcBef>
              <a:buFontTx/>
              <a:buChar char="•"/>
              <a:defRPr/>
            </a:pPr>
            <a:r>
              <a:rPr lang="en-US" dirty="0">
                <a:solidFill>
                  <a:srgbClr val="000000"/>
                </a:solidFill>
                <a:ea typeface="ＭＳ Ｐゴシック" charset="0"/>
                <a:cs typeface="+mn-cs"/>
              </a:rPr>
              <a:t>Existing community lists (</a:t>
            </a:r>
            <a:r>
              <a:rPr lang="en-US" dirty="0" smtClean="0">
                <a:solidFill>
                  <a:srgbClr val="000000"/>
                </a:solidFill>
                <a:ea typeface="ＭＳ Ｐゴシック" charset="0"/>
                <a:cs typeface="+mn-cs"/>
              </a:rPr>
              <a:t>211 </a:t>
            </a:r>
            <a:r>
              <a:rPr lang="en-US" dirty="0">
                <a:solidFill>
                  <a:srgbClr val="000000"/>
                </a:solidFill>
                <a:ea typeface="ＭＳ Ｐゴシック" charset="0"/>
                <a:cs typeface="+mn-cs"/>
              </a:rPr>
              <a:t>lists) can be a starting point, but may not be sufficient.</a:t>
            </a:r>
          </a:p>
          <a:p>
            <a:pPr marL="650452" lvl="1" indent="-176199" eaLnBrk="1" hangingPunct="1">
              <a:spcBef>
                <a:spcPct val="0"/>
              </a:spcBef>
              <a:buFontTx/>
              <a:buChar char="•"/>
              <a:defRPr/>
            </a:pPr>
            <a:r>
              <a:rPr lang="en-US" dirty="0">
                <a:solidFill>
                  <a:srgbClr val="000000"/>
                </a:solidFill>
                <a:ea typeface="ＭＳ Ｐゴシック" charset="0"/>
                <a:cs typeface="+mn-cs"/>
              </a:rPr>
              <a:t>The information may not be up-to-date.</a:t>
            </a:r>
          </a:p>
          <a:p>
            <a:pPr marL="650452" lvl="1" indent="-176199" eaLnBrk="1" hangingPunct="1">
              <a:spcBef>
                <a:spcPct val="0"/>
              </a:spcBef>
              <a:buFontTx/>
              <a:buChar char="•"/>
              <a:defRPr/>
            </a:pPr>
            <a:r>
              <a:rPr lang="en-US" dirty="0">
                <a:solidFill>
                  <a:srgbClr val="000000"/>
                </a:solidFill>
                <a:ea typeface="ＭＳ Ｐゴシック" charset="0"/>
                <a:cs typeface="+mn-cs"/>
              </a:rPr>
              <a:t>Organizations may be listed as providing financial empowerment services (financial education, financial capability, financial coaching, credit counseling, asset building, etc.) that provide:</a:t>
            </a:r>
          </a:p>
          <a:p>
            <a:pPr marL="1146113" lvl="2" indent="-181139" eaLnBrk="1" hangingPunct="1">
              <a:spcBef>
                <a:spcPct val="0"/>
              </a:spcBef>
              <a:buFontTx/>
              <a:buChar char="•"/>
              <a:defRPr/>
            </a:pPr>
            <a:r>
              <a:rPr lang="en-US" dirty="0">
                <a:solidFill>
                  <a:srgbClr val="000000"/>
                </a:solidFill>
                <a:ea typeface="ＭＳ Ｐゴシック" charset="0"/>
                <a:cs typeface="+mn-cs"/>
              </a:rPr>
              <a:t>Services through other partners, or </a:t>
            </a:r>
          </a:p>
          <a:p>
            <a:pPr marL="1146113" lvl="2" indent="-181139" eaLnBrk="1" hangingPunct="1">
              <a:spcBef>
                <a:spcPct val="0"/>
              </a:spcBef>
              <a:buFontTx/>
              <a:buChar char="•"/>
              <a:defRPr/>
            </a:pPr>
            <a:r>
              <a:rPr lang="en-US" dirty="0">
                <a:solidFill>
                  <a:srgbClr val="000000"/>
                </a:solidFill>
                <a:ea typeface="ＭＳ Ｐゴシック" charset="0"/>
                <a:cs typeface="+mn-cs"/>
              </a:rPr>
              <a:t>Minimal services that do not reflect a high level of experience or expertise.</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0727365-251F-44BB-A955-E96ECDC62A09}" type="slidenum">
              <a:rPr lang="en-US" altLang="en-US">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175049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 </a:t>
            </a:r>
            <a:r>
              <a:rPr lang="en-US" altLang="en-US" b="1" i="1" u="sng" smtClean="0">
                <a:solidFill>
                  <a:srgbClr val="000000"/>
                </a:solidFill>
              </a:rPr>
              <a:t>Money and Me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Opener</a:t>
            </a:r>
          </a:p>
          <a:p>
            <a:pPr eaLnBrk="1" hangingPunct="1">
              <a:spcBef>
                <a:spcPct val="0"/>
              </a:spcBef>
              <a:buFont typeface="Calibri" panose="020F0502020204030204" pitchFamily="34" charset="0"/>
              <a:buAutoNum type="arabicPeriod"/>
            </a:pP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Show and read the definition of </a:t>
            </a:r>
            <a:r>
              <a:rPr lang="ja-JP" altLang="en-US" smtClean="0">
                <a:solidFill>
                  <a:srgbClr val="000000"/>
                </a:solidFill>
              </a:rPr>
              <a:t>“</a:t>
            </a:r>
            <a:r>
              <a:rPr lang="en-US" altLang="ja-JP" smtClean="0">
                <a:solidFill>
                  <a:srgbClr val="000000"/>
                </a:solidFill>
              </a:rPr>
              <a:t>Money.</a:t>
            </a:r>
            <a:r>
              <a:rPr lang="ja-JP" altLang="en-US" smtClean="0">
                <a:solidFill>
                  <a:srgbClr val="000000"/>
                </a:solidFill>
              </a:rPr>
              <a:t>”</a:t>
            </a:r>
            <a:endParaRPr lang="en-US" altLang="ja-JP" smtClean="0">
              <a:solidFill>
                <a:srgbClr val="000000"/>
              </a:solidFill>
            </a:endParaRPr>
          </a:p>
          <a:p>
            <a:pPr eaLnBrk="1" hangingPunct="1">
              <a:spcBef>
                <a:spcPct val="0"/>
              </a:spcBef>
              <a:buFontTx/>
              <a:buChar char="•"/>
            </a:pPr>
            <a:r>
              <a:rPr lang="en-US" altLang="en-US" smtClean="0">
                <a:solidFill>
                  <a:srgbClr val="000000"/>
                </a:solidFill>
              </a:rPr>
              <a:t>Contrast the definition of money to the list of associations generated by the team by asking: </a:t>
            </a:r>
            <a:r>
              <a:rPr lang="ja-JP" altLang="en-US" smtClean="0">
                <a:solidFill>
                  <a:srgbClr val="000000"/>
                </a:solidFill>
              </a:rPr>
              <a:t>“</a:t>
            </a:r>
            <a:r>
              <a:rPr lang="en-US" altLang="ja-JP" smtClean="0">
                <a:solidFill>
                  <a:srgbClr val="000000"/>
                </a:solidFill>
              </a:rPr>
              <a:t>How did we get from this simple definition of money to all of these positive and negative associations?</a:t>
            </a:r>
            <a:r>
              <a:rPr lang="ja-JP" altLang="en-US" smtClean="0">
                <a:solidFill>
                  <a:srgbClr val="000000"/>
                </a:solidFill>
              </a:rPr>
              <a:t>”</a:t>
            </a:r>
            <a:endParaRPr lang="en-US" altLang="en-US" smtClean="0">
              <a:solidFill>
                <a:srgbClr val="000000"/>
              </a:solidFill>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74DADF6-EB81-4D40-BEB9-4E672935C75D}"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1699132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#5: </a:t>
            </a:r>
            <a:r>
              <a:rPr lang="en-US" altLang="en-US" b="1" i="1" u="sng" smtClean="0">
                <a:solidFill>
                  <a:srgbClr val="000000"/>
                </a:solidFill>
              </a:rPr>
              <a:t>The Role of Referral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Optional Activity - Build a Chart (Introduction Part 1)</a:t>
            </a:r>
            <a:endParaRPr lang="en-US" altLang="en-US" b="1" i="1" smtClean="0">
              <a:solidFill>
                <a:srgbClr val="000000"/>
              </a:solidFill>
            </a:endParaRPr>
          </a:p>
          <a:p>
            <a:pPr eaLnBrk="1" hangingPunct="1">
              <a:spcBef>
                <a:spcPct val="0"/>
              </a:spcBef>
            </a:pPr>
            <a:endParaRPr lang="en-US" altLang="en-US" b="1" i="1" u="sng" smtClean="0">
              <a:solidFill>
                <a:srgbClr val="000000"/>
              </a:solidFill>
            </a:endParaRPr>
          </a:p>
          <a:p>
            <a:pPr eaLnBrk="1" hangingPunct="1">
              <a:spcBef>
                <a:spcPct val="0"/>
              </a:spcBef>
              <a:buFontTx/>
              <a:buChar char="•"/>
            </a:pPr>
            <a:r>
              <a:rPr lang="en-US" altLang="en-US" smtClean="0">
                <a:solidFill>
                  <a:srgbClr val="000000"/>
                </a:solidFill>
              </a:rPr>
              <a:t>Give each group a stack of large self-adhesive notes (unique color per group and 4” X 6” or 5” X 8” size).</a:t>
            </a:r>
          </a:p>
          <a:p>
            <a:pPr eaLnBrk="1" hangingPunct="1">
              <a:spcBef>
                <a:spcPct val="0"/>
              </a:spcBef>
              <a:buFontTx/>
              <a:buChar char="•"/>
            </a:pPr>
            <a:r>
              <a:rPr lang="en-US" altLang="en-US" smtClean="0">
                <a:solidFill>
                  <a:srgbClr val="000000"/>
                </a:solidFill>
              </a:rPr>
              <a:t>Have them write potential referral partners--one per large self-adhesive note.</a:t>
            </a:r>
          </a:p>
          <a:p>
            <a:pPr eaLnBrk="1" hangingPunct="1">
              <a:spcBef>
                <a:spcPct val="0"/>
              </a:spcBef>
              <a:buFontTx/>
              <a:buChar char="•"/>
            </a:pPr>
            <a:r>
              <a:rPr lang="en-US" altLang="en-US" smtClean="0">
                <a:solidFill>
                  <a:srgbClr val="000000"/>
                </a:solidFill>
              </a:rPr>
              <a:t>Have them complete the chart by hanging the referral partner in the right spot on the table (which you must create using flip charts in advance of the training).</a:t>
            </a:r>
          </a:p>
          <a:p>
            <a:pPr eaLnBrk="1" hangingPunct="1">
              <a:spcBef>
                <a:spcPct val="0"/>
              </a:spcBef>
              <a:buFontTx/>
              <a:buChar char="•"/>
            </a:pPr>
            <a:r>
              <a:rPr lang="en-US" altLang="en-US" smtClean="0">
                <a:solidFill>
                  <a:srgbClr val="000000"/>
                </a:solidFill>
              </a:rPr>
              <a:t>Distribute resource and referral guide you created in advance of the training.</a:t>
            </a:r>
          </a:p>
          <a:p>
            <a:pPr eaLnBrk="1" hangingPunct="1">
              <a:spcBef>
                <a:spcPct val="0"/>
              </a:spcBef>
              <a:buFontTx/>
              <a:buChar char="•"/>
            </a:pPr>
            <a:r>
              <a:rPr lang="en-US" altLang="en-US" smtClean="0">
                <a:solidFill>
                  <a:srgbClr val="000000"/>
                </a:solidFill>
              </a:rPr>
              <a:t>As a group, determine whether some of the suggestions from the participants should be added to the list (they are high quality, unbiased providers and they actually do provide the services or products relevant to the people you serves); instruct participants to write these into their resources and referral guides.</a:t>
            </a:r>
          </a:p>
          <a:p>
            <a:pPr eaLnBrk="1" hangingPunct="1">
              <a:spcBef>
                <a:spcPct val="0"/>
              </a:spcBef>
            </a:pPr>
            <a:endParaRPr lang="en-US" altLang="en-US" smtClean="0">
              <a:solidFill>
                <a:srgbClr val="000000"/>
              </a:solidFill>
            </a:endParaRPr>
          </a:p>
          <a:p>
            <a:pPr eaLnBrk="1" hangingPunct="1">
              <a:spcBef>
                <a:spcPct val="0"/>
              </a:spcBef>
            </a:pPr>
            <a:r>
              <a:rPr lang="en-US" altLang="en-US" b="1" i="1" smtClean="0">
                <a:solidFill>
                  <a:srgbClr val="000000"/>
                </a:solidFill>
              </a:rPr>
              <a:t>NOTE: If you have already created a resource and referral guide for your community volunteers, be sure to add any high quality and unbiased providers identified by the group following the training.</a:t>
            </a:r>
          </a:p>
          <a:p>
            <a:pPr eaLnBrk="1" hangingPunct="1">
              <a:spcBef>
                <a:spcPct val="0"/>
              </a:spcBef>
            </a:pPr>
            <a:endParaRPr lang="en-US" altLang="en-US" b="1" i="1" smtClean="0">
              <a:solidFill>
                <a:srgbClr val="000000"/>
              </a:solidFill>
            </a:endParaRPr>
          </a:p>
          <a:p>
            <a:pPr eaLnBrk="1" hangingPunct="1">
              <a:spcBef>
                <a:spcPct val="0"/>
              </a:spcBef>
            </a:pPr>
            <a:r>
              <a:rPr lang="en-US" altLang="en-US" b="1" i="1" smtClean="0">
                <a:solidFill>
                  <a:srgbClr val="000000"/>
                </a:solidFill>
              </a:rPr>
              <a:t>NOTE: You can use this time instead to review the resource and referral guide you have created for your community. </a:t>
            </a:r>
          </a:p>
          <a:p>
            <a:pPr eaLnBrk="1" hangingPunct="1">
              <a:spcBef>
                <a:spcPct val="0"/>
              </a:spcBef>
            </a:pPr>
            <a:endParaRPr lang="en-US" altLang="en-US" b="1" i="1" smtClean="0">
              <a:solidFill>
                <a:srgbClr val="000000"/>
              </a:solidFill>
            </a:endParaRPr>
          </a:p>
          <a:p>
            <a:pPr eaLnBrk="1" hangingPunct="1">
              <a:spcBef>
                <a:spcPct val="0"/>
              </a:spcBef>
            </a:pPr>
            <a:r>
              <a:rPr lang="en-US" altLang="en-US" b="1" smtClean="0">
                <a:solidFill>
                  <a:srgbClr val="000000"/>
                </a:solidFill>
              </a:rPr>
              <a:t>Brainstorming</a:t>
            </a:r>
          </a:p>
          <a:p>
            <a:pPr eaLnBrk="1" hangingPunct="1">
              <a:spcBef>
                <a:spcPct val="0"/>
              </a:spcBef>
            </a:pPr>
            <a:endParaRPr lang="en-US" altLang="en-US" b="1" smtClean="0">
              <a:solidFill>
                <a:srgbClr val="000000"/>
              </a:solidFill>
            </a:endParaRPr>
          </a:p>
          <a:p>
            <a:pPr eaLnBrk="1" hangingPunct="1">
              <a:spcBef>
                <a:spcPct val="0"/>
              </a:spcBef>
              <a:buFontTx/>
              <a:buChar char="•"/>
            </a:pPr>
            <a:r>
              <a:rPr lang="en-US" altLang="en-US" smtClean="0">
                <a:solidFill>
                  <a:srgbClr val="000000"/>
                </a:solidFill>
              </a:rPr>
              <a:t>Ask participants to brainstorm a list of questions they would ask a potential referral partner to make sure they were an unbiased and high quality provider of information and support.</a:t>
            </a:r>
          </a:p>
          <a:p>
            <a:pPr eaLnBrk="1" hangingPunct="1">
              <a:spcBef>
                <a:spcPct val="0"/>
              </a:spcBef>
              <a:buFontTx/>
              <a:buChar char="•"/>
            </a:pPr>
            <a:r>
              <a:rPr lang="en-US" altLang="en-US" smtClean="0">
                <a:solidFill>
                  <a:srgbClr val="000000"/>
                </a:solidFill>
              </a:rPr>
              <a:t>Write their ideas on a flip chart.</a:t>
            </a:r>
          </a:p>
          <a:p>
            <a:pPr eaLnBrk="1" hangingPunct="1">
              <a:spcBef>
                <a:spcPct val="0"/>
              </a:spcBef>
              <a:buFontTx/>
              <a:buChar char="•"/>
            </a:pPr>
            <a:r>
              <a:rPr lang="en-US" altLang="en-US" smtClean="0">
                <a:solidFill>
                  <a:srgbClr val="000000"/>
                </a:solidFill>
              </a:rPr>
              <a:t>Use the following ideas from the toolkit to add to theirs.</a:t>
            </a:r>
          </a:p>
          <a:p>
            <a:pPr eaLnBrk="1" hangingPunct="1">
              <a:spcBef>
                <a:spcPct val="0"/>
              </a:spcBef>
            </a:pPr>
            <a:endParaRPr lang="en-US" altLang="en-US" b="1" smtClean="0">
              <a:solidFill>
                <a:srgbClr val="000000"/>
              </a:solidFill>
            </a:endParaRPr>
          </a:p>
          <a:p>
            <a:pPr marL="650875" lvl="1" indent="-177800" eaLnBrk="1" hangingPunct="1">
              <a:spcBef>
                <a:spcPct val="0"/>
              </a:spcBef>
              <a:buFontTx/>
              <a:buChar char="•"/>
            </a:pPr>
            <a:r>
              <a:rPr lang="en-US" altLang="en-US" i="1" smtClean="0">
                <a:solidFill>
                  <a:srgbClr val="000000"/>
                </a:solidFill>
              </a:rPr>
              <a:t>Does the individual, organization, or business earn revenue by selling financial products or services?</a:t>
            </a:r>
          </a:p>
          <a:p>
            <a:pPr marL="650875" lvl="1" indent="-177800" eaLnBrk="1" hangingPunct="1">
              <a:spcBef>
                <a:spcPct val="0"/>
              </a:spcBef>
              <a:buFontTx/>
              <a:buChar char="•"/>
            </a:pPr>
            <a:r>
              <a:rPr lang="en-US" altLang="en-US" i="1" smtClean="0">
                <a:solidFill>
                  <a:srgbClr val="000000"/>
                </a:solidFill>
              </a:rPr>
              <a:t>Does the individual, organization, or business require cash up front? </a:t>
            </a:r>
          </a:p>
          <a:p>
            <a:pPr marL="650875" lvl="1" indent="-177800" eaLnBrk="1" hangingPunct="1">
              <a:spcBef>
                <a:spcPct val="0"/>
              </a:spcBef>
              <a:buFontTx/>
              <a:buChar char="•"/>
            </a:pPr>
            <a:r>
              <a:rPr lang="en-US" altLang="en-US" i="1" smtClean="0">
                <a:solidFill>
                  <a:srgbClr val="000000"/>
                </a:solidFill>
              </a:rPr>
              <a:t>Has the individual, organization, or business had an action taken against it because of complaints submitted to the Better Business Bureau, the state Attorney General’s Office, state nonprofit association, or other entities?</a:t>
            </a:r>
          </a:p>
          <a:p>
            <a:pPr marL="650875" lvl="1" indent="-177800" eaLnBrk="1" hangingPunct="1">
              <a:spcBef>
                <a:spcPct val="0"/>
              </a:spcBef>
              <a:buFontTx/>
              <a:buChar char="•"/>
            </a:pPr>
            <a:r>
              <a:rPr lang="en-US" altLang="en-US" i="1" smtClean="0">
                <a:solidFill>
                  <a:srgbClr val="000000"/>
                </a:solidFill>
              </a:rPr>
              <a:t>Can the individual, organization, or business provide references?</a:t>
            </a:r>
          </a:p>
          <a:p>
            <a:pPr marL="650875" lvl="1" indent="-177800" eaLnBrk="1" hangingPunct="1">
              <a:spcBef>
                <a:spcPct val="0"/>
              </a:spcBef>
              <a:buFontTx/>
              <a:buChar char="•"/>
            </a:pPr>
            <a:r>
              <a:rPr lang="en-US" altLang="en-US" i="1" smtClean="0">
                <a:solidFill>
                  <a:srgbClr val="000000"/>
                </a:solidFill>
              </a:rPr>
              <a:t>Will the individual, organization, or business agree to provide general information only and refrain from marketing its financial products or services?</a:t>
            </a:r>
          </a:p>
          <a:p>
            <a:pPr marL="650875" lvl="1" indent="-177800" eaLnBrk="1" hangingPunct="1">
              <a:spcBef>
                <a:spcPct val="0"/>
              </a:spcBef>
              <a:buFontTx/>
              <a:buChar char="•"/>
            </a:pPr>
            <a:r>
              <a:rPr lang="en-US" altLang="en-US" i="1" smtClean="0">
                <a:solidFill>
                  <a:srgbClr val="000000"/>
                </a:solidFill>
              </a:rPr>
              <a:t>Do former or current the people you serves report having been helped?</a:t>
            </a:r>
          </a:p>
          <a:p>
            <a:pPr marL="650875" lvl="1" indent="-177800" eaLnBrk="1" hangingPunct="1">
              <a:spcBef>
                <a:spcPct val="0"/>
              </a:spcBef>
              <a:buFontTx/>
              <a:buChar char="•"/>
            </a:pPr>
            <a:r>
              <a:rPr lang="en-US" altLang="en-US" i="1" smtClean="0">
                <a:solidFill>
                  <a:srgbClr val="000000"/>
                </a:solidFill>
              </a:rPr>
              <a:t>Have you had positive experiences working with this partner?</a:t>
            </a:r>
          </a:p>
          <a:p>
            <a:pPr marL="650875" lvl="1" indent="-177800" eaLnBrk="1" hangingPunct="1">
              <a:spcBef>
                <a:spcPct val="0"/>
              </a:spcBef>
              <a:buFontTx/>
              <a:buChar char="•"/>
            </a:pPr>
            <a:r>
              <a:rPr lang="en-US" altLang="en-US" i="1" smtClean="0">
                <a:solidFill>
                  <a:srgbClr val="000000"/>
                </a:solidFill>
              </a:rPr>
              <a:t>Other questions?</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253459-54DD-492C-9DA3-CEA4D06713C7}" type="slidenum">
              <a:rPr lang="en-US" altLang="en-US">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2555938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80AFFC5-06F4-4957-AC66-D1668248BFF4}" type="slidenum">
              <a:rPr lang="en-US" altLang="en-US">
                <a:latin typeface="Calibri" panose="020F0502020204030204" pitchFamily="34" charset="0"/>
              </a:rPr>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2148594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#6: </a:t>
            </a:r>
            <a:r>
              <a:rPr lang="en-US" altLang="en-US" b="1" i="1" u="sng" smtClean="0">
                <a:solidFill>
                  <a:srgbClr val="000000"/>
                </a:solidFill>
              </a:rPr>
              <a:t>Understanding the Situation and Starting the Money Conversation</a:t>
            </a:r>
          </a:p>
          <a:p>
            <a:pPr eaLnBrk="1" hangingPunct="1">
              <a:spcBef>
                <a:spcPct val="0"/>
              </a:spcBef>
            </a:pPr>
            <a:r>
              <a:rPr lang="en-US" altLang="en-US" b="1" smtClean="0">
                <a:solidFill>
                  <a:srgbClr val="000000"/>
                </a:solidFill>
              </a:rPr>
              <a:t>Estimated Time: 60 Minutes</a:t>
            </a:r>
          </a:p>
          <a:p>
            <a:pPr eaLnBrk="1" hangingPunct="1">
              <a:spcBef>
                <a:spcPct val="0"/>
              </a:spcBef>
            </a:pPr>
            <a:r>
              <a:rPr lang="en-US" altLang="en-US" b="1" smtClean="0">
                <a:solidFill>
                  <a:srgbClr val="000000"/>
                </a:solidFill>
              </a:rPr>
              <a:t>Methodology: Presentation / Individual Activity and Discussion in Pairs /Role Play / Skit or Large Group Brainstorm</a:t>
            </a:r>
          </a:p>
          <a:p>
            <a:pPr eaLnBrk="1" hangingPunct="1">
              <a:spcBef>
                <a:spcPct val="0"/>
              </a:spcBef>
            </a:pPr>
            <a:r>
              <a:rPr lang="en-US" altLang="en-US" b="1" smtClean="0">
                <a:solidFill>
                  <a:srgbClr val="000000"/>
                </a:solidFill>
              </a:rPr>
              <a:t>Corresponding Section in Toolkit: Introduction Part 1, Introduction to the Toolkit (Page 1) Introduction Part 2, Understanding the Situation (Page 27) and Introduction Part 3, Starting the Money Conversation (Page 37)</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Individual Activity and Discussion in Pairs (Introduction Part 1)</a:t>
            </a:r>
            <a:endParaRPr lang="en-US" altLang="en-US" b="1" i="1" smtClean="0">
              <a:solidFill>
                <a:srgbClr val="000000"/>
              </a:solidFill>
            </a:endParaRPr>
          </a:p>
          <a:p>
            <a:pPr eaLnBrk="1" hangingPunct="1">
              <a:spcBef>
                <a:spcPct val="0"/>
              </a:spcBef>
            </a:pPr>
            <a:endParaRPr lang="en-US" altLang="en-US" b="1" i="1" u="sng" smtClean="0">
              <a:solidFill>
                <a:srgbClr val="000000"/>
              </a:solidFill>
            </a:endParaRPr>
          </a:p>
          <a:p>
            <a:pPr eaLnBrk="1" hangingPunct="1">
              <a:spcBef>
                <a:spcPct val="0"/>
              </a:spcBef>
              <a:buFontTx/>
              <a:buChar char="•"/>
            </a:pPr>
            <a:r>
              <a:rPr lang="en-US" altLang="en-US" smtClean="0">
                <a:solidFill>
                  <a:srgbClr val="000000"/>
                </a:solidFill>
              </a:rPr>
              <a:t>Provide rationale for assessment Tool 2: </a:t>
            </a:r>
          </a:p>
          <a:p>
            <a:pPr marL="628650" lvl="1" indent="-171450" eaLnBrk="1" hangingPunct="1">
              <a:spcBef>
                <a:spcPct val="0"/>
              </a:spcBef>
              <a:buFontTx/>
              <a:buChar char="•"/>
            </a:pPr>
            <a:r>
              <a:rPr lang="en-US" altLang="en-US" b="1" i="1" smtClean="0">
                <a:solidFill>
                  <a:srgbClr val="000000"/>
                </a:solidFill>
              </a:rPr>
              <a:t>Tool 2: Financial Empowerment Self-Assessment</a:t>
            </a:r>
            <a:r>
              <a:rPr lang="en-US" altLang="en-US" smtClean="0">
                <a:solidFill>
                  <a:srgbClr val="000000"/>
                </a:solidFill>
              </a:rPr>
              <a:t> (Page 17) is a four-part tool designed to help you understand how much financial knowledge you already have. </a:t>
            </a:r>
          </a:p>
          <a:p>
            <a:pPr marL="628650" lvl="1" indent="-171450" eaLnBrk="1" hangingPunct="1">
              <a:spcBef>
                <a:spcPct val="0"/>
              </a:spcBef>
              <a:buFontTx/>
              <a:buChar char="•"/>
            </a:pPr>
            <a:endParaRPr lang="en-US" altLang="en-US" smtClean="0">
              <a:solidFill>
                <a:srgbClr val="000000"/>
              </a:solidFill>
            </a:endParaRPr>
          </a:p>
          <a:p>
            <a:pPr marL="628650" lvl="1" indent="-171450" eaLnBrk="1" hangingPunct="1">
              <a:spcBef>
                <a:spcPct val="0"/>
              </a:spcBef>
              <a:buFontTx/>
              <a:buChar char="•"/>
            </a:pPr>
            <a:r>
              <a:rPr lang="en-US" altLang="en-US" smtClean="0">
                <a:solidFill>
                  <a:srgbClr val="000000"/>
                </a:solidFill>
              </a:rPr>
              <a:t>Learning more will not only benefit the people you serve, but it may also benefit you as you apply what you learn to your own life. </a:t>
            </a:r>
            <a:r>
              <a:rPr lang="en-US" altLang="en-US" b="1" i="1" smtClean="0">
                <a:solidFill>
                  <a:srgbClr val="000000"/>
                </a:solidFill>
              </a:rPr>
              <a:t>This tool will help you see how much you know and where you may need to learn more.</a:t>
            </a:r>
          </a:p>
          <a:p>
            <a:pPr marL="628650" lvl="1" indent="-171450"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Invite participants to complete this assessment tool. Provide 7 minutes.</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the answers in a participatory way.</a:t>
            </a: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b="1" i="1" smtClean="0">
                <a:solidFill>
                  <a:srgbClr val="000000"/>
                </a:solidFill>
              </a:rPr>
              <a:t>NOTE: In the toolkit, the answer key immediately follows the tool. Be sure to ask participants to not look ahead when completing the self-assessment.</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Ask participants to get into pairs and discuss the reflection questions—be sure to review one question at a time.</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878BEBA-ADF1-4D68-AB8F-58EFAC90FBEC}" type="slidenum">
              <a:rPr lang="en-US" altLang="en-US">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79948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#6: </a:t>
            </a:r>
            <a:r>
              <a:rPr lang="en-US" altLang="en-US" b="1" i="1" u="sng" smtClean="0">
                <a:solidFill>
                  <a:srgbClr val="000000"/>
                </a:solidFill>
              </a:rPr>
              <a:t>Understanding the Situation and Starting the Money Conversation </a:t>
            </a:r>
            <a:r>
              <a:rPr lang="en-US" altLang="en-US" b="1" u="sng" smtClean="0">
                <a:solidFill>
                  <a:srgbClr val="000000"/>
                </a:solidFill>
              </a:rPr>
              <a:t>CONTINUED</a:t>
            </a:r>
            <a:endParaRPr lang="en-US" altLang="en-US" b="1" i="1" u="sng" smtClean="0">
              <a:solidFill>
                <a:srgbClr val="000000"/>
              </a:solidFill>
            </a:endParaRP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Presentation (Introduction Part 2) (Page 27)</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Define situation assessment using slide.</a:t>
            </a:r>
            <a:endParaRPr lang="en-US" altLang="en-US" b="1" i="1" smtClean="0">
              <a:solidFill>
                <a:srgbClr val="000000"/>
              </a:solidFill>
            </a:endParaRP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the purpose of My Money Picture, an assessment tool.</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b="1" i="1" smtClean="0">
                <a:solidFill>
                  <a:srgbClr val="000000"/>
                </a:solidFill>
              </a:rPr>
              <a:t>Tool 1: My Money Picture </a:t>
            </a:r>
            <a:r>
              <a:rPr lang="en-US" altLang="en-US" smtClean="0">
                <a:solidFill>
                  <a:srgbClr val="000000"/>
                </a:solidFill>
              </a:rPr>
              <a:t>(Page 29) is designed to help community volunteers understand the goals and financial situations of the people they are serving. This information can help community volunteers target the right module of the toolkit for each the people they serve.</a:t>
            </a:r>
          </a:p>
          <a:p>
            <a:pPr eaLnBrk="1" hangingPunct="1">
              <a:spcBef>
                <a:spcPct val="0"/>
              </a:spcBef>
            </a:pPr>
            <a:r>
              <a:rPr lang="en-US" altLang="en-US" smtClean="0">
                <a:solidFill>
                  <a:srgbClr val="000000"/>
                </a:solidFill>
              </a:rPr>
              <a:t> </a:t>
            </a:r>
          </a:p>
          <a:p>
            <a:pPr marL="650875" lvl="1" indent="-177800" eaLnBrk="1" hangingPunct="1">
              <a:spcBef>
                <a:spcPct val="0"/>
              </a:spcBef>
              <a:buFontTx/>
              <a:buChar char="•"/>
            </a:pPr>
            <a:r>
              <a:rPr lang="en-US" altLang="en-US" smtClean="0">
                <a:solidFill>
                  <a:srgbClr val="000000"/>
                </a:solidFill>
              </a:rPr>
              <a:t>For example, if an individual has a goal to buy a car or a home, learning about how to improve his/her credit history and scores may help the individual qualify for a lower cost loan. You can target </a:t>
            </a:r>
            <a:r>
              <a:rPr lang="en-US" altLang="en-US" i="1" smtClean="0">
                <a:solidFill>
                  <a:srgbClr val="000000"/>
                </a:solidFill>
              </a:rPr>
              <a:t>Module 7: Understanding Credit Reports and Scores </a:t>
            </a:r>
            <a:r>
              <a:rPr lang="en-US" altLang="en-US" smtClean="0">
                <a:solidFill>
                  <a:srgbClr val="000000"/>
                </a:solidFill>
              </a:rPr>
              <a:t>(Pages 241). </a:t>
            </a:r>
          </a:p>
          <a:p>
            <a:pPr marL="650875" lvl="1" indent="-177800" eaLnBrk="1" hangingPunct="1">
              <a:spcBef>
                <a:spcPct val="0"/>
              </a:spcBef>
              <a:buFontTx/>
              <a:buChar char="•"/>
            </a:pPr>
            <a:r>
              <a:rPr lang="en-US" altLang="en-US" smtClean="0">
                <a:solidFill>
                  <a:srgbClr val="000000"/>
                </a:solidFill>
              </a:rPr>
              <a:t>If someone is unable to make ends meet every month, you can target </a:t>
            </a:r>
            <a:r>
              <a:rPr lang="en-US" altLang="en-US" i="1" smtClean="0">
                <a:solidFill>
                  <a:srgbClr val="000000"/>
                </a:solidFill>
              </a:rPr>
              <a:t>Module 5: Getting through the Month </a:t>
            </a:r>
            <a:r>
              <a:rPr lang="en-US" altLang="en-US" smtClean="0">
                <a:solidFill>
                  <a:srgbClr val="000000"/>
                </a:solidFill>
              </a:rPr>
              <a:t>(Page 169).</a:t>
            </a:r>
          </a:p>
          <a:p>
            <a:pPr marL="650875" lvl="1" indent="-177800" eaLnBrk="1" hangingPunct="1">
              <a:spcBef>
                <a:spcPct val="0"/>
              </a:spcBef>
            </a:pPr>
            <a:endParaRPr lang="en-US" altLang="en-US" b="1" i="1" smtClean="0">
              <a:solidFill>
                <a:srgbClr val="000000"/>
              </a:solidFill>
            </a:endParaRPr>
          </a:p>
          <a:p>
            <a:pPr marL="650875" lvl="1" indent="-177800" eaLnBrk="1" hangingPunct="1">
              <a:spcBef>
                <a:spcPct val="0"/>
              </a:spcBef>
              <a:buFontTx/>
              <a:buChar char="•"/>
            </a:pPr>
            <a:r>
              <a:rPr lang="en-US" altLang="en-US" b="1" i="1" smtClean="0">
                <a:solidFill>
                  <a:srgbClr val="000000"/>
                </a:solidFill>
              </a:rPr>
              <a:t>This tool will help you match each person’s goals and financial situation with specific modules and tools within the toolkit.</a:t>
            </a:r>
            <a:endParaRPr lang="en-US" altLang="en-US" smtClean="0">
              <a:solidFill>
                <a:srgbClr val="000000"/>
              </a:solidFill>
            </a:endParaRP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Briefly review the contents of and analysis procedure for My Money Picture.</a:t>
            </a:r>
          </a:p>
          <a:p>
            <a:pPr eaLnBrk="1" hangingPunct="1">
              <a:spcBef>
                <a:spcPct val="0"/>
              </a:spcBef>
              <a:buFontTx/>
              <a:buChar char="•"/>
            </a:pPr>
            <a:r>
              <a:rPr lang="en-US" altLang="en-US" smtClean="0">
                <a:solidFill>
                  <a:srgbClr val="000000"/>
                </a:solidFill>
              </a:rPr>
              <a:t>Be sure to state that using this assessment is NOT MANDATORY. It is a tool they can use to more effectively and efficiently match people with information and tools in the toolkit.</a:t>
            </a:r>
          </a:p>
          <a:p>
            <a:pPr eaLnBrk="1" hangingPunct="1">
              <a:spcBef>
                <a:spcPct val="0"/>
              </a:spcBef>
              <a:buFontTx/>
              <a:buChar char="•"/>
            </a:pPr>
            <a:r>
              <a:rPr lang="en-US" altLang="en-US" smtClean="0">
                <a:solidFill>
                  <a:srgbClr val="000000"/>
                </a:solidFill>
              </a:rPr>
              <a:t>Share options for using the assessment:</a:t>
            </a:r>
          </a:p>
          <a:p>
            <a:pPr marL="1144588" lvl="2" indent="-180975" eaLnBrk="1" hangingPunct="1">
              <a:spcBef>
                <a:spcPct val="0"/>
              </a:spcBef>
              <a:buFontTx/>
              <a:buChar char="•"/>
            </a:pPr>
            <a:r>
              <a:rPr lang="en-US" altLang="en-US" smtClean="0">
                <a:solidFill>
                  <a:srgbClr val="000000"/>
                </a:solidFill>
              </a:rPr>
              <a:t>When people fill out intake paperwork for your organization or program</a:t>
            </a:r>
          </a:p>
          <a:p>
            <a:pPr marL="1144588" lvl="2" indent="-180975" eaLnBrk="1" hangingPunct="1">
              <a:spcBef>
                <a:spcPct val="0"/>
              </a:spcBef>
              <a:buFontTx/>
              <a:buChar char="•"/>
            </a:pPr>
            <a:r>
              <a:rPr lang="en-US" altLang="en-US" smtClean="0">
                <a:solidFill>
                  <a:srgbClr val="000000"/>
                </a:solidFill>
              </a:rPr>
              <a:t>When meeting with people for an initial assessment </a:t>
            </a:r>
          </a:p>
          <a:p>
            <a:pPr marL="1144588" lvl="2" indent="-180975" eaLnBrk="1" hangingPunct="1">
              <a:spcBef>
                <a:spcPct val="0"/>
              </a:spcBef>
              <a:buFontTx/>
              <a:buChar char="•"/>
            </a:pPr>
            <a:r>
              <a:rPr lang="en-US" altLang="en-US" smtClean="0">
                <a:solidFill>
                  <a:srgbClr val="000000"/>
                </a:solidFill>
              </a:rPr>
              <a:t>When people are waiting for other services (such as waiting to have their tax returns prepared at a Volunteer Income Tax Assistance site)</a:t>
            </a:r>
          </a:p>
          <a:p>
            <a:pPr marL="1144588" lvl="2" indent="-180975" eaLnBrk="1" hangingPunct="1">
              <a:spcBef>
                <a:spcPct val="0"/>
              </a:spcBef>
              <a:buFontTx/>
              <a:buChar char="•"/>
            </a:pPr>
            <a:r>
              <a:rPr lang="en-US" altLang="en-US" smtClean="0">
                <a:solidFill>
                  <a:srgbClr val="000000"/>
                </a:solidFill>
              </a:rPr>
              <a:t>Send this home with people to fill out privately</a:t>
            </a:r>
          </a:p>
          <a:p>
            <a:pPr marL="1144588" lvl="2" indent="-180975" eaLnBrk="1" hangingPunct="1">
              <a:spcBef>
                <a:spcPct val="0"/>
              </a:spcBef>
              <a:buFontTx/>
              <a:buChar char="•"/>
            </a:pPr>
            <a:r>
              <a:rPr lang="en-US" altLang="en-US" smtClean="0">
                <a:solidFill>
                  <a:srgbClr val="000000"/>
                </a:solidFill>
              </a:rPr>
              <a:t>Use it as a guide to ask questions in a conversational style to better understand the financial concerns and goals of individuals</a:t>
            </a:r>
          </a:p>
          <a:p>
            <a:pPr marL="1144588" lvl="2" indent="-180975" eaLnBrk="1" hangingPunct="1">
              <a:spcBef>
                <a:spcPct val="0"/>
              </a:spcBef>
              <a:buFontTx/>
              <a:buChar char="•"/>
            </a:pPr>
            <a:r>
              <a:rPr lang="en-US" altLang="en-US" smtClean="0">
                <a:solidFill>
                  <a:srgbClr val="000000"/>
                </a:solidFill>
              </a:rPr>
              <a:t>Ask the questions over several sessions</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26DAD7-30C5-4134-A786-7F981691A420}" type="slidenum">
              <a:rPr lang="en-US" altLang="en-US">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4035792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altLang="en-US" b="1" u="sng" dirty="0" smtClean="0">
                <a:solidFill>
                  <a:srgbClr val="000000"/>
                </a:solidFill>
                <a:cs typeface="+mn-cs"/>
              </a:rPr>
              <a:t>ACTIVITY #6: </a:t>
            </a:r>
            <a:r>
              <a:rPr lang="en-US" altLang="en-US" b="1" i="1" u="sng" dirty="0" smtClean="0">
                <a:solidFill>
                  <a:srgbClr val="000000"/>
                </a:solidFill>
                <a:cs typeface="+mn-cs"/>
              </a:rPr>
              <a:t>Understanding the Situation </a:t>
            </a:r>
            <a:r>
              <a:rPr lang="en-US" altLang="en-US" b="1" u="sng" dirty="0" smtClean="0">
                <a:solidFill>
                  <a:srgbClr val="000000"/>
                </a:solidFill>
                <a:cs typeface="+mn-cs"/>
              </a:rPr>
              <a:t>CONTINUED</a:t>
            </a:r>
          </a:p>
          <a:p>
            <a:pPr>
              <a:defRPr/>
            </a:pPr>
            <a:endParaRPr lang="en-US" altLang="en-US" b="1" u="sng" dirty="0" smtClean="0">
              <a:solidFill>
                <a:srgbClr val="000000"/>
              </a:solidFill>
              <a:cs typeface="+mn-cs"/>
            </a:endParaRPr>
          </a:p>
          <a:p>
            <a:pPr marL="171450" indent="-171450">
              <a:buFont typeface="Arial" panose="020B0604020202020204" pitchFamily="34" charset="0"/>
              <a:buChar char="•"/>
              <a:defRPr/>
            </a:pPr>
            <a:r>
              <a:rPr lang="en-US" altLang="en-US" dirty="0" smtClean="0">
                <a:solidFill>
                  <a:srgbClr val="000000"/>
                </a:solidFill>
                <a:cs typeface="+mn-cs"/>
              </a:rPr>
              <a:t>Excerpt from My Money Picture, which is Tool 1 (page 29)  in Introduction Part 2: Understanding the Situation.</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491DB95-2D5E-49CF-AAD8-895EA379223C}"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339342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#6: </a:t>
            </a:r>
            <a:r>
              <a:rPr lang="en-US" altLang="en-US" b="1" i="1" u="sng" smtClean="0">
                <a:solidFill>
                  <a:srgbClr val="000000"/>
                </a:solidFill>
              </a:rPr>
              <a:t>Understanding the Situation </a:t>
            </a:r>
            <a:r>
              <a:rPr lang="en-US" altLang="en-US" b="1" u="sng" smtClean="0">
                <a:solidFill>
                  <a:srgbClr val="000000"/>
                </a:solidFill>
              </a:rPr>
              <a:t>CONTINUED</a:t>
            </a:r>
          </a:p>
          <a:p>
            <a:pPr>
              <a:buFontTx/>
              <a:buChar char="•"/>
            </a:pPr>
            <a:endParaRPr lang="en-US" altLang="en-US" b="1" u="sng" smtClean="0">
              <a:solidFill>
                <a:srgbClr val="000000"/>
              </a:solidFill>
            </a:endParaRPr>
          </a:p>
          <a:p>
            <a:pPr>
              <a:buFontTx/>
              <a:buChar char="•"/>
            </a:pPr>
            <a:r>
              <a:rPr lang="en-US" altLang="en-US" smtClean="0">
                <a:solidFill>
                  <a:srgbClr val="000000"/>
                </a:solidFill>
              </a:rPr>
              <a:t>Excerpt from the Financial goal and situation assessment answer key—My Money Picture, which is Tool 1 in Introduction Part 2: Understanding the Situation.</a:t>
            </a:r>
          </a:p>
          <a:p>
            <a:pPr>
              <a:buFontTx/>
              <a:buChar char="•"/>
            </a:pPr>
            <a:endParaRPr lang="en-US" altLang="en-US" smtClean="0">
              <a:solidFill>
                <a:srgbClr val="000000"/>
              </a:solidFill>
            </a:endParaRPr>
          </a:p>
          <a:p>
            <a:pPr>
              <a:buFontTx/>
              <a:buChar char="•"/>
            </a:pPr>
            <a:r>
              <a:rPr lang="en-US" altLang="en-US" smtClean="0">
                <a:solidFill>
                  <a:srgbClr val="000000"/>
                </a:solidFill>
              </a:rPr>
              <a:t>Point out the “Quick Tips.”</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C30CCA-AA48-473E-8CD9-32D4C8093E6D}"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2423159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#6: </a:t>
            </a:r>
            <a:r>
              <a:rPr lang="en-US" altLang="en-US" b="1" i="1" u="sng" smtClean="0">
                <a:solidFill>
                  <a:srgbClr val="000000"/>
                </a:solidFill>
              </a:rPr>
              <a:t>Understanding the Situation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Role Play</a:t>
            </a:r>
          </a:p>
          <a:p>
            <a:endParaRPr lang="en-US" altLang="en-US" b="1" u="sng" smtClean="0">
              <a:solidFill>
                <a:srgbClr val="000000"/>
              </a:solidFill>
            </a:endParaRPr>
          </a:p>
          <a:p>
            <a:pPr>
              <a:buFontTx/>
              <a:buChar char="•"/>
            </a:pPr>
            <a:r>
              <a:rPr lang="en-US" altLang="en-US" smtClean="0">
                <a:solidFill>
                  <a:srgbClr val="000000"/>
                </a:solidFill>
              </a:rPr>
              <a:t>Count off participants into groups of three.</a:t>
            </a:r>
          </a:p>
          <a:p>
            <a:pPr>
              <a:buFontTx/>
              <a:buChar char="•"/>
            </a:pPr>
            <a:r>
              <a:rPr lang="en-US" altLang="en-US" smtClean="0">
                <a:solidFill>
                  <a:srgbClr val="000000"/>
                </a:solidFill>
              </a:rPr>
              <a:t>Have each triad draw a role from an envelope.</a:t>
            </a:r>
          </a:p>
          <a:p>
            <a:pPr>
              <a:buFontTx/>
              <a:buChar char="•"/>
            </a:pPr>
            <a:r>
              <a:rPr lang="en-US" altLang="en-US" smtClean="0">
                <a:solidFill>
                  <a:srgbClr val="000000"/>
                </a:solidFill>
              </a:rPr>
              <a:t>Explain each role in the role play.</a:t>
            </a:r>
          </a:p>
          <a:p>
            <a:pPr>
              <a:buFontTx/>
              <a:buChar char="•"/>
            </a:pPr>
            <a:r>
              <a:rPr lang="en-US" altLang="en-US" smtClean="0">
                <a:solidFill>
                  <a:srgbClr val="000000"/>
                </a:solidFill>
              </a:rPr>
              <a:t>Provide observer with </a:t>
            </a:r>
            <a:r>
              <a:rPr lang="en-US" altLang="en-US" i="1" smtClean="0">
                <a:solidFill>
                  <a:srgbClr val="000000"/>
                </a:solidFill>
              </a:rPr>
              <a:t>observation worksheet (see note below)</a:t>
            </a:r>
            <a:r>
              <a:rPr lang="en-US" altLang="en-US" smtClean="0">
                <a:solidFill>
                  <a:srgbClr val="000000"/>
                </a:solidFill>
              </a:rPr>
              <a:t>.</a:t>
            </a:r>
          </a:p>
          <a:p>
            <a:pPr>
              <a:buFontTx/>
              <a:buChar char="•"/>
            </a:pPr>
            <a:endParaRPr lang="en-US" altLang="en-US" smtClean="0">
              <a:solidFill>
                <a:srgbClr val="000000"/>
              </a:solidFill>
            </a:endParaRPr>
          </a:p>
          <a:p>
            <a:r>
              <a:rPr lang="en-US" altLang="en-US" b="1" i="1" smtClean="0">
                <a:solidFill>
                  <a:srgbClr val="000000"/>
                </a:solidFill>
              </a:rPr>
              <a:t>NOTE: Prior to the training, set up envelopes with three slips of paper in each.  Each slip of paper should have one of the roles listed above written on it.  Make sure you have enough envelopes for the group—if you have 21 participants, you will need 7 envelopes.</a:t>
            </a:r>
          </a:p>
          <a:p>
            <a:endParaRPr lang="en-US" altLang="en-US" b="1" i="1" smtClean="0">
              <a:solidFill>
                <a:srgbClr val="000000"/>
              </a:solidFill>
            </a:endParaRPr>
          </a:p>
          <a:p>
            <a:r>
              <a:rPr lang="en-US" altLang="en-US" b="1" i="1" smtClean="0">
                <a:solidFill>
                  <a:srgbClr val="000000"/>
                </a:solidFill>
              </a:rPr>
              <a:t>NOTE: Prior to the training, use the following questions to create a form for the observers:</a:t>
            </a:r>
          </a:p>
          <a:p>
            <a:pPr>
              <a:buFont typeface="Calibri" panose="020F0502020204030204" pitchFamily="34" charset="0"/>
              <a:buAutoNum type="arabicPeriod"/>
            </a:pPr>
            <a:r>
              <a:rPr lang="en-US" altLang="en-US" b="1" i="1" smtClean="0">
                <a:solidFill>
                  <a:srgbClr val="000000"/>
                </a:solidFill>
              </a:rPr>
              <a:t>What were the most effective techniques the community volunteers used in listening to and talking with people?</a:t>
            </a:r>
          </a:p>
          <a:p>
            <a:pPr>
              <a:buFont typeface="Calibri" panose="020F0502020204030204" pitchFamily="34" charset="0"/>
              <a:buAutoNum type="arabicPeriod"/>
            </a:pPr>
            <a:r>
              <a:rPr lang="en-US" altLang="en-US" b="1" i="1" smtClean="0">
                <a:solidFill>
                  <a:srgbClr val="000000"/>
                </a:solidFill>
              </a:rPr>
              <a:t>What approaches or techniques did not seem to work as well?</a:t>
            </a:r>
          </a:p>
          <a:p>
            <a:pPr>
              <a:buFont typeface="Calibri" panose="020F0502020204030204" pitchFamily="34" charset="0"/>
              <a:buAutoNum type="arabicPeriod"/>
            </a:pPr>
            <a:r>
              <a:rPr lang="en-US" altLang="en-US" b="1" i="1" smtClean="0">
                <a:solidFill>
                  <a:srgbClr val="000000"/>
                </a:solidFill>
              </a:rPr>
              <a:t>What could have made the situation even better for the person being served?</a:t>
            </a:r>
          </a:p>
          <a:p>
            <a:pPr>
              <a:buFont typeface="Calibri" panose="020F0502020204030204" pitchFamily="34" charset="0"/>
              <a:buAutoNum type="arabicPeriod"/>
            </a:pPr>
            <a:r>
              <a:rPr lang="en-US" altLang="en-US" b="1" i="1" smtClean="0">
                <a:solidFill>
                  <a:srgbClr val="000000"/>
                </a:solidFill>
              </a:rPr>
              <a:t>How well did the assessment work in the context of a “meeting?”</a:t>
            </a:r>
          </a:p>
          <a:p>
            <a:pPr>
              <a:buFont typeface="Calibri" panose="020F0502020204030204" pitchFamily="34" charset="0"/>
              <a:buAutoNum type="arabicPeriod"/>
            </a:pPr>
            <a:r>
              <a:rPr lang="en-US" altLang="en-US" b="1" i="1" smtClean="0">
                <a:solidFill>
                  <a:srgbClr val="000000"/>
                </a:solidFill>
              </a:rPr>
              <a:t>How useful do you think this tool will be in the work you do?</a:t>
            </a:r>
          </a:p>
          <a:p>
            <a:endParaRPr lang="en-US" altLang="en-US" b="1" i="1" smtClean="0">
              <a:solidFill>
                <a:srgbClr val="000000"/>
              </a:solidFill>
            </a:endParaRPr>
          </a:p>
          <a:p>
            <a:r>
              <a:rPr lang="en-US" altLang="en-US" b="1" i="1" smtClean="0">
                <a:solidFill>
                  <a:srgbClr val="000000"/>
                </a:solidFill>
              </a:rPr>
              <a:t>Feel free to add your own questions to this form.</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6EFF83-D35F-4EB3-B4BF-5DDB322E6657}"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268394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#6: </a:t>
            </a:r>
            <a:r>
              <a:rPr lang="en-US" altLang="en-US" b="1" i="1" u="sng" smtClean="0">
                <a:solidFill>
                  <a:srgbClr val="000000"/>
                </a:solidFill>
              </a:rPr>
              <a:t>Understanding the Situation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Role Play</a:t>
            </a:r>
          </a:p>
          <a:p>
            <a:endParaRPr lang="en-US" altLang="en-US" b="1" u="sng" smtClean="0">
              <a:solidFill>
                <a:srgbClr val="000000"/>
              </a:solidFill>
            </a:endParaRPr>
          </a:p>
          <a:p>
            <a:pPr>
              <a:buFontTx/>
              <a:buChar char="•"/>
            </a:pPr>
            <a:r>
              <a:rPr lang="en-US" altLang="en-US" smtClean="0">
                <a:solidFill>
                  <a:srgbClr val="000000"/>
                </a:solidFill>
              </a:rPr>
              <a:t>Ask participants to share from their experiences during the role play.</a:t>
            </a:r>
          </a:p>
          <a:p>
            <a:pPr>
              <a:buFontTx/>
              <a:buChar char="•"/>
            </a:pPr>
            <a:r>
              <a:rPr lang="en-US" altLang="en-US" smtClean="0">
                <a:solidFill>
                  <a:srgbClr val="000000"/>
                </a:solidFill>
              </a:rPr>
              <a:t>Use the questions on the slide to facilitate their sharing.</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24278E5-54C1-4CDE-B7F0-EF1573B73E99}"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4160926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#6: </a:t>
            </a:r>
            <a:r>
              <a:rPr lang="en-US" altLang="en-US" b="1" i="1" u="sng" smtClean="0">
                <a:solidFill>
                  <a:srgbClr val="000000"/>
                </a:solidFill>
              </a:rPr>
              <a:t>Understanding the Situation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Role Play</a:t>
            </a:r>
          </a:p>
          <a:p>
            <a:endParaRPr lang="en-US" altLang="en-US" b="1" u="sng" smtClean="0">
              <a:solidFill>
                <a:srgbClr val="000000"/>
              </a:solidFill>
            </a:endParaRPr>
          </a:p>
          <a:p>
            <a:pPr>
              <a:buFontTx/>
              <a:buChar char="•"/>
            </a:pPr>
            <a:r>
              <a:rPr lang="en-US" altLang="en-US" smtClean="0">
                <a:solidFill>
                  <a:srgbClr val="000000"/>
                </a:solidFill>
              </a:rPr>
              <a:t>Ask participants who were community volunteers to share from their experiences during the role play.</a:t>
            </a:r>
          </a:p>
          <a:p>
            <a:pPr>
              <a:buFontTx/>
              <a:buChar char="•"/>
            </a:pPr>
            <a:r>
              <a:rPr lang="en-US" altLang="en-US" smtClean="0">
                <a:solidFill>
                  <a:srgbClr val="000000"/>
                </a:solidFill>
              </a:rPr>
              <a:t>Use the questions on the slide to facilitate their sharing.</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1A2826E-FAD3-412E-ACB9-AACA33E33DD5}"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2736479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smtClean="0">
                <a:solidFill>
                  <a:srgbClr val="000000"/>
                </a:solidFill>
              </a:rPr>
              <a:t>ACTIVITY #6: </a:t>
            </a:r>
            <a:r>
              <a:rPr lang="en-US" altLang="en-US" b="1" i="1" u="sng" smtClean="0">
                <a:solidFill>
                  <a:srgbClr val="000000"/>
                </a:solidFill>
              </a:rPr>
              <a:t>Understanding the Situation </a:t>
            </a:r>
            <a:r>
              <a:rPr lang="en-US" altLang="en-US" b="1" u="sng" smtClean="0">
                <a:solidFill>
                  <a:srgbClr val="000000"/>
                </a:solidFill>
              </a:rPr>
              <a:t>CONTINUED</a:t>
            </a:r>
          </a:p>
          <a:p>
            <a:endParaRPr lang="en-US" altLang="en-US" b="1" u="sng" smtClean="0">
              <a:solidFill>
                <a:srgbClr val="000000"/>
              </a:solidFill>
            </a:endParaRPr>
          </a:p>
          <a:p>
            <a:r>
              <a:rPr lang="en-US" altLang="en-US" b="1" smtClean="0">
                <a:solidFill>
                  <a:srgbClr val="000000"/>
                </a:solidFill>
              </a:rPr>
              <a:t>Role Play</a:t>
            </a:r>
          </a:p>
          <a:p>
            <a:endParaRPr lang="en-US" altLang="en-US" b="1" u="sng" smtClean="0">
              <a:solidFill>
                <a:srgbClr val="000000"/>
              </a:solidFill>
            </a:endParaRPr>
          </a:p>
          <a:p>
            <a:pPr>
              <a:buFontTx/>
              <a:buChar char="•"/>
            </a:pPr>
            <a:r>
              <a:rPr lang="en-US" altLang="en-US" smtClean="0">
                <a:solidFill>
                  <a:srgbClr val="000000"/>
                </a:solidFill>
              </a:rPr>
              <a:t>Ask participants who were observers to share from their observations and notes.</a:t>
            </a:r>
          </a:p>
          <a:p>
            <a:pPr>
              <a:buFontTx/>
              <a:buChar char="•"/>
            </a:pPr>
            <a:r>
              <a:rPr lang="en-US" altLang="en-US" smtClean="0">
                <a:solidFill>
                  <a:srgbClr val="000000"/>
                </a:solidFill>
              </a:rPr>
              <a:t>Use the questions on the slide to facilitate their sharing.</a:t>
            </a:r>
          </a:p>
          <a:p>
            <a:pPr>
              <a:buFontTx/>
              <a:buChar char="•"/>
            </a:pPr>
            <a:r>
              <a:rPr lang="en-US" altLang="en-US" smtClean="0">
                <a:solidFill>
                  <a:srgbClr val="000000"/>
                </a:solidFill>
              </a:rPr>
              <a:t>If not covered during the introduction to this section of the training, be sure to share the following now:</a:t>
            </a:r>
          </a:p>
          <a:p>
            <a:pPr marL="660400" lvl="1" indent="-176213">
              <a:buFontTx/>
              <a:buChar char="•"/>
            </a:pPr>
            <a:r>
              <a:rPr lang="en-US" altLang="en-US" smtClean="0">
                <a:solidFill>
                  <a:srgbClr val="000000"/>
                </a:solidFill>
              </a:rPr>
              <a:t>Share options for using the assessment:</a:t>
            </a:r>
          </a:p>
          <a:p>
            <a:pPr marL="1146175" lvl="2" indent="-180975">
              <a:buFontTx/>
              <a:buChar char="•"/>
            </a:pPr>
            <a:r>
              <a:rPr lang="en-US" altLang="en-US" smtClean="0">
                <a:solidFill>
                  <a:srgbClr val="000000"/>
                </a:solidFill>
              </a:rPr>
              <a:t>When people fill out intake paperwork for your organization or program</a:t>
            </a:r>
          </a:p>
          <a:p>
            <a:pPr marL="1146175" lvl="2" indent="-180975">
              <a:buFontTx/>
              <a:buChar char="•"/>
            </a:pPr>
            <a:r>
              <a:rPr lang="en-US" altLang="en-US" smtClean="0">
                <a:solidFill>
                  <a:srgbClr val="000000"/>
                </a:solidFill>
              </a:rPr>
              <a:t>In an initial assessment (if your volunteer work includes this type of activity)</a:t>
            </a:r>
          </a:p>
          <a:p>
            <a:pPr marL="1146175" lvl="2" indent="-180975">
              <a:buFontTx/>
              <a:buChar char="•"/>
            </a:pPr>
            <a:r>
              <a:rPr lang="en-US" altLang="en-US" smtClean="0">
                <a:solidFill>
                  <a:srgbClr val="000000"/>
                </a:solidFill>
              </a:rPr>
              <a:t>When people are waiting for other services (such as waiting to have their tax returns prepared at a Volunteer Income Tax Assistance site)</a:t>
            </a:r>
          </a:p>
          <a:p>
            <a:pPr marL="1146175" lvl="2" indent="-180975">
              <a:buFontTx/>
              <a:buChar char="•"/>
            </a:pPr>
            <a:r>
              <a:rPr lang="en-US" altLang="en-US" smtClean="0">
                <a:solidFill>
                  <a:srgbClr val="000000"/>
                </a:solidFill>
              </a:rPr>
              <a:t>Send this home with people to fill out privately</a:t>
            </a:r>
          </a:p>
          <a:p>
            <a:pPr marL="1146175" lvl="2" indent="-180975">
              <a:buFontTx/>
              <a:buChar char="•"/>
            </a:pPr>
            <a:r>
              <a:rPr lang="en-US" altLang="en-US" smtClean="0">
                <a:solidFill>
                  <a:srgbClr val="000000"/>
                </a:solidFill>
              </a:rPr>
              <a:t>Use it as a guide to ask questions in a conversational style to better understand people’s financial concerns and goals</a:t>
            </a:r>
          </a:p>
          <a:p>
            <a:pPr marL="1146175" lvl="2" indent="-180975">
              <a:buFontTx/>
              <a:buChar char="•"/>
            </a:pPr>
            <a:r>
              <a:rPr lang="en-US" altLang="en-US" smtClean="0">
                <a:solidFill>
                  <a:srgbClr val="000000"/>
                </a:solidFill>
              </a:rPr>
              <a:t>Ask the questions over several sessions with an individual</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BD38E51-8ED9-439C-BB99-AA8EFA29F334}"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130139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 </a:t>
            </a:r>
            <a:r>
              <a:rPr lang="en-US" altLang="en-US" b="1" i="1" u="sng" smtClean="0">
                <a:solidFill>
                  <a:srgbClr val="000000"/>
                </a:solidFill>
              </a:rPr>
              <a:t>Money and Me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Opener</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Ask each question listed to facilitate a discussion.</a:t>
            </a:r>
          </a:p>
          <a:p>
            <a:pPr marL="663575" lvl="1" indent="-180975" eaLnBrk="1" hangingPunct="1">
              <a:spcBef>
                <a:spcPct val="0"/>
              </a:spcBef>
              <a:buFontTx/>
              <a:buChar char="•"/>
            </a:pPr>
            <a:r>
              <a:rPr lang="en-US" altLang="en-US" b="1" smtClean="0">
                <a:solidFill>
                  <a:srgbClr val="000000"/>
                </a:solidFill>
              </a:rPr>
              <a:t>Where do  associations about money come from?</a:t>
            </a:r>
          </a:p>
          <a:p>
            <a:pPr marL="963613" lvl="2" eaLnBrk="1" hangingPunct="1">
              <a:spcBef>
                <a:spcPct val="0"/>
              </a:spcBef>
            </a:pPr>
            <a:r>
              <a:rPr lang="en-US" altLang="en-US" smtClean="0">
                <a:solidFill>
                  <a:srgbClr val="000000"/>
                </a:solidFill>
              </a:rPr>
              <a:t>Be sure to add the following if not contributed by participants: family, peers, school, media, government, businesses, communities of faith, social and service organizations. Ask people for specificity including examples of how family or peers or media, for example, may create lasting associations about money for people.</a:t>
            </a:r>
          </a:p>
          <a:p>
            <a:pPr marL="663575" lvl="1" indent="-180975" eaLnBrk="1" hangingPunct="1">
              <a:spcBef>
                <a:spcPct val="0"/>
              </a:spcBef>
            </a:pPr>
            <a:endParaRPr lang="en-US" altLang="en-US" smtClean="0">
              <a:solidFill>
                <a:srgbClr val="000000"/>
              </a:solidFill>
            </a:endParaRPr>
          </a:p>
          <a:p>
            <a:pPr marL="663575" lvl="1" indent="-180975" eaLnBrk="1" hangingPunct="1">
              <a:spcBef>
                <a:spcPct val="0"/>
              </a:spcBef>
              <a:buFontTx/>
              <a:buChar char="•"/>
            </a:pPr>
            <a:r>
              <a:rPr lang="en-US" altLang="en-US" b="1" smtClean="0">
                <a:solidFill>
                  <a:srgbClr val="000000"/>
                </a:solidFill>
              </a:rPr>
              <a:t>How do these associations reflect attitudes and feelings about money?</a:t>
            </a:r>
          </a:p>
          <a:p>
            <a:pPr marL="963613" lvl="2" eaLnBrk="1" hangingPunct="1">
              <a:spcBef>
                <a:spcPct val="0"/>
              </a:spcBef>
            </a:pPr>
            <a:r>
              <a:rPr lang="en-US" altLang="en-US" smtClean="0">
                <a:solidFill>
                  <a:srgbClr val="000000"/>
                </a:solidFill>
              </a:rPr>
              <a:t>Be sure to add the following if not contributed by participants: Our attitudes and feelings about money may be rooted in some of these associations. </a:t>
            </a:r>
          </a:p>
          <a:p>
            <a:pPr marL="663575" lvl="1"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b="1" smtClean="0">
                <a:solidFill>
                  <a:srgbClr val="000000"/>
                </a:solidFill>
              </a:rPr>
              <a:t>How are attitudes and feelings related to behaviors and actions?</a:t>
            </a:r>
          </a:p>
          <a:p>
            <a:pPr marL="963613" lvl="2" eaLnBrk="1" hangingPunct="1">
              <a:spcBef>
                <a:spcPct val="0"/>
              </a:spcBef>
            </a:pPr>
            <a:r>
              <a:rPr lang="en-US" altLang="en-US" smtClean="0">
                <a:solidFill>
                  <a:srgbClr val="000000"/>
                </a:solidFill>
              </a:rPr>
              <a:t>Be sure to add the following if not contributed by participants: Our behaviors and actions are often driven by our attitudes and feelings. This is part of the reason our knowledge—what we know is good practice with money—and our actions do not line up.</a:t>
            </a:r>
          </a:p>
          <a:p>
            <a:pPr marL="663575" lvl="1"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b="1" smtClean="0">
                <a:solidFill>
                  <a:srgbClr val="000000"/>
                </a:solidFill>
              </a:rPr>
              <a:t>So what does this mean when we are working with the people you serves?</a:t>
            </a:r>
          </a:p>
          <a:p>
            <a:pPr marL="963613" lvl="2" eaLnBrk="1" hangingPunct="1">
              <a:spcBef>
                <a:spcPct val="0"/>
              </a:spcBef>
            </a:pPr>
            <a:r>
              <a:rPr lang="en-US" altLang="en-US" smtClean="0">
                <a:solidFill>
                  <a:srgbClr val="000000"/>
                </a:solidFill>
              </a:rPr>
              <a:t>Be sure to add the following if not contributed by participants: While it’s easy to think about financial empowerment as providing people with information and opportunities to develop financial management knowledge and skills, financial empowerment must also consider and help people understand some of the underlying attitudes and feelings about money and how these impact practices and behaviors today. Attitudes and feelings may drive practices and actions. Understanding the origins of attitudes and feelings about money can help people understand the reasons behind some of their actions and makes changes if they want to make changes.</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b="1" smtClean="0">
                <a:solidFill>
                  <a:srgbClr val="000000"/>
                </a:solidFill>
              </a:rPr>
              <a:t>Be sure to highlight cultural differences based on socio-economic status, ethnicity, region, and age.</a:t>
            </a:r>
          </a:p>
          <a:p>
            <a:pPr eaLnBrk="1" hangingPunct="1">
              <a:spcBef>
                <a:spcPct val="0"/>
              </a:spcBef>
            </a:pPr>
            <a:endParaRPr lang="en-US" altLang="en-US" smtClean="0">
              <a:solidFill>
                <a:srgbClr val="000000"/>
              </a:solidFill>
            </a:endParaRPr>
          </a:p>
          <a:p>
            <a:pPr eaLnBrk="1" hangingPunct="1">
              <a:spcBef>
                <a:spcPct val="0"/>
              </a:spcBef>
            </a:pPr>
            <a:r>
              <a:rPr lang="en-US" altLang="en-US" b="1" smtClean="0">
                <a:solidFill>
                  <a:srgbClr val="000000"/>
                </a:solidFill>
              </a:rPr>
              <a:t>Summarize by sharing:</a:t>
            </a:r>
          </a:p>
          <a:p>
            <a:pPr eaLnBrk="1" hangingPunct="1">
              <a:spcBef>
                <a:spcPct val="0"/>
              </a:spcBef>
            </a:pPr>
            <a:r>
              <a:rPr lang="en-US" altLang="en-US" smtClean="0">
                <a:solidFill>
                  <a:srgbClr val="000000"/>
                </a:solidFill>
              </a:rPr>
              <a:t>Attitudes and beliefs about money may drive behavior. Understanding origins of these attitudes and beliefs can help you better understand what influences some of the productive and unproductive money practices of the people you serve as well as yourself. As a community volunteer, it’s also important to understand your own attitudes or biases around money and financial issues—this can help ensure you do not judge your the people you serves for their:</a:t>
            </a:r>
          </a:p>
          <a:p>
            <a:pPr eaLnBrk="1" hangingPunct="1">
              <a:spcBef>
                <a:spcPct val="0"/>
              </a:spcBef>
              <a:buFontTx/>
              <a:buChar char="•"/>
            </a:pPr>
            <a:r>
              <a:rPr lang="en-US" altLang="en-US" smtClean="0">
                <a:solidFill>
                  <a:srgbClr val="000000"/>
                </a:solidFill>
              </a:rPr>
              <a:t>Financial situations;</a:t>
            </a:r>
          </a:p>
          <a:p>
            <a:pPr eaLnBrk="1" hangingPunct="1">
              <a:spcBef>
                <a:spcPct val="0"/>
              </a:spcBef>
              <a:buFontTx/>
              <a:buChar char="•"/>
            </a:pPr>
            <a:r>
              <a:rPr lang="en-US" altLang="en-US" smtClean="0">
                <a:solidFill>
                  <a:srgbClr val="000000"/>
                </a:solidFill>
              </a:rPr>
              <a:t>Current financial practices;</a:t>
            </a:r>
          </a:p>
          <a:p>
            <a:pPr eaLnBrk="1" hangingPunct="1">
              <a:spcBef>
                <a:spcPct val="0"/>
              </a:spcBef>
              <a:buFontTx/>
              <a:buChar char="•"/>
            </a:pPr>
            <a:r>
              <a:rPr lang="en-US" altLang="en-US" smtClean="0">
                <a:solidFill>
                  <a:srgbClr val="000000"/>
                </a:solidFill>
              </a:rPr>
              <a:t>Past financial decisions; or</a:t>
            </a:r>
          </a:p>
          <a:p>
            <a:pPr eaLnBrk="1" hangingPunct="1">
              <a:spcBef>
                <a:spcPct val="0"/>
              </a:spcBef>
              <a:buFontTx/>
              <a:buChar char="•"/>
            </a:pPr>
            <a:r>
              <a:rPr lang="en-US" altLang="en-US" smtClean="0">
                <a:solidFill>
                  <a:srgbClr val="000000"/>
                </a:solidFill>
              </a:rPr>
              <a:t>Their current financial goals.</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CD5ECA3-8656-4009-AA44-25EB7B3F04D6}" type="slidenum">
              <a:rPr lang="en-US" altLang="en-US">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45204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#6: </a:t>
            </a:r>
            <a:r>
              <a:rPr lang="en-US" altLang="en-US" b="1" i="1" u="sng" smtClean="0">
                <a:solidFill>
                  <a:srgbClr val="000000"/>
                </a:solidFill>
              </a:rPr>
              <a:t>Understanding the Situation and Starting the Money Conversation </a:t>
            </a:r>
            <a:r>
              <a:rPr lang="en-US" altLang="en-US" b="1" u="sng" smtClean="0">
                <a:solidFill>
                  <a:srgbClr val="000000"/>
                </a:solidFill>
              </a:rPr>
              <a:t>CONTINUED</a:t>
            </a:r>
            <a:endParaRPr lang="en-US" altLang="en-US" b="1" i="1" u="sng" smtClean="0">
              <a:solidFill>
                <a:srgbClr val="000000"/>
              </a:solidFill>
            </a:endParaRPr>
          </a:p>
          <a:p>
            <a:pPr eaLnBrk="1" hangingPunct="1">
              <a:spcBef>
                <a:spcPct val="0"/>
              </a:spcBef>
            </a:pPr>
            <a:endParaRPr lang="en-US" altLang="en-US" b="1" i="1" u="sng" smtClean="0">
              <a:solidFill>
                <a:srgbClr val="000000"/>
              </a:solidFill>
            </a:endParaRPr>
          </a:p>
          <a:p>
            <a:pPr eaLnBrk="1" hangingPunct="1">
              <a:spcBef>
                <a:spcPct val="0"/>
              </a:spcBef>
            </a:pPr>
            <a:r>
              <a:rPr lang="en-US" altLang="en-US" b="1" i="1" smtClean="0">
                <a:solidFill>
                  <a:srgbClr val="000000"/>
                </a:solidFill>
              </a:rPr>
              <a:t>NOTE: Select Option A: Brainstorm or Option B: Skit in advance of the training</a:t>
            </a:r>
            <a:endParaRPr lang="en-US" altLang="en-US" b="1" u="sng" smtClean="0">
              <a:solidFill>
                <a:srgbClr val="000000"/>
              </a:solidFill>
            </a:endParaRPr>
          </a:p>
          <a:p>
            <a:pPr eaLnBrk="1" hangingPunct="1">
              <a:spcBef>
                <a:spcPct val="0"/>
              </a:spcBef>
            </a:pPr>
            <a:endParaRPr lang="en-US" altLang="en-US" smtClean="0">
              <a:solidFill>
                <a:srgbClr val="000000"/>
              </a:solidFill>
            </a:endParaRPr>
          </a:p>
          <a:p>
            <a:pPr eaLnBrk="1" hangingPunct="1">
              <a:spcBef>
                <a:spcPct val="0"/>
              </a:spcBef>
            </a:pPr>
            <a:r>
              <a:rPr lang="en-US" altLang="en-US" b="1" u="sng" smtClean="0">
                <a:solidFill>
                  <a:srgbClr val="000000"/>
                </a:solidFill>
              </a:rPr>
              <a:t>Option A: Brainstorm (Introduction Part 3) </a:t>
            </a:r>
            <a:r>
              <a:rPr lang="en-US" altLang="en-US" u="sng" smtClean="0">
                <a:solidFill>
                  <a:srgbClr val="000000"/>
                </a:solidFill>
              </a:rPr>
              <a:t>(Pages 37)</a:t>
            </a: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Instruct participants to brainstorm a list of ways they can initiate the financial empowerment discussion with the people you serve.</a:t>
            </a:r>
          </a:p>
          <a:p>
            <a:pPr eaLnBrk="1" hangingPunct="1">
              <a:spcBef>
                <a:spcPct val="0"/>
              </a:spcBef>
            </a:pPr>
            <a:endParaRPr lang="en-US" altLang="en-US" b="1" i="1" smtClean="0">
              <a:solidFill>
                <a:srgbClr val="000000"/>
              </a:solidFill>
            </a:endParaRPr>
          </a:p>
          <a:p>
            <a:pPr eaLnBrk="1" hangingPunct="1">
              <a:spcBef>
                <a:spcPct val="0"/>
              </a:spcBef>
            </a:pPr>
            <a:r>
              <a:rPr lang="en-US" altLang="en-US" b="1" i="1" smtClean="0">
                <a:solidFill>
                  <a:srgbClr val="000000"/>
                </a:solidFill>
              </a:rPr>
              <a:t>NOTE: This can be done as a large group or in small groups with a large group report out.</a:t>
            </a:r>
          </a:p>
          <a:p>
            <a:pPr eaLnBrk="1" hangingPunct="1">
              <a:spcBef>
                <a:spcPct val="0"/>
              </a:spcBef>
              <a:buFontTx/>
              <a:buChar char="•"/>
            </a:pPr>
            <a:endParaRPr lang="en-US" altLang="en-US" b="1" u="sng" smtClean="0">
              <a:solidFill>
                <a:srgbClr val="000000"/>
              </a:solidFill>
            </a:endParaRPr>
          </a:p>
          <a:p>
            <a:pPr eaLnBrk="1" hangingPunct="1">
              <a:spcBef>
                <a:spcPct val="0"/>
              </a:spcBef>
            </a:pPr>
            <a:r>
              <a:rPr lang="en-US" altLang="en-US" b="1" u="sng" smtClean="0">
                <a:solidFill>
                  <a:srgbClr val="000000"/>
                </a:solidFill>
              </a:rPr>
              <a:t>Option B: Skit (Introduction Part 3) </a:t>
            </a:r>
            <a:r>
              <a:rPr lang="en-US" altLang="en-US" u="sng" smtClean="0">
                <a:solidFill>
                  <a:srgbClr val="000000"/>
                </a:solidFill>
              </a:rPr>
              <a:t>(Pages 37)</a:t>
            </a:r>
            <a:endParaRPr lang="en-US" altLang="en-US" b="1" u="sng" smtClean="0">
              <a:solidFill>
                <a:srgbClr val="000000"/>
              </a:solidFill>
            </a:endParaRPr>
          </a:p>
          <a:p>
            <a:pPr eaLnBrk="1" hangingPunct="1">
              <a:spcBef>
                <a:spcPct val="0"/>
              </a:spcBef>
              <a:buFontTx/>
              <a:buChar char="•"/>
            </a:pPr>
            <a:r>
              <a:rPr lang="en-US" altLang="en-US" smtClean="0">
                <a:solidFill>
                  <a:srgbClr val="000000"/>
                </a:solidFill>
              </a:rPr>
              <a:t>Invite pairs of participants to </a:t>
            </a:r>
            <a:r>
              <a:rPr lang="ja-JP" altLang="en-US" smtClean="0">
                <a:solidFill>
                  <a:srgbClr val="000000"/>
                </a:solidFill>
              </a:rPr>
              <a:t>“</a:t>
            </a:r>
            <a:r>
              <a:rPr lang="en-US" altLang="ja-JP" smtClean="0">
                <a:solidFill>
                  <a:srgbClr val="000000"/>
                </a:solidFill>
              </a:rPr>
              <a:t>read</a:t>
            </a:r>
            <a:r>
              <a:rPr lang="ja-JP" altLang="en-US" smtClean="0">
                <a:solidFill>
                  <a:srgbClr val="000000"/>
                </a:solidFill>
              </a:rPr>
              <a:t>”</a:t>
            </a:r>
            <a:r>
              <a:rPr lang="en-US" altLang="ja-JP" smtClean="0">
                <a:solidFill>
                  <a:srgbClr val="000000"/>
                </a:solidFill>
              </a:rPr>
              <a:t> and act out scripts provided in the toolkit on pages 40 - 43.</a:t>
            </a:r>
          </a:p>
          <a:p>
            <a:pPr eaLnBrk="1" hangingPunct="1">
              <a:spcBef>
                <a:spcPct val="0"/>
              </a:spcBef>
              <a:buFontTx/>
              <a:buChar char="•"/>
            </a:pPr>
            <a:r>
              <a:rPr lang="en-US" altLang="en-US" smtClean="0">
                <a:solidFill>
                  <a:srgbClr val="000000"/>
                </a:solidFill>
              </a:rPr>
              <a:t>Solicit feedback from participants about what worked well and how they would change the discussion.</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Introduce participants to Tool 1 in the Introduction Part 3, Top Money Conversations on page 45 – 46.  Explain that this is just another way to help them see how to use questions as the starting point for use of the Toolkit.</a:t>
            </a:r>
          </a:p>
          <a:p>
            <a:pPr eaLnBrk="1" hangingPunct="1">
              <a:spcBef>
                <a:spcPct val="0"/>
              </a:spcBef>
            </a:pPr>
            <a:endParaRPr lang="en-US" altLang="en-US" smtClean="0">
              <a:solidFill>
                <a:srgbClr val="000000"/>
              </a:solidFill>
            </a:endParaRPr>
          </a:p>
          <a:p>
            <a:pPr eaLnBrk="1" hangingPunct="1">
              <a:spcBef>
                <a:spcPct val="0"/>
              </a:spcBef>
            </a:pPr>
            <a:endParaRPr lang="en-US" altLang="en-US" smtClean="0">
              <a:solidFill>
                <a:srgbClr val="000000"/>
              </a:solidFill>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E1A776-0292-4EAD-B7C8-8497210115CB}" type="slidenum">
              <a:rPr lang="en-US" altLang="en-US">
                <a:latin typeface="Calibri" panose="020F0502020204030204" pitchFamily="34" charset="0"/>
              </a:rPr>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1444982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DA015C1-4797-43ED-B542-2B56067F0843}" type="slidenum">
              <a:rPr lang="en-US" altLang="en-US">
                <a:latin typeface="Calibri" panose="020F0502020204030204" pitchFamily="34" charset="0"/>
              </a:rPr>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286092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ＭＳ Ｐゴシック" charset="0"/>
                <a:cs typeface="+mn-cs"/>
              </a:rPr>
              <a:t>ACTIVITY #7: </a:t>
            </a:r>
            <a:r>
              <a:rPr lang="en-US" b="1" i="1" u="sng" dirty="0">
                <a:solidFill>
                  <a:srgbClr val="000000"/>
                </a:solidFill>
                <a:ea typeface="ＭＳ Ｐゴシック" charset="0"/>
                <a:cs typeface="+mn-cs"/>
              </a:rPr>
              <a:t>Setting </a:t>
            </a:r>
            <a:r>
              <a:rPr lang="en-US" b="1" i="1" u="sng" dirty="0" smtClean="0">
                <a:solidFill>
                  <a:srgbClr val="000000"/>
                </a:solidFill>
                <a:ea typeface="ＭＳ Ｐゴシック" charset="0"/>
                <a:cs typeface="+mn-cs"/>
              </a:rPr>
              <a:t>Goals and Planning for Large Purchases</a:t>
            </a:r>
            <a:endParaRPr lang="en-US" b="1" i="1" u="sng" dirty="0">
              <a:solidFill>
                <a:srgbClr val="000000"/>
              </a:solidFill>
              <a:ea typeface="ＭＳ Ｐゴシック" charset="0"/>
              <a:cs typeface="+mn-cs"/>
            </a:endParaRPr>
          </a:p>
          <a:p>
            <a:pPr eaLnBrk="1" hangingPunct="1">
              <a:spcBef>
                <a:spcPct val="0"/>
              </a:spcBef>
              <a:defRPr/>
            </a:pPr>
            <a:r>
              <a:rPr lang="en-US" b="1" dirty="0">
                <a:solidFill>
                  <a:srgbClr val="000000"/>
                </a:solidFill>
                <a:ea typeface="ＭＳ Ｐゴシック" charset="0"/>
                <a:cs typeface="+mn-cs"/>
              </a:rPr>
              <a:t>Estimated Time: </a:t>
            </a:r>
            <a:r>
              <a:rPr lang="en-US" b="1" dirty="0" smtClean="0">
                <a:solidFill>
                  <a:srgbClr val="000000"/>
                </a:solidFill>
                <a:ea typeface="ＭＳ Ｐゴシック" charset="0"/>
                <a:cs typeface="+mn-cs"/>
              </a:rPr>
              <a:t>45 </a:t>
            </a:r>
            <a:r>
              <a:rPr lang="en-US" b="1" dirty="0">
                <a:solidFill>
                  <a:srgbClr val="000000"/>
                </a:solidFill>
                <a:ea typeface="ＭＳ Ｐゴシック" charset="0"/>
                <a:cs typeface="+mn-cs"/>
              </a:rPr>
              <a:t>Minutes</a:t>
            </a:r>
          </a:p>
          <a:p>
            <a:pPr eaLnBrk="1" hangingPunct="1">
              <a:spcBef>
                <a:spcPct val="0"/>
              </a:spcBef>
              <a:defRPr/>
            </a:pPr>
            <a:r>
              <a:rPr lang="en-US" b="1" dirty="0">
                <a:solidFill>
                  <a:srgbClr val="000000"/>
                </a:solidFill>
                <a:ea typeface="ＭＳ Ｐゴシック" charset="0"/>
                <a:cs typeface="+mn-cs"/>
              </a:rPr>
              <a:t>Methodology: </a:t>
            </a:r>
            <a:r>
              <a:rPr lang="en-US" b="1" dirty="0" smtClean="0">
                <a:solidFill>
                  <a:srgbClr val="000000"/>
                </a:solidFill>
                <a:ea typeface="ＭＳ Ｐゴシック" charset="0"/>
                <a:cs typeface="+mn-cs"/>
              </a:rPr>
              <a:t>Presentation / Facilitated Discussion / Scenarios in Small Groups / Presentation</a:t>
            </a:r>
            <a:endParaRPr lang="en-US" b="1" dirty="0">
              <a:solidFill>
                <a:srgbClr val="000000"/>
              </a:solidFill>
              <a:ea typeface="ＭＳ Ｐゴシック" charset="0"/>
              <a:cs typeface="+mn-cs"/>
            </a:endParaRPr>
          </a:p>
          <a:p>
            <a:pPr eaLnBrk="1" hangingPunct="1">
              <a:spcBef>
                <a:spcPct val="0"/>
              </a:spcBef>
              <a:defRPr/>
            </a:pPr>
            <a:r>
              <a:rPr lang="en-US" b="1" dirty="0">
                <a:solidFill>
                  <a:srgbClr val="000000"/>
                </a:solidFill>
                <a:ea typeface="ＭＳ Ｐゴシック" charset="0"/>
                <a:cs typeface="+mn-cs"/>
              </a:rPr>
              <a:t>Corresponding Section in Toolkit: Module </a:t>
            </a:r>
            <a:r>
              <a:rPr lang="en-US" b="1" dirty="0" smtClean="0">
                <a:solidFill>
                  <a:srgbClr val="000000"/>
                </a:solidFill>
                <a:ea typeface="ＭＳ Ｐゴシック" charset="0"/>
                <a:cs typeface="+mn-cs"/>
              </a:rPr>
              <a:t>1 (Pages 55)</a:t>
            </a:r>
            <a:endParaRPr lang="en-US" b="1" dirty="0">
              <a:solidFill>
                <a:srgbClr val="000000"/>
              </a:solidFill>
              <a:ea typeface="ＭＳ Ｐゴシック" charset="0"/>
              <a:cs typeface="+mn-cs"/>
            </a:endParaRPr>
          </a:p>
          <a:p>
            <a:pPr eaLnBrk="1" hangingPunct="1">
              <a:spcBef>
                <a:spcPct val="0"/>
              </a:spcBef>
              <a:defRPr/>
            </a:pPr>
            <a:endParaRPr lang="en-US" b="1" dirty="0">
              <a:solidFill>
                <a:srgbClr val="000000"/>
              </a:solidFill>
              <a:ea typeface="ＭＳ Ｐゴシック" charset="0"/>
              <a:cs typeface="+mn-cs"/>
            </a:endParaRPr>
          </a:p>
          <a:p>
            <a:pPr eaLnBrk="1" hangingPunct="1">
              <a:spcBef>
                <a:spcPct val="0"/>
              </a:spcBef>
              <a:defRPr/>
            </a:pPr>
            <a:r>
              <a:rPr lang="en-US" b="1" u="sng" dirty="0">
                <a:solidFill>
                  <a:srgbClr val="000000"/>
                </a:solidFill>
                <a:ea typeface="ＭＳ Ｐゴシック" charset="0"/>
                <a:cs typeface="+mn-cs"/>
              </a:rPr>
              <a:t>Instructions for Facilitator:</a:t>
            </a:r>
          </a:p>
          <a:p>
            <a:pPr eaLnBrk="1" hangingPunct="1">
              <a:spcBef>
                <a:spcPct val="0"/>
              </a:spcBef>
              <a:defRPr/>
            </a:pPr>
            <a:endParaRPr lang="en-US" b="1" u="sng" dirty="0">
              <a:solidFill>
                <a:srgbClr val="000000"/>
              </a:solidFill>
              <a:ea typeface="ＭＳ Ｐゴシック" charset="0"/>
              <a:cs typeface="+mn-cs"/>
            </a:endParaRPr>
          </a:p>
          <a:p>
            <a:pPr eaLnBrk="1" hangingPunct="1">
              <a:spcBef>
                <a:spcPct val="0"/>
              </a:spcBef>
              <a:defRPr/>
            </a:pPr>
            <a:r>
              <a:rPr lang="en-US" b="1" dirty="0">
                <a:solidFill>
                  <a:srgbClr val="000000"/>
                </a:solidFill>
                <a:ea typeface="ＭＳ Ｐゴシック" charset="0"/>
                <a:cs typeface="+mn-cs"/>
              </a:rPr>
              <a:t>Presentation (Module </a:t>
            </a:r>
            <a:r>
              <a:rPr lang="en-US" b="1" dirty="0" smtClean="0">
                <a:solidFill>
                  <a:srgbClr val="000000"/>
                </a:solidFill>
                <a:ea typeface="ＭＳ Ｐゴシック" charset="0"/>
                <a:cs typeface="+mn-cs"/>
              </a:rPr>
              <a:t>1) </a:t>
            </a:r>
            <a:endParaRPr lang="en-US" dirty="0" smtClean="0">
              <a:solidFill>
                <a:srgbClr val="000000"/>
              </a:solidFill>
              <a:ea typeface="ＭＳ Ｐゴシック" charset="0"/>
              <a:cs typeface="+mn-cs"/>
            </a:endParaRPr>
          </a:p>
          <a:p>
            <a:pPr eaLnBrk="1" hangingPunct="1">
              <a:spcBef>
                <a:spcPct val="0"/>
              </a:spcBef>
              <a:defRPr/>
            </a:pPr>
            <a:endParaRPr lang="en-US" dirty="0">
              <a:solidFill>
                <a:srgbClr val="000000"/>
              </a:solidFill>
              <a:ea typeface="ＭＳ Ｐゴシック" charset="0"/>
              <a:cs typeface="+mn-cs"/>
            </a:endParaRPr>
          </a:p>
          <a:p>
            <a:pPr marL="177845" indent="-177845" eaLnBrk="1" hangingPunct="1">
              <a:spcBef>
                <a:spcPct val="0"/>
              </a:spcBef>
              <a:buFont typeface="Arial"/>
              <a:buChar char="•"/>
              <a:defRPr/>
            </a:pPr>
            <a:r>
              <a:rPr lang="en-US" dirty="0">
                <a:solidFill>
                  <a:srgbClr val="000000"/>
                </a:solidFill>
                <a:ea typeface="ＭＳ Ｐゴシック" charset="0"/>
                <a:cs typeface="+mn-cs"/>
              </a:rPr>
              <a:t>Encourage participants to follow along in Module </a:t>
            </a:r>
            <a:r>
              <a:rPr lang="en-US" dirty="0" smtClean="0">
                <a:solidFill>
                  <a:srgbClr val="000000"/>
                </a:solidFill>
                <a:ea typeface="ＭＳ Ｐゴシック" charset="0"/>
                <a:cs typeface="+mn-cs"/>
              </a:rPr>
              <a:t>1 </a:t>
            </a:r>
            <a:r>
              <a:rPr lang="en-US" dirty="0">
                <a:solidFill>
                  <a:srgbClr val="000000"/>
                </a:solidFill>
                <a:ea typeface="ＭＳ Ｐゴシック" charset="0"/>
                <a:cs typeface="+mn-cs"/>
              </a:rPr>
              <a:t>in </a:t>
            </a:r>
            <a:r>
              <a:rPr lang="en-US" dirty="0" smtClean="0">
                <a:solidFill>
                  <a:srgbClr val="000000"/>
                </a:solidFill>
                <a:ea typeface="ＭＳ Ｐゴシック" charset="0"/>
                <a:cs typeface="+mn-cs"/>
              </a:rPr>
              <a:t>the toolkit.</a:t>
            </a:r>
            <a:endParaRPr lang="en-US" dirty="0">
              <a:solidFill>
                <a:srgbClr val="000000"/>
              </a:solidFill>
              <a:ea typeface="ＭＳ Ｐゴシック" charset="0"/>
              <a:cs typeface="+mn-cs"/>
            </a:endParaRPr>
          </a:p>
          <a:p>
            <a:pPr marL="177845" indent="-177845" eaLnBrk="1" hangingPunct="1">
              <a:spcBef>
                <a:spcPct val="0"/>
              </a:spcBef>
              <a:buFont typeface="Arial"/>
              <a:buChar char="•"/>
              <a:defRPr/>
            </a:pPr>
            <a:r>
              <a:rPr lang="en-US" dirty="0">
                <a:solidFill>
                  <a:srgbClr val="000000"/>
                </a:solidFill>
                <a:ea typeface="ＭＳ Ｐゴシック" charset="0"/>
                <a:cs typeface="+mn-cs"/>
              </a:rPr>
              <a:t>Describe the role of goal setting in financial management and financial planning.</a:t>
            </a:r>
          </a:p>
          <a:p>
            <a:pPr marL="177845" indent="-177845" eaLnBrk="1" hangingPunct="1">
              <a:spcBef>
                <a:spcPct val="0"/>
              </a:spcBef>
              <a:buFont typeface="Arial"/>
              <a:buChar char="•"/>
              <a:defRPr/>
            </a:pPr>
            <a:r>
              <a:rPr lang="en-US" dirty="0">
                <a:solidFill>
                  <a:srgbClr val="000000"/>
                </a:solidFill>
                <a:ea typeface="ＭＳ Ｐゴシック" charset="0"/>
                <a:cs typeface="+mn-cs"/>
              </a:rPr>
              <a:t>Explain the rationale for setting </a:t>
            </a:r>
            <a:r>
              <a:rPr lang="en-US" dirty="0" smtClean="0">
                <a:solidFill>
                  <a:srgbClr val="000000"/>
                </a:solidFill>
                <a:ea typeface="ＭＳ Ｐゴシック" charset="0"/>
                <a:cs typeface="+mn-cs"/>
              </a:rPr>
              <a:t>goals using the above slide.</a:t>
            </a:r>
            <a:endParaRPr lang="en-US" dirty="0">
              <a:solidFill>
                <a:srgbClr val="000000"/>
              </a:solidFill>
              <a:ea typeface="ＭＳ Ｐゴシック" charset="0"/>
              <a:cs typeface="+mn-cs"/>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1DAADDC-5253-4BF0-A8AC-55E2C3C4207F}" type="slidenum">
              <a:rPr lang="en-US" altLang="en-US">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1231012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#7: </a:t>
            </a:r>
            <a:r>
              <a:rPr lang="en-US" b="1" i="1" u="sng" dirty="0">
                <a:solidFill>
                  <a:srgbClr val="000000"/>
                </a:solidFill>
                <a:ea typeface="MS PGothic" charset="0"/>
              </a:rPr>
              <a:t>Setting Goals and Planning for Large Purchases </a:t>
            </a:r>
            <a:r>
              <a:rPr lang="en-US" b="1" u="sng" dirty="0">
                <a:solidFill>
                  <a:srgbClr val="000000"/>
                </a:solidFill>
                <a:ea typeface="MS PGothic" charset="0"/>
              </a:rPr>
              <a:t>CONTINUED</a:t>
            </a:r>
            <a:endParaRPr lang="en-US" b="1" i="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(Module 1)</a:t>
            </a:r>
          </a:p>
          <a:p>
            <a:pPr eaLnBrk="1" hangingPunct="1">
              <a:spcBef>
                <a:spcPct val="0"/>
              </a:spcBef>
              <a:defRPr/>
            </a:pPr>
            <a:endParaRPr lang="en-US"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Explain the qualities of strong </a:t>
            </a:r>
            <a:r>
              <a:rPr lang="en-US" dirty="0" smtClean="0">
                <a:solidFill>
                  <a:srgbClr val="000000"/>
                </a:solidFill>
                <a:ea typeface="MS PGothic" charset="0"/>
              </a:rPr>
              <a:t>goals using the following:</a:t>
            </a:r>
            <a:endParaRPr lang="en-US" dirty="0">
              <a:solidFill>
                <a:srgbClr val="000000"/>
              </a:solidFill>
              <a:ea typeface="MS PGothic" charset="0"/>
            </a:endParaRPr>
          </a:p>
          <a:p>
            <a:pPr eaLnBrk="1" hangingPunct="1">
              <a:spcBef>
                <a:spcPct val="0"/>
              </a:spcBef>
              <a:defRPr/>
            </a:pPr>
            <a:endParaRPr lang="en-US" dirty="0">
              <a:solidFill>
                <a:srgbClr val="000000"/>
              </a:solidFill>
              <a:ea typeface="MS PGothic" charset="0"/>
            </a:endParaRPr>
          </a:p>
          <a:p>
            <a:pPr lvl="1" eaLnBrk="1" hangingPunct="1">
              <a:spcBef>
                <a:spcPct val="0"/>
              </a:spcBef>
              <a:defRPr/>
            </a:pPr>
            <a:r>
              <a:rPr lang="en-US" b="1" dirty="0">
                <a:solidFill>
                  <a:srgbClr val="000000"/>
                </a:solidFill>
                <a:ea typeface="MS PGothic" charset="0"/>
              </a:rPr>
              <a:t>Specific</a:t>
            </a:r>
          </a:p>
          <a:p>
            <a:pPr marL="1108075" lvl="2" indent="-177800" eaLnBrk="1" hangingPunct="1">
              <a:spcBef>
                <a:spcPct val="0"/>
              </a:spcBef>
              <a:buFontTx/>
              <a:buChar char="•"/>
              <a:defRPr/>
            </a:pPr>
            <a:r>
              <a:rPr lang="en-US" dirty="0">
                <a:solidFill>
                  <a:srgbClr val="000000"/>
                </a:solidFill>
                <a:ea typeface="MS PGothic" charset="0"/>
              </a:rPr>
              <a:t>When setting a goal, ask yourself the questions: Who? What? Why? </a:t>
            </a:r>
          </a:p>
          <a:p>
            <a:pPr marL="1108075" lvl="2" indent="-177800" eaLnBrk="1" hangingPunct="1">
              <a:spcBef>
                <a:spcPct val="0"/>
              </a:spcBef>
              <a:buFontTx/>
              <a:buChar char="•"/>
              <a:defRPr/>
            </a:pPr>
            <a:r>
              <a:rPr lang="en-US" dirty="0">
                <a:solidFill>
                  <a:srgbClr val="000000"/>
                </a:solidFill>
                <a:ea typeface="MS PGothic" charset="0"/>
              </a:rPr>
              <a:t>A specific goal has a much greater chance of being met than a general goal.</a:t>
            </a:r>
          </a:p>
          <a:p>
            <a:pPr lvl="1" eaLnBrk="1" hangingPunct="1">
              <a:spcBef>
                <a:spcPct val="0"/>
              </a:spcBef>
              <a:defRPr/>
            </a:pPr>
            <a:r>
              <a:rPr lang="en-US" b="1" dirty="0">
                <a:solidFill>
                  <a:srgbClr val="000000"/>
                </a:solidFill>
                <a:ea typeface="MS PGothic" charset="0"/>
              </a:rPr>
              <a:t>Measurable</a:t>
            </a:r>
          </a:p>
          <a:p>
            <a:pPr marL="1108075" lvl="2" indent="-177800" eaLnBrk="1" hangingPunct="1">
              <a:spcBef>
                <a:spcPct val="0"/>
              </a:spcBef>
              <a:buFontTx/>
              <a:buChar char="•"/>
              <a:defRPr/>
            </a:pPr>
            <a:r>
              <a:rPr lang="en-US" dirty="0">
                <a:solidFill>
                  <a:srgbClr val="000000"/>
                </a:solidFill>
                <a:ea typeface="MS PGothic" charset="0"/>
              </a:rPr>
              <a:t>You should be able to track your progress toward meeting the goal. </a:t>
            </a:r>
          </a:p>
          <a:p>
            <a:pPr marL="1108075" lvl="2" indent="-177800" eaLnBrk="1" hangingPunct="1">
              <a:spcBef>
                <a:spcPct val="0"/>
              </a:spcBef>
              <a:buFontTx/>
              <a:buChar char="•"/>
              <a:defRPr/>
            </a:pPr>
            <a:r>
              <a:rPr lang="en-US" dirty="0">
                <a:solidFill>
                  <a:srgbClr val="000000"/>
                </a:solidFill>
                <a:ea typeface="MS PGothic" charset="0"/>
              </a:rPr>
              <a:t>Ask yourself questions like: How much? How many? How will I know when it is done? </a:t>
            </a:r>
          </a:p>
          <a:p>
            <a:pPr lvl="1" eaLnBrk="1" hangingPunct="1">
              <a:spcBef>
                <a:spcPct val="0"/>
              </a:spcBef>
              <a:defRPr/>
            </a:pPr>
            <a:r>
              <a:rPr lang="en-US" b="1" dirty="0">
                <a:solidFill>
                  <a:srgbClr val="000000"/>
                </a:solidFill>
                <a:ea typeface="MS PGothic" charset="0"/>
              </a:rPr>
              <a:t>Able to be reached</a:t>
            </a:r>
          </a:p>
          <a:p>
            <a:pPr marL="1108075" lvl="2" indent="-177800" eaLnBrk="1" hangingPunct="1">
              <a:spcBef>
                <a:spcPct val="0"/>
              </a:spcBef>
              <a:buFontTx/>
              <a:buChar char="•"/>
              <a:defRPr/>
            </a:pPr>
            <a:r>
              <a:rPr lang="en-US" dirty="0">
                <a:solidFill>
                  <a:srgbClr val="000000"/>
                </a:solidFill>
                <a:ea typeface="MS PGothic" charset="0"/>
              </a:rPr>
              <a:t>Is this goal something that you can actually reach? </a:t>
            </a:r>
          </a:p>
          <a:p>
            <a:pPr marL="1108075" lvl="2" indent="-177800" eaLnBrk="1" hangingPunct="1">
              <a:spcBef>
                <a:spcPct val="0"/>
              </a:spcBef>
              <a:buFontTx/>
              <a:buChar char="•"/>
              <a:defRPr/>
            </a:pPr>
            <a:r>
              <a:rPr lang="en-US" dirty="0">
                <a:solidFill>
                  <a:srgbClr val="000000"/>
                </a:solidFill>
                <a:ea typeface="MS PGothic" charset="0"/>
              </a:rPr>
              <a:t>You might </a:t>
            </a:r>
            <a:r>
              <a:rPr lang="en-US" i="1" dirty="0">
                <a:solidFill>
                  <a:srgbClr val="000000"/>
                </a:solidFill>
                <a:ea typeface="MS PGothic" charset="0"/>
              </a:rPr>
              <a:t>want</a:t>
            </a:r>
            <a:r>
              <a:rPr lang="en-US" dirty="0">
                <a:solidFill>
                  <a:srgbClr val="000000"/>
                </a:solidFill>
                <a:ea typeface="MS PGothic" charset="0"/>
              </a:rPr>
              <a:t> to </a:t>
            </a:r>
            <a:r>
              <a:rPr lang="en-US" dirty="0" smtClean="0">
                <a:solidFill>
                  <a:srgbClr val="000000"/>
                </a:solidFill>
                <a:ea typeface="MS PGothic" charset="0"/>
              </a:rPr>
              <a:t>get rid of credit </a:t>
            </a:r>
            <a:r>
              <a:rPr lang="en-US" dirty="0">
                <a:solidFill>
                  <a:srgbClr val="000000"/>
                </a:solidFill>
                <a:ea typeface="MS PGothic" charset="0"/>
              </a:rPr>
              <a:t>card debt tomorrow or become a millionaire in a year, but for most of us, that's a totally impossible goal! </a:t>
            </a:r>
          </a:p>
          <a:p>
            <a:pPr marL="1108075" lvl="2" indent="-177800" eaLnBrk="1" hangingPunct="1">
              <a:spcBef>
                <a:spcPct val="0"/>
              </a:spcBef>
              <a:buFontTx/>
              <a:buChar char="•"/>
              <a:defRPr/>
            </a:pPr>
            <a:r>
              <a:rPr lang="en-US" dirty="0">
                <a:solidFill>
                  <a:srgbClr val="000000"/>
                </a:solidFill>
                <a:ea typeface="MS PGothic" charset="0"/>
              </a:rPr>
              <a:t>That doesn't mean that your goals should be easy. Your goal may be a stretch for you, but it should not be extreme or impossible. </a:t>
            </a:r>
          </a:p>
          <a:p>
            <a:pPr lvl="1" eaLnBrk="1" hangingPunct="1">
              <a:spcBef>
                <a:spcPct val="0"/>
              </a:spcBef>
              <a:defRPr/>
            </a:pPr>
            <a:r>
              <a:rPr lang="en-US" b="1" dirty="0">
                <a:solidFill>
                  <a:srgbClr val="000000"/>
                </a:solidFill>
                <a:ea typeface="MS PGothic" charset="0"/>
              </a:rPr>
              <a:t>Relevant</a:t>
            </a:r>
          </a:p>
          <a:p>
            <a:pPr marL="1108075" lvl="2" indent="-177800" eaLnBrk="1" hangingPunct="1">
              <a:spcBef>
                <a:spcPct val="0"/>
              </a:spcBef>
              <a:buFontTx/>
              <a:buChar char="•"/>
              <a:defRPr/>
            </a:pPr>
            <a:r>
              <a:rPr lang="en-US" dirty="0">
                <a:solidFill>
                  <a:srgbClr val="000000"/>
                </a:solidFill>
                <a:ea typeface="MS PGothic" charset="0"/>
              </a:rPr>
              <a:t>Set goals that matter to you and are a priority in your life. </a:t>
            </a:r>
          </a:p>
          <a:p>
            <a:pPr marL="1108075" lvl="2" indent="-177800" eaLnBrk="1" hangingPunct="1">
              <a:spcBef>
                <a:spcPct val="0"/>
              </a:spcBef>
              <a:buFontTx/>
              <a:buChar char="•"/>
              <a:defRPr/>
            </a:pPr>
            <a:r>
              <a:rPr lang="en-US" dirty="0">
                <a:solidFill>
                  <a:srgbClr val="000000"/>
                </a:solidFill>
                <a:ea typeface="MS PGothic" charset="0"/>
              </a:rPr>
              <a:t>Ask yourself the questions: Is this something that I really want? Is now the right time to do this? </a:t>
            </a:r>
          </a:p>
          <a:p>
            <a:pPr lvl="1" eaLnBrk="1" hangingPunct="1">
              <a:spcBef>
                <a:spcPct val="0"/>
              </a:spcBef>
              <a:defRPr/>
            </a:pPr>
            <a:r>
              <a:rPr lang="en-US" b="1" dirty="0">
                <a:solidFill>
                  <a:srgbClr val="000000"/>
                </a:solidFill>
                <a:ea typeface="MS PGothic" charset="0"/>
              </a:rPr>
              <a:t>Time-framed</a:t>
            </a:r>
          </a:p>
          <a:p>
            <a:pPr marL="1108075" lvl="2" indent="-177800" eaLnBrk="1" hangingPunct="1">
              <a:spcBef>
                <a:spcPct val="0"/>
              </a:spcBef>
              <a:buFontTx/>
              <a:buChar char="•"/>
              <a:defRPr/>
            </a:pPr>
            <a:r>
              <a:rPr lang="en-US" dirty="0">
                <a:solidFill>
                  <a:srgbClr val="000000"/>
                </a:solidFill>
                <a:ea typeface="MS PGothic" charset="0"/>
              </a:rPr>
              <a:t>Goals should have a clearly defined time frame, including a target or deadline date.</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967B3B9-6C41-4450-9DF8-B6B771BB2FF1}" type="slidenum">
              <a:rPr lang="en-US" altLang="en-US">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4119145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pPr eaLnBrk="1" hangingPunct="1">
              <a:spcBef>
                <a:spcPct val="0"/>
              </a:spcBef>
            </a:pPr>
            <a:endParaRPr lang="en-US" altLang="en-US" smtClean="0">
              <a:solidFill>
                <a:srgbClr val="000000"/>
              </a:solidFill>
            </a:endParaRPr>
          </a:p>
          <a:p>
            <a:pPr eaLnBrk="1" hangingPunct="1">
              <a:spcBef>
                <a:spcPct val="0"/>
              </a:spcBef>
            </a:pPr>
            <a:r>
              <a:rPr lang="en-US" altLang="en-US" b="1" smtClean="0">
                <a:solidFill>
                  <a:srgbClr val="000000"/>
                </a:solidFill>
              </a:rPr>
              <a:t>Facilitated Discussion (Module 1)</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examples by asking: “Why is a hope, want or dream NOT a goal?” “What makes this strong goal strong?”</a:t>
            </a:r>
          </a:p>
          <a:p>
            <a:pPr eaLnBrk="1" hangingPunct="1">
              <a:spcBef>
                <a:spcPct val="0"/>
              </a:spcBef>
              <a:buFontTx/>
              <a:buChar char="•"/>
            </a:pPr>
            <a:r>
              <a:rPr lang="en-US" altLang="en-US" smtClean="0">
                <a:solidFill>
                  <a:srgbClr val="000000"/>
                </a:solidFill>
              </a:rPr>
              <a:t>Ask participants to list the things the people they serve need to reach goals. Write their responses on flip chart paper. Be sure to add the following:</a:t>
            </a:r>
          </a:p>
          <a:p>
            <a:pPr marL="663575" lvl="1" indent="-180975" eaLnBrk="1" hangingPunct="1">
              <a:spcBef>
                <a:spcPct val="0"/>
              </a:spcBef>
              <a:buFontTx/>
              <a:buChar char="•"/>
            </a:pPr>
            <a:r>
              <a:rPr lang="en-US" altLang="en-US" smtClean="0">
                <a:solidFill>
                  <a:srgbClr val="000000"/>
                </a:solidFill>
              </a:rPr>
              <a:t>Every goal requires </a:t>
            </a:r>
            <a:r>
              <a:rPr lang="en-US" altLang="en-US" u="sng" smtClean="0">
                <a:solidFill>
                  <a:srgbClr val="000000"/>
                </a:solidFill>
              </a:rPr>
              <a:t>commitment and time</a:t>
            </a:r>
            <a:r>
              <a:rPr lang="en-US" altLang="en-US" smtClean="0">
                <a:solidFill>
                  <a:srgbClr val="000000"/>
                </a:solidFill>
              </a:rPr>
              <a:t>. To reach goals, you may also need:</a:t>
            </a:r>
          </a:p>
          <a:p>
            <a:pPr marL="1136650" lvl="2" indent="-180975" eaLnBrk="1" hangingPunct="1">
              <a:spcBef>
                <a:spcPct val="0"/>
              </a:spcBef>
              <a:buFontTx/>
              <a:buChar char="•"/>
            </a:pPr>
            <a:r>
              <a:rPr lang="en-US" altLang="en-US" smtClean="0">
                <a:solidFill>
                  <a:srgbClr val="000000"/>
                </a:solidFill>
              </a:rPr>
              <a:t>Information</a:t>
            </a:r>
          </a:p>
          <a:p>
            <a:pPr marL="1136650" lvl="2" indent="-180975" eaLnBrk="1" hangingPunct="1">
              <a:spcBef>
                <a:spcPct val="0"/>
              </a:spcBef>
              <a:buFontTx/>
              <a:buChar char="•"/>
            </a:pPr>
            <a:r>
              <a:rPr lang="en-US" altLang="en-US" smtClean="0">
                <a:solidFill>
                  <a:srgbClr val="000000"/>
                </a:solidFill>
              </a:rPr>
              <a:t>Tools</a:t>
            </a:r>
          </a:p>
          <a:p>
            <a:pPr marL="1136650" lvl="2" indent="-180975" eaLnBrk="1" hangingPunct="1">
              <a:spcBef>
                <a:spcPct val="0"/>
              </a:spcBef>
              <a:buFontTx/>
              <a:buChar char="•"/>
            </a:pPr>
            <a:r>
              <a:rPr lang="en-US" altLang="en-US" smtClean="0">
                <a:solidFill>
                  <a:srgbClr val="000000"/>
                </a:solidFill>
              </a:rPr>
              <a:t>Assistance from a professional</a:t>
            </a:r>
          </a:p>
          <a:p>
            <a:pPr marL="1136650" lvl="2" indent="-180975" eaLnBrk="1" hangingPunct="1">
              <a:spcBef>
                <a:spcPct val="0"/>
              </a:spcBef>
              <a:buFontTx/>
              <a:buChar char="•"/>
            </a:pPr>
            <a:r>
              <a:rPr lang="en-US" altLang="en-US" smtClean="0">
                <a:solidFill>
                  <a:srgbClr val="000000"/>
                </a:solidFill>
              </a:rPr>
              <a:t>Transportation</a:t>
            </a:r>
          </a:p>
          <a:p>
            <a:pPr marL="1136650" lvl="2" indent="-180975" eaLnBrk="1" hangingPunct="1">
              <a:spcBef>
                <a:spcPct val="0"/>
              </a:spcBef>
              <a:buFontTx/>
              <a:buChar char="•"/>
            </a:pPr>
            <a:r>
              <a:rPr lang="en-US" altLang="en-US" smtClean="0">
                <a:solidFill>
                  <a:srgbClr val="000000"/>
                </a:solidFill>
              </a:rPr>
              <a:t>Other resources</a:t>
            </a:r>
          </a:p>
          <a:p>
            <a:pPr marL="1136650" lvl="2" indent="-180975" eaLnBrk="1" hangingPunct="1">
              <a:spcBef>
                <a:spcPct val="0"/>
              </a:spcBef>
              <a:buFontTx/>
              <a:buChar char="•"/>
            </a:pPr>
            <a:r>
              <a:rPr lang="en-US" altLang="en-US" smtClean="0">
                <a:solidFill>
                  <a:srgbClr val="000000"/>
                </a:solidFill>
              </a:rPr>
              <a:t>Money</a:t>
            </a:r>
          </a:p>
          <a:p>
            <a:pPr marL="1136650" lvl="2" indent="-180975" eaLnBrk="1" hangingPunct="1">
              <a:spcBef>
                <a:spcPct val="0"/>
              </a:spcBef>
              <a:buFontTx/>
              <a:buChar char="•"/>
            </a:pPr>
            <a:r>
              <a:rPr lang="en-US" altLang="en-US" smtClean="0">
                <a:solidFill>
                  <a:srgbClr val="000000"/>
                </a:solidFill>
              </a:rPr>
              <a:t>An action plan—small steps needed to reach a goal</a:t>
            </a:r>
          </a:p>
          <a:p>
            <a:pPr marL="663575" lvl="1" indent="-180975"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For goals that require money to reach, you will want to know: How much do I need to set aside every week (or month) to meet my goal? </a:t>
            </a:r>
          </a:p>
          <a:p>
            <a:pPr marL="663575" lvl="1" indent="-180975" eaLnBrk="1" hangingPunct="1">
              <a:spcBef>
                <a:spcPct val="0"/>
              </a:spcBef>
              <a:buFontTx/>
              <a:buChar char="•"/>
            </a:pPr>
            <a:r>
              <a:rPr lang="en-US" altLang="en-US" smtClean="0">
                <a:solidFill>
                  <a:srgbClr val="000000"/>
                </a:solidFill>
              </a:rPr>
              <a:t>This applies to both debt reduction and savings goals.</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A610591-55E2-4F46-B654-360CD5150C0E}" type="slidenum">
              <a:rPr lang="en-US" altLang="en-US">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1470840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(Module 1)</a:t>
            </a:r>
          </a:p>
          <a:p>
            <a:pPr eaLnBrk="1" hangingPunct="1">
              <a:spcBef>
                <a:spcPct val="0"/>
              </a:spcBef>
            </a:pPr>
            <a:endParaRPr lang="en-US" altLang="en-US" b="1" smtClean="0">
              <a:solidFill>
                <a:srgbClr val="000000"/>
              </a:solidFill>
            </a:endParaRPr>
          </a:p>
          <a:p>
            <a:pPr>
              <a:buFontTx/>
              <a:buChar char="•"/>
            </a:pPr>
            <a:r>
              <a:rPr lang="en-US" altLang="en-US" smtClean="0">
                <a:solidFill>
                  <a:srgbClr val="000000"/>
                </a:solidFill>
              </a:rPr>
              <a:t>Review the steps to completing Tool 1: Goal-setting Tool (page 65).</a:t>
            </a:r>
          </a:p>
          <a:p>
            <a:pPr marL="642938" lvl="1" indent="-173038">
              <a:buFontTx/>
              <a:buChar char="•"/>
            </a:pPr>
            <a:r>
              <a:rPr lang="en-US" altLang="en-US" b="1" smtClean="0"/>
              <a:t>Step 1:</a:t>
            </a:r>
            <a:r>
              <a:rPr lang="en-US" altLang="en-US" smtClean="0"/>
              <a:t> Brainstorm a list of the hopes, wants, and dreams for yourself or your family. You may also want to brainstorm a list of the life events you anticipate experiencing as well as the costs associated with some of these life events. Determine whether they are short-term or long-term. Write these in the chart below.</a:t>
            </a:r>
          </a:p>
          <a:p>
            <a:pPr marL="642938" lvl="1" indent="-173038">
              <a:buFontTx/>
              <a:buChar char="•"/>
            </a:pPr>
            <a:r>
              <a:rPr lang="en-US" altLang="en-US" b="1" smtClean="0"/>
              <a:t>Step 2:</a:t>
            </a:r>
            <a:r>
              <a:rPr lang="en-US" altLang="en-US" smtClean="0"/>
              <a:t> Turn your hopes, needs, wants, and dreams into SMART goals using the second worksheet.</a:t>
            </a:r>
          </a:p>
          <a:p>
            <a:pPr marL="642938" lvl="1" indent="-173038">
              <a:buFontTx/>
              <a:buChar char="•"/>
            </a:pPr>
            <a:r>
              <a:rPr lang="en-US" altLang="en-US" b="1" smtClean="0"/>
              <a:t>Step 3:</a:t>
            </a:r>
            <a:r>
              <a:rPr lang="en-US" altLang="en-US" smtClean="0"/>
              <a:t> Create an action plan to reach your goals. For long-term goals, your action plan may be long and involve many steps. For other goals, you may only need to take a few steps to reach your goal. </a:t>
            </a:r>
          </a:p>
          <a:p>
            <a:pPr marL="642938" lvl="1" indent="-173038">
              <a:buFontTx/>
              <a:buChar char="•"/>
            </a:pPr>
            <a:r>
              <a:rPr lang="en-US" altLang="en-US" b="1" smtClean="0"/>
              <a:t>Step 4:</a:t>
            </a:r>
            <a:r>
              <a:rPr lang="en-US" altLang="en-US" smtClean="0"/>
              <a:t> Finally, for goals that require money, figure out how much you need to set aside each week (or month) to reach your goal using the final section of the worksheet.</a:t>
            </a:r>
          </a:p>
          <a:p>
            <a:pPr marL="642938" lvl="1" indent="-173038">
              <a:buFontTx/>
              <a:buChar char="•"/>
            </a:pPr>
            <a:endParaRPr lang="en-US" altLang="en-US" smtClean="0">
              <a:solidFill>
                <a:srgbClr val="000000"/>
              </a:solidFill>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073CA6-9AB5-4895-9983-D62CD9206E33}" type="slidenum">
              <a:rPr lang="en-US" altLang="en-US">
                <a:latin typeface="Calibri" panose="020F0502020204030204" pitchFamily="34" charset="0"/>
              </a:rPr>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2707815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#7: </a:t>
            </a:r>
            <a:r>
              <a:rPr lang="en-US" b="1" i="1" u="sng" dirty="0">
                <a:solidFill>
                  <a:srgbClr val="000000"/>
                </a:solidFill>
                <a:ea typeface="MS PGothic" charset="0"/>
              </a:rPr>
              <a:t>Setting Goals and Planning for Large Purchases </a:t>
            </a:r>
            <a:r>
              <a:rPr lang="en-US" b="1" u="sng" dirty="0">
                <a:solidFill>
                  <a:srgbClr val="000000"/>
                </a:solidFill>
                <a:ea typeface="MS PGothic" charset="0"/>
              </a:rPr>
              <a:t>CONTINUED</a:t>
            </a:r>
            <a:endParaRPr lang="en-US" b="1" i="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(Module 1)</a:t>
            </a:r>
          </a:p>
          <a:p>
            <a:pPr eaLnBrk="1" hangingPunct="1">
              <a:spcBef>
                <a:spcPct val="0"/>
              </a:spcBef>
              <a:defRPr/>
            </a:pPr>
            <a:endParaRPr lang="en-US"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Explain how to use this tool using the following example or another example.</a:t>
            </a:r>
          </a:p>
          <a:p>
            <a:pPr marL="171450" indent="-171450" eaLnBrk="1" hangingPunct="1">
              <a:spcBef>
                <a:spcPct val="0"/>
              </a:spcBef>
              <a:buFont typeface="Arial"/>
              <a:buChar char="•"/>
              <a:defRPr/>
            </a:pPr>
            <a:r>
              <a:rPr lang="en-US" dirty="0">
                <a:solidFill>
                  <a:srgbClr val="000000"/>
                </a:solidFill>
                <a:ea typeface="MS PGothic" charset="0"/>
              </a:rPr>
              <a:t>Remind participants that while some goals require setting money aside to reach, they may also require more information, help from a professional, use of a new tool, or an action plan. For example, a goal may be:</a:t>
            </a:r>
          </a:p>
          <a:p>
            <a:pPr marL="671513" lvl="1" indent="-180975" eaLnBrk="1" hangingPunct="1">
              <a:spcBef>
                <a:spcPct val="0"/>
              </a:spcBef>
              <a:buFontTx/>
              <a:buChar char="•"/>
              <a:defRPr/>
            </a:pPr>
            <a:r>
              <a:rPr lang="en-US" i="1" dirty="0">
                <a:solidFill>
                  <a:srgbClr val="000000"/>
                </a:solidFill>
                <a:ea typeface="MS PGothic" charset="0"/>
              </a:rPr>
              <a:t>I want to pay my bills on time every month starting August 1.</a:t>
            </a:r>
          </a:p>
          <a:p>
            <a:pPr marL="963613" lvl="2" eaLnBrk="1" hangingPunct="1">
              <a:spcBef>
                <a:spcPct val="0"/>
              </a:spcBef>
              <a:defRPr/>
            </a:pPr>
            <a:r>
              <a:rPr lang="en-US" i="1" dirty="0">
                <a:solidFill>
                  <a:srgbClr val="000000"/>
                </a:solidFill>
                <a:ea typeface="MS PGothic" charset="0"/>
              </a:rPr>
              <a:t>Assuming lack of money is not the primary reason bills are not being paid on time, here are some steps you could take to reach that goal:</a:t>
            </a:r>
          </a:p>
          <a:p>
            <a:pPr marL="1135063" lvl="2" indent="-171450" eaLnBrk="1" hangingPunct="1">
              <a:spcBef>
                <a:spcPct val="0"/>
              </a:spcBef>
              <a:buFont typeface="Arial"/>
              <a:buChar char="•"/>
              <a:defRPr/>
            </a:pPr>
            <a:r>
              <a:rPr lang="en-US" i="1" dirty="0">
                <a:solidFill>
                  <a:srgbClr val="000000"/>
                </a:solidFill>
                <a:ea typeface="MS PGothic" charset="0"/>
              </a:rPr>
              <a:t>Collect credit card statements, loan payment statements, utility bills, phone bills, and documentation of other payments </a:t>
            </a:r>
            <a:r>
              <a:rPr lang="en-US" i="1" dirty="0" smtClean="0">
                <a:solidFill>
                  <a:srgbClr val="000000"/>
                </a:solidFill>
                <a:ea typeface="MS PGothic" charset="0"/>
              </a:rPr>
              <a:t>made each </a:t>
            </a:r>
            <a:r>
              <a:rPr lang="en-US" i="1" dirty="0">
                <a:solidFill>
                  <a:srgbClr val="000000"/>
                </a:solidFill>
                <a:ea typeface="MS PGothic" charset="0"/>
              </a:rPr>
              <a:t>month.</a:t>
            </a:r>
          </a:p>
          <a:p>
            <a:pPr marL="1135063" lvl="2" indent="-171450" eaLnBrk="1" hangingPunct="1">
              <a:spcBef>
                <a:spcPct val="0"/>
              </a:spcBef>
              <a:buFont typeface="Arial"/>
              <a:buChar char="•"/>
              <a:defRPr/>
            </a:pPr>
            <a:r>
              <a:rPr lang="en-US" i="1" dirty="0">
                <a:solidFill>
                  <a:srgbClr val="000000"/>
                </a:solidFill>
                <a:ea typeface="MS PGothic" charset="0"/>
              </a:rPr>
              <a:t>Highlight payment amounts and due dates.</a:t>
            </a:r>
          </a:p>
          <a:p>
            <a:pPr marL="1135063" lvl="2" indent="-171450" eaLnBrk="1" hangingPunct="1">
              <a:spcBef>
                <a:spcPct val="0"/>
              </a:spcBef>
              <a:buFont typeface="Arial"/>
              <a:buChar char="•"/>
              <a:defRPr/>
            </a:pPr>
            <a:r>
              <a:rPr lang="en-US" i="1" dirty="0">
                <a:solidFill>
                  <a:srgbClr val="000000"/>
                </a:solidFill>
                <a:ea typeface="MS PGothic" charset="0"/>
              </a:rPr>
              <a:t>Fill in the bill paying calendar tool.</a:t>
            </a:r>
          </a:p>
          <a:p>
            <a:pPr marL="1135063" lvl="2" indent="-171450" eaLnBrk="1" hangingPunct="1">
              <a:spcBef>
                <a:spcPct val="0"/>
              </a:spcBef>
              <a:buFont typeface="Arial"/>
              <a:buChar char="•"/>
              <a:defRPr/>
            </a:pPr>
            <a:r>
              <a:rPr lang="en-US" i="1" dirty="0">
                <a:solidFill>
                  <a:srgbClr val="000000"/>
                </a:solidFill>
                <a:ea typeface="MS PGothic" charset="0"/>
              </a:rPr>
              <a:t>Consider using automatic payment methods for some recurring bills or online bill </a:t>
            </a:r>
            <a:r>
              <a:rPr lang="en-US" i="1" dirty="0" smtClean="0">
                <a:solidFill>
                  <a:srgbClr val="000000"/>
                </a:solidFill>
                <a:ea typeface="MS PGothic" charset="0"/>
              </a:rPr>
              <a:t>payment.</a:t>
            </a:r>
            <a:endParaRPr lang="en-US" i="1" dirty="0">
              <a:solidFill>
                <a:srgbClr val="000000"/>
              </a:solidFill>
              <a:ea typeface="MS PGothic" charset="0"/>
            </a:endParaRPr>
          </a:p>
          <a:p>
            <a:pPr marL="1930400" lvl="4" eaLnBrk="1" hangingPunct="1">
              <a:spcBef>
                <a:spcPct val="0"/>
              </a:spcBef>
              <a:defRPr/>
            </a:pPr>
            <a:endParaRPr lang="en-US" dirty="0">
              <a:solidFill>
                <a:srgbClr val="000000"/>
              </a:solidFill>
              <a:ea typeface="MS PGothic" charset="0"/>
            </a:endParaRPr>
          </a:p>
          <a:p>
            <a:pPr eaLnBrk="1" hangingPunct="1">
              <a:spcBef>
                <a:spcPct val="0"/>
              </a:spcBef>
              <a:defRPr/>
            </a:pPr>
            <a:r>
              <a:rPr lang="en-US" b="1" i="1" dirty="0" smtClean="0">
                <a:solidFill>
                  <a:srgbClr val="000000"/>
                </a:solidFill>
                <a:ea typeface="MS PGothic" charset="0"/>
              </a:rPr>
              <a:t>NOTE: You </a:t>
            </a:r>
            <a:r>
              <a:rPr lang="en-US" b="1" i="1" dirty="0">
                <a:solidFill>
                  <a:srgbClr val="000000"/>
                </a:solidFill>
                <a:ea typeface="MS PGothic" charset="0"/>
              </a:rPr>
              <a:t>could write these steps in the action plan format on a flip chart or fill in the chart on the PPT with this example or another.</a:t>
            </a:r>
          </a:p>
          <a:p>
            <a:pPr eaLnBrk="1" hangingPunct="1">
              <a:spcBef>
                <a:spcPct val="0"/>
              </a:spcBef>
              <a:defRPr/>
            </a:pPr>
            <a:endParaRPr lang="en-US" b="1"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Explain that goals generally need to be reset or revised when:</a:t>
            </a:r>
          </a:p>
          <a:p>
            <a:pPr marL="671513" lvl="1" indent="-180975" eaLnBrk="1" hangingPunct="1">
              <a:spcBef>
                <a:spcPct val="0"/>
              </a:spcBef>
              <a:buFontTx/>
              <a:buChar char="•"/>
              <a:defRPr/>
            </a:pPr>
            <a:r>
              <a:rPr lang="en-US" dirty="0">
                <a:solidFill>
                  <a:srgbClr val="000000"/>
                </a:solidFill>
                <a:ea typeface="MS PGothic" charset="0"/>
              </a:rPr>
              <a:t>The goal has been achieved.</a:t>
            </a:r>
          </a:p>
          <a:p>
            <a:pPr marL="671513" lvl="1" indent="-180975" eaLnBrk="1" hangingPunct="1">
              <a:spcBef>
                <a:spcPct val="0"/>
              </a:spcBef>
              <a:buFontTx/>
              <a:buChar char="•"/>
              <a:defRPr/>
            </a:pPr>
            <a:r>
              <a:rPr lang="en-US" dirty="0">
                <a:solidFill>
                  <a:srgbClr val="000000"/>
                </a:solidFill>
                <a:ea typeface="MS PGothic" charset="0"/>
              </a:rPr>
              <a:t>Emergency savings are used and need to be replenished.</a:t>
            </a:r>
          </a:p>
          <a:p>
            <a:pPr marL="671513" lvl="1" indent="-180975" eaLnBrk="1" hangingPunct="1">
              <a:spcBef>
                <a:spcPct val="0"/>
              </a:spcBef>
              <a:buFontTx/>
              <a:buChar char="•"/>
              <a:defRPr/>
            </a:pPr>
            <a:r>
              <a:rPr lang="en-US" dirty="0">
                <a:solidFill>
                  <a:srgbClr val="000000"/>
                </a:solidFill>
                <a:ea typeface="MS PGothic" charset="0"/>
              </a:rPr>
              <a:t>Circumstances change.</a:t>
            </a:r>
          </a:p>
          <a:p>
            <a:pPr marL="671513" lvl="1" indent="-180975" eaLnBrk="1" hangingPunct="1">
              <a:spcBef>
                <a:spcPct val="0"/>
              </a:spcBef>
              <a:buFontTx/>
              <a:buChar char="•"/>
              <a:defRPr/>
            </a:pPr>
            <a:r>
              <a:rPr lang="en-US" dirty="0">
                <a:solidFill>
                  <a:srgbClr val="000000"/>
                </a:solidFill>
                <a:ea typeface="MS PGothic" charset="0"/>
              </a:rPr>
              <a:t>Values change and a goal no longer feels relevant.</a:t>
            </a:r>
            <a:endParaRPr lang="en-US" b="1" dirty="0">
              <a:solidFill>
                <a:srgbClr val="000000"/>
              </a:solidFill>
              <a:ea typeface="MS PGothic"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380CEDE-75B6-415B-976F-5AFC2D6DA441}" type="slidenum">
              <a:rPr lang="en-US" altLang="en-US">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252124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pPr eaLnBrk="1" hangingPunct="1">
              <a:spcBef>
                <a:spcPct val="0"/>
              </a:spcBef>
            </a:pPr>
            <a:endParaRPr lang="en-US" altLang="en-US" b="1" u="sng" smtClean="0"/>
          </a:p>
          <a:p>
            <a:pPr eaLnBrk="1" hangingPunct="1">
              <a:spcBef>
                <a:spcPct val="0"/>
              </a:spcBef>
            </a:pPr>
            <a:r>
              <a:rPr lang="en-US" altLang="en-US" b="1" smtClean="0"/>
              <a:t>Presentation (Module 1) </a:t>
            </a:r>
            <a:endParaRPr lang="en-US" altLang="en-US" smtClean="0"/>
          </a:p>
          <a:p>
            <a:pPr eaLnBrk="1" hangingPunct="1">
              <a:spcBef>
                <a:spcPct val="0"/>
              </a:spcBef>
              <a:buFontTx/>
              <a:buChar char="•"/>
            </a:pPr>
            <a:endParaRPr lang="en-US" altLang="en-US" b="1" smtClean="0"/>
          </a:p>
          <a:p>
            <a:pPr eaLnBrk="1" hangingPunct="1">
              <a:spcBef>
                <a:spcPct val="0"/>
              </a:spcBef>
              <a:buFontTx/>
              <a:buChar char="•"/>
            </a:pPr>
            <a:r>
              <a:rPr lang="en-US" altLang="en-US" smtClean="0"/>
              <a:t>When figuring out </a:t>
            </a:r>
            <a:r>
              <a:rPr lang="en-US" altLang="en-US" b="1" smtClean="0"/>
              <a:t>how much to set aside every week</a:t>
            </a:r>
            <a:r>
              <a:rPr lang="en-US" altLang="en-US" smtClean="0"/>
              <a:t> to meet the goal, two pieces of information are needed: the </a:t>
            </a:r>
            <a:r>
              <a:rPr lang="en-US" altLang="en-US" b="1" smtClean="0"/>
              <a:t>total amount</a:t>
            </a:r>
            <a:r>
              <a:rPr lang="en-US" altLang="en-US" smtClean="0"/>
              <a:t> needed to reach the goal and the </a:t>
            </a:r>
            <a:r>
              <a:rPr lang="en-US" altLang="en-US" b="1" smtClean="0"/>
              <a:t>number of weeks</a:t>
            </a:r>
            <a:r>
              <a:rPr lang="en-US" altLang="en-US" smtClean="0"/>
              <a:t> to reach the goal.</a:t>
            </a:r>
          </a:p>
          <a:p>
            <a:pPr eaLnBrk="1" hangingPunct="1">
              <a:spcBef>
                <a:spcPct val="0"/>
              </a:spcBef>
              <a:buFontTx/>
              <a:buChar char="•"/>
            </a:pPr>
            <a:r>
              <a:rPr lang="en-US" altLang="en-US" smtClean="0"/>
              <a:t>Explain how to get a monthly amount—multiply the weekly amount by 4 or divide the total amount needed by 12 months.</a:t>
            </a:r>
          </a:p>
          <a:p>
            <a:pPr eaLnBrk="1" hangingPunct="1">
              <a:spcBef>
                <a:spcPct val="0"/>
              </a:spcBef>
              <a:buFontTx/>
              <a:buChar char="•"/>
            </a:pPr>
            <a:r>
              <a:rPr lang="en-US" altLang="en-US" smtClean="0"/>
              <a:t>Go through an example on a flip chart using a participant’s goal, the one in the toolkit, or one you create.</a:t>
            </a:r>
          </a:p>
          <a:p>
            <a:pPr eaLnBrk="1" hangingPunct="1">
              <a:spcBef>
                <a:spcPct val="0"/>
              </a:spcBef>
              <a:buFontTx/>
              <a:buChar char="•"/>
            </a:pPr>
            <a:r>
              <a:rPr lang="en-US" altLang="en-US" smtClean="0"/>
              <a:t>Discuss how this weekly set-aside can be used in developing a budget or cash flow.</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06648F-E6C6-4A30-ACB9-BD705AF3EAC7}" type="slidenum">
              <a:rPr lang="en-US" altLang="en-US">
                <a:latin typeface="Calibri" panose="020F0502020204030204" pitchFamily="34" charset="0"/>
              </a:rPr>
              <a:pPr/>
              <a:t>57</a:t>
            </a:fld>
            <a:endParaRPr lang="en-US" altLang="en-US">
              <a:latin typeface="Calibri" panose="020F0502020204030204" pitchFamily="34" charset="0"/>
            </a:endParaRPr>
          </a:p>
        </p:txBody>
      </p:sp>
    </p:spTree>
    <p:extLst>
      <p:ext uri="{BB962C8B-B14F-4D97-AF65-F5344CB8AC3E}">
        <p14:creationId xmlns:p14="http://schemas.microsoft.com/office/powerpoint/2010/main" val="2782074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endParaRPr lang="en-US" altLang="en-US" b="1" u="sng" smtClean="0">
              <a:solidFill>
                <a:srgbClr val="000000"/>
              </a:solidFill>
            </a:endParaRPr>
          </a:p>
          <a:p>
            <a:r>
              <a:rPr lang="en-US" altLang="en-US" b="1" smtClean="0">
                <a:solidFill>
                  <a:srgbClr val="000000"/>
                </a:solidFill>
              </a:rPr>
              <a:t>Facilitated Discussion </a:t>
            </a:r>
            <a:r>
              <a:rPr lang="en-US" altLang="en-US" b="1" smtClean="0"/>
              <a:t>(Module 1) </a:t>
            </a:r>
            <a:endParaRPr lang="en-US" altLang="en-US" b="1" smtClean="0">
              <a:solidFill>
                <a:srgbClr val="000000"/>
              </a:solidFill>
            </a:endParaRPr>
          </a:p>
          <a:p>
            <a:endParaRPr lang="en-US" altLang="en-US" b="1" i="1" smtClean="0">
              <a:solidFill>
                <a:srgbClr val="000000"/>
              </a:solidFill>
            </a:endParaRPr>
          </a:p>
          <a:p>
            <a:r>
              <a:rPr lang="en-US" altLang="en-US" b="1" i="1" smtClean="0">
                <a:solidFill>
                  <a:srgbClr val="000000"/>
                </a:solidFill>
              </a:rPr>
              <a:t>ASK: What is a life event?</a:t>
            </a:r>
          </a:p>
          <a:p>
            <a:endParaRPr lang="en-US" altLang="en-US" b="1" i="1" smtClean="0">
              <a:solidFill>
                <a:srgbClr val="000000"/>
              </a:solidFill>
            </a:endParaRPr>
          </a:p>
          <a:p>
            <a:pPr>
              <a:buFontTx/>
              <a:buChar char="•"/>
            </a:pPr>
            <a:r>
              <a:rPr lang="en-US" altLang="en-US" smtClean="0">
                <a:solidFill>
                  <a:srgbClr val="000000"/>
                </a:solidFill>
              </a:rPr>
              <a:t>Something that happens—may be planned or unplanned—that many people experience generally at specific life stages although this is not always the case.</a:t>
            </a:r>
          </a:p>
          <a:p>
            <a:pPr>
              <a:buFontTx/>
              <a:buChar char="•"/>
            </a:pPr>
            <a:endParaRPr lang="en-US" altLang="en-US" smtClean="0">
              <a:solidFill>
                <a:srgbClr val="000000"/>
              </a:solidFill>
            </a:endParaRPr>
          </a:p>
          <a:p>
            <a:r>
              <a:rPr lang="en-US" altLang="en-US" b="1" i="1" smtClean="0">
                <a:solidFill>
                  <a:srgbClr val="000000"/>
                </a:solidFill>
              </a:rPr>
              <a:t>ASK: What is a large purchase?</a:t>
            </a:r>
          </a:p>
          <a:p>
            <a:endParaRPr lang="en-US" altLang="en-US" b="1" i="1" smtClean="0">
              <a:solidFill>
                <a:srgbClr val="000000"/>
              </a:solidFill>
            </a:endParaRPr>
          </a:p>
          <a:p>
            <a:pPr>
              <a:buFontTx/>
              <a:buChar char="•"/>
            </a:pPr>
            <a:r>
              <a:rPr lang="en-US" altLang="en-US" smtClean="0">
                <a:solidFill>
                  <a:srgbClr val="000000"/>
                </a:solidFill>
              </a:rPr>
              <a:t>Something that is generally only purchased one or a few times in life that requires more money than most people have in disposable income from one paycheck. Examples include: large appliances, cars, and home repairs. These may be planned or unplanned.</a:t>
            </a:r>
          </a:p>
          <a:p>
            <a:pPr>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costs of some life cycle events or large purchases. Solicit other examples from participants – </a:t>
            </a:r>
            <a:r>
              <a:rPr lang="en-US" altLang="en-US" smtClean="0"/>
              <a:t>like weddings, divorce, faith-based celebrations, education for you or your children, saving for a down payment for a home, training or tools for a new job, etc.</a:t>
            </a:r>
          </a:p>
          <a:p>
            <a:pPr>
              <a:buFontTx/>
              <a:buChar char="•"/>
            </a:pPr>
            <a:endParaRPr lang="en-US" altLang="en-US" smtClean="0">
              <a:solidFill>
                <a:srgbClr val="000000"/>
              </a:solidFill>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EA6A2F-27A8-4CDA-80C3-CA2ED1BDCC35}" type="slidenum">
              <a:rPr lang="en-US" altLang="en-US">
                <a:latin typeface="Calibri" panose="020F0502020204030204" pitchFamily="34" charset="0"/>
              </a:rPr>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527510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endParaRPr lang="en-US" altLang="en-US" b="1" u="sng" smtClean="0">
              <a:solidFill>
                <a:srgbClr val="000000"/>
              </a:solidFill>
            </a:endParaRPr>
          </a:p>
          <a:p>
            <a:r>
              <a:rPr lang="en-US" altLang="en-US" b="1" smtClean="0">
                <a:solidFill>
                  <a:srgbClr val="000000"/>
                </a:solidFill>
              </a:rPr>
              <a:t>Scenarios in small groups </a:t>
            </a:r>
            <a:r>
              <a:rPr lang="en-US" altLang="en-US" b="1" smtClean="0"/>
              <a:t>(Module 1) </a:t>
            </a:r>
            <a:endParaRPr lang="en-US" altLang="en-US" b="1" smtClean="0">
              <a:solidFill>
                <a:srgbClr val="000000"/>
              </a:solidFill>
            </a:endParaRPr>
          </a:p>
          <a:p>
            <a:endParaRPr lang="en-US" altLang="en-US" smtClean="0">
              <a:solidFill>
                <a:srgbClr val="000000"/>
              </a:solidFill>
            </a:endParaRPr>
          </a:p>
          <a:p>
            <a:pPr>
              <a:buFontTx/>
              <a:buChar char="•"/>
            </a:pPr>
            <a:r>
              <a:rPr lang="en-US" altLang="en-US" smtClean="0">
                <a:solidFill>
                  <a:srgbClr val="000000"/>
                </a:solidFill>
              </a:rPr>
              <a:t>Show the slide above.</a:t>
            </a:r>
          </a:p>
          <a:p>
            <a:pPr>
              <a:buFontTx/>
              <a:buChar char="•"/>
            </a:pPr>
            <a:r>
              <a:rPr lang="en-US" altLang="en-US" smtClean="0">
                <a:solidFill>
                  <a:srgbClr val="000000"/>
                </a:solidFill>
              </a:rPr>
              <a:t>Divide the participants into small groups.</a:t>
            </a:r>
          </a:p>
          <a:p>
            <a:pPr>
              <a:buFontTx/>
              <a:buChar char="•"/>
            </a:pPr>
            <a:r>
              <a:rPr lang="en-US" altLang="en-US" smtClean="0">
                <a:solidFill>
                  <a:srgbClr val="000000"/>
                </a:solidFill>
              </a:rPr>
              <a:t>Give each group one of the scenarios.</a:t>
            </a:r>
          </a:p>
          <a:p>
            <a:pPr>
              <a:buFontTx/>
              <a:buChar char="•"/>
            </a:pPr>
            <a:r>
              <a:rPr lang="en-US" altLang="en-US" smtClean="0">
                <a:solidFill>
                  <a:srgbClr val="000000"/>
                </a:solidFill>
              </a:rPr>
              <a:t>Instruct participants to identify what life events the individual is likely to have already experienced, likely to experience one day as well as any large purchases you can see them incurring in their futures.</a:t>
            </a:r>
          </a:p>
          <a:p>
            <a:pPr>
              <a:buFontTx/>
              <a:buChar char="•"/>
            </a:pPr>
            <a:r>
              <a:rPr lang="en-US" altLang="en-US" smtClean="0">
                <a:solidFill>
                  <a:srgbClr val="000000"/>
                </a:solidFill>
              </a:rPr>
              <a:t>On a flip chart, draw a path with a stick figure or star person in the middle of it. Label the bottom of the path “The Past” and label the top of the path “The Future.”</a:t>
            </a:r>
          </a:p>
          <a:p>
            <a:pPr>
              <a:buFontTx/>
              <a:buChar char="•"/>
            </a:pPr>
            <a:r>
              <a:rPr lang="en-US" altLang="en-US" smtClean="0">
                <a:solidFill>
                  <a:srgbClr val="000000"/>
                </a:solidFill>
              </a:rPr>
              <a:t>Instruct participants to list these life events and large purchases as well as a guesstimate of the costs associated with each on the path and when they will occur (in the past or in the future).</a:t>
            </a:r>
          </a:p>
          <a:p>
            <a:pPr>
              <a:buFontTx/>
              <a:buChar char="•"/>
            </a:pPr>
            <a:endParaRPr lang="en-US" altLang="en-US" smtClean="0">
              <a:solidFill>
                <a:srgbClr val="000000"/>
              </a:solidFill>
            </a:endParaRPr>
          </a:p>
          <a:p>
            <a:pPr>
              <a:buFontTx/>
              <a:buChar char="•"/>
            </a:pPr>
            <a:r>
              <a:rPr lang="en-US" altLang="en-US" smtClean="0">
                <a:solidFill>
                  <a:srgbClr val="000000"/>
                </a:solidFill>
              </a:rPr>
              <a:t>Each group should be prepared to present.</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078304F-D8A8-421E-BB9B-CF8846A32543}" type="slidenum">
              <a:rPr lang="en-US" altLang="en-US">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50763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5A4B6A-692C-416A-A49A-EE21C1CD72E2}" type="slidenum">
              <a:rPr lang="en-US"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7805725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cs typeface="+mn-cs"/>
              </a:rPr>
              <a:t>ACTIVITY #7: </a:t>
            </a:r>
            <a:r>
              <a:rPr lang="en-US" altLang="en-US" b="1" i="1" u="sng" dirty="0" smtClean="0">
                <a:solidFill>
                  <a:srgbClr val="000000"/>
                </a:solidFill>
                <a:cs typeface="+mn-cs"/>
              </a:rPr>
              <a:t>Setting Goals and Planning for Large Purchases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a:defRPr/>
            </a:pPr>
            <a:endParaRPr lang="en-US" altLang="en-US" b="1" u="sng" dirty="0" smtClean="0">
              <a:solidFill>
                <a:srgbClr val="000000"/>
              </a:solidFill>
              <a:cs typeface="+mn-cs"/>
            </a:endParaRPr>
          </a:p>
          <a:p>
            <a:pPr>
              <a:defRPr/>
            </a:pPr>
            <a:r>
              <a:rPr lang="en-US" altLang="en-US" b="1" dirty="0" smtClean="0">
                <a:solidFill>
                  <a:srgbClr val="000000"/>
                </a:solidFill>
                <a:cs typeface="+mn-cs"/>
              </a:rPr>
              <a:t>Scenarios in small groups </a:t>
            </a:r>
            <a:r>
              <a:rPr lang="en-US" altLang="en-US" b="1" dirty="0" smtClean="0">
                <a:cs typeface="+mn-cs"/>
              </a:rPr>
              <a:t>(Module 1) </a:t>
            </a:r>
            <a:endParaRPr lang="en-US" altLang="en-US" b="1" i="1" dirty="0" smtClean="0">
              <a:solidFill>
                <a:srgbClr val="000000"/>
              </a:solidFill>
              <a:cs typeface="+mn-cs"/>
            </a:endParaRPr>
          </a:p>
          <a:p>
            <a:pPr>
              <a:defRPr/>
            </a:pPr>
            <a:endParaRPr lang="en-US" altLang="en-US" b="1" i="1" dirty="0" smtClean="0">
              <a:solidFill>
                <a:srgbClr val="000000"/>
              </a:solidFill>
              <a:cs typeface="+mn-cs"/>
            </a:endParaRPr>
          </a:p>
          <a:p>
            <a:pPr marL="171450" indent="-171450">
              <a:buFont typeface="Arial" panose="020B0604020202020204" pitchFamily="34" charset="0"/>
              <a:buChar char="•"/>
              <a:defRPr/>
            </a:pPr>
            <a:r>
              <a:rPr lang="en-US" altLang="en-US" dirty="0" smtClean="0">
                <a:solidFill>
                  <a:srgbClr val="000000"/>
                </a:solidFill>
                <a:cs typeface="+mn-cs"/>
              </a:rPr>
              <a:t>Following the group presentations, process the exercise using the following questions (also on the PPT slide).</a:t>
            </a:r>
          </a:p>
          <a:p>
            <a:pPr marL="736600" lvl="2" indent="-171450">
              <a:spcBef>
                <a:spcPts val="0"/>
              </a:spcBef>
              <a:buFont typeface="Arial" panose="020B0604020202020204" pitchFamily="34" charset="0"/>
              <a:buChar char="•"/>
              <a:defRPr/>
            </a:pPr>
            <a:r>
              <a:rPr lang="en-US" altLang="en-US" dirty="0" smtClean="0">
                <a:solidFill>
                  <a:srgbClr val="3B3C3E"/>
                </a:solidFill>
                <a:cs typeface="+mn-cs"/>
              </a:rPr>
              <a:t>What are the reasons for thinking about and anticipating life events and large purchases?</a:t>
            </a:r>
          </a:p>
          <a:p>
            <a:pPr marL="736600" lvl="2" indent="-171450">
              <a:spcBef>
                <a:spcPts val="0"/>
              </a:spcBef>
              <a:buFont typeface="Arial" panose="020B0604020202020204" pitchFamily="34" charset="0"/>
              <a:buChar char="•"/>
              <a:defRPr/>
            </a:pPr>
            <a:r>
              <a:rPr lang="en-US" altLang="en-US" dirty="0" smtClean="0">
                <a:solidFill>
                  <a:srgbClr val="3B3C3E"/>
                </a:solidFill>
                <a:cs typeface="+mn-cs"/>
              </a:rPr>
              <a:t>Do most people do this? Why or why not?</a:t>
            </a:r>
          </a:p>
          <a:p>
            <a:pPr marL="736600" lvl="2" indent="-171450">
              <a:spcBef>
                <a:spcPts val="0"/>
              </a:spcBef>
              <a:buFont typeface="Arial" panose="020B0604020202020204" pitchFamily="34" charset="0"/>
              <a:buChar char="•"/>
              <a:defRPr/>
            </a:pPr>
            <a:r>
              <a:rPr lang="en-US" altLang="en-US" dirty="0" smtClean="0">
                <a:solidFill>
                  <a:srgbClr val="3B3C3E"/>
                </a:solidFill>
                <a:cs typeface="+mn-cs"/>
              </a:rPr>
              <a:t>How does an exercise like this empower individuals?</a:t>
            </a:r>
          </a:p>
          <a:p>
            <a:pPr marL="736600" lvl="2" indent="-171450">
              <a:spcBef>
                <a:spcPts val="0"/>
              </a:spcBef>
              <a:buFont typeface="Arial" panose="020B0604020202020204" pitchFamily="34" charset="0"/>
              <a:buChar char="•"/>
              <a:defRPr/>
            </a:pPr>
            <a:r>
              <a:rPr lang="en-US" altLang="en-US" dirty="0" smtClean="0">
                <a:solidFill>
                  <a:srgbClr val="3B3C3E"/>
                </a:solidFill>
                <a:cs typeface="+mn-cs"/>
              </a:rPr>
              <a:t>How can an exercise like this backfire?</a:t>
            </a:r>
          </a:p>
          <a:p>
            <a:pPr marL="736600" lvl="2" indent="-171450">
              <a:spcBef>
                <a:spcPts val="0"/>
              </a:spcBef>
              <a:buFont typeface="Arial" panose="020B0604020202020204" pitchFamily="34" charset="0"/>
              <a:buChar char="•"/>
              <a:defRPr/>
            </a:pPr>
            <a:r>
              <a:rPr lang="en-US" altLang="en-US" dirty="0" smtClean="0">
                <a:solidFill>
                  <a:srgbClr val="3B3C3E"/>
                </a:solidFill>
                <a:cs typeface="+mn-cs"/>
              </a:rPr>
              <a:t>What did you learn from this exercise?</a:t>
            </a:r>
          </a:p>
          <a:p>
            <a:pPr>
              <a:defRPr/>
            </a:pPr>
            <a:endParaRPr lang="en-US" altLang="en-US" b="1" dirty="0" smtClean="0">
              <a:solidFill>
                <a:srgbClr val="000000"/>
              </a:solidFill>
              <a:cs typeface="+mn-cs"/>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6067F35-CCE2-4E53-A100-802575D17E97}" type="slidenum">
              <a:rPr lang="en-US" altLang="en-US">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4172451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endParaRPr lang="en-US" altLang="en-US" b="1" u="sng" smtClean="0">
              <a:solidFill>
                <a:srgbClr val="000000"/>
              </a:solidFill>
            </a:endParaRPr>
          </a:p>
          <a:p>
            <a:r>
              <a:rPr lang="en-US" altLang="en-US" b="1" smtClean="0">
                <a:solidFill>
                  <a:srgbClr val="000000"/>
                </a:solidFill>
              </a:rPr>
              <a:t>Presentation </a:t>
            </a:r>
            <a:r>
              <a:rPr lang="en-US" altLang="en-US" b="1" smtClean="0"/>
              <a:t>(Module 1) </a:t>
            </a:r>
            <a:endParaRPr lang="en-US" altLang="en-US" b="1" smtClean="0">
              <a:solidFill>
                <a:srgbClr val="000000"/>
              </a:solidFill>
            </a:endParaRPr>
          </a:p>
          <a:p>
            <a:endParaRPr lang="en-US" altLang="en-US" b="1" u="sng" smtClean="0">
              <a:solidFill>
                <a:srgbClr val="000000"/>
              </a:solidFill>
            </a:endParaRPr>
          </a:p>
          <a:p>
            <a:pPr>
              <a:buFontTx/>
              <a:buChar char="•"/>
            </a:pPr>
            <a:r>
              <a:rPr lang="en-US" altLang="en-US" b="1" smtClean="0">
                <a:solidFill>
                  <a:srgbClr val="000000"/>
                </a:solidFill>
              </a:rPr>
              <a:t>Introduce Tool 2 (page 69) and explain how to complete it using the following instructions from the Tool:</a:t>
            </a:r>
          </a:p>
          <a:p>
            <a:endParaRPr lang="en-US" altLang="en-US" b="1" smtClean="0">
              <a:solidFill>
                <a:srgbClr val="000000"/>
              </a:solidFill>
            </a:endParaRPr>
          </a:p>
          <a:p>
            <a:pPr marL="642938" lvl="1" indent="-173038">
              <a:buFontTx/>
              <a:buChar char="•"/>
            </a:pPr>
            <a:r>
              <a:rPr lang="en-US" altLang="en-US" b="1" i="1" smtClean="0"/>
              <a:t>Think about the life events you are likely to experience and large purchases you might need to make.</a:t>
            </a:r>
            <a:r>
              <a:rPr lang="en-US" altLang="en-US" i="1" smtClean="0"/>
              <a:t> If you rely on a car to get to and from work, you will probably need to replace this vehicle in your future, maybe even more than once. If you use tools for your trade, these may need to be periodically updated or replaced due to normal wear and tear. Brainstorm a list of those expenses using the timeline chart below. Consider where you are now, and when you are likely to experience some life events (your daughter’s quinceañera or bat mitzvah) or need to make large purchases. If your daughter is eight years old now, her quinceañera will be in seven years. If your car is five years old or has a lot of mileage on it, you may need to replace it within five years or less.</a:t>
            </a:r>
          </a:p>
          <a:p>
            <a:pPr marL="642938" lvl="1" indent="-173038">
              <a:buFontTx/>
              <a:buChar char="•"/>
            </a:pPr>
            <a:r>
              <a:rPr lang="en-US" altLang="en-US" b="1" i="1" smtClean="0"/>
              <a:t>Estimate the costs of these expenses.</a:t>
            </a:r>
            <a:r>
              <a:rPr lang="en-US" altLang="en-US" i="1" smtClean="0"/>
              <a:t> Research the costs of large purchases or life events. If the life event or need to make a large purchase is likely to happen more than five years from now, remember that the cost of almost everything gradually increases over time. This increase is called inflation. </a:t>
            </a:r>
          </a:p>
          <a:p>
            <a:pPr marL="642938" lvl="1" indent="-173038">
              <a:buFontTx/>
              <a:buChar char="•"/>
            </a:pPr>
            <a:r>
              <a:rPr lang="en-US" altLang="en-US" b="1" i="1" smtClean="0"/>
              <a:t>Identify potential ways to pay for the large purchases or costs associated with life events.</a:t>
            </a:r>
            <a:r>
              <a:rPr lang="en-US" altLang="en-US" i="1" smtClean="0"/>
              <a:t> For example, you can borrow money to buy a reliable used or new car. If you plan to borrow money, consider saving some money for a down payment to keep your monthly payments as low as possible. Many large purchases may require a combination of financing and savings to cover the cost.</a:t>
            </a:r>
          </a:p>
          <a:p>
            <a:pPr marL="642938" lvl="1" indent="-173038">
              <a:buFontTx/>
              <a:buChar char="•"/>
            </a:pPr>
            <a:r>
              <a:rPr lang="en-US" altLang="en-US" b="1" i="1" smtClean="0"/>
              <a:t>Identify ways to keep the costs as low as possible.</a:t>
            </a:r>
            <a:r>
              <a:rPr lang="en-US" altLang="en-US" i="1" smtClean="0"/>
              <a:t> For example, for your daughter’s quinceañera or bat mitzvah, can you save on the rental of a location by holding it in a rent-free or reduced-rent facility like a community hall in your community of faith? Can you save on the meal by involving family and friends in helping you prepare food rather than hiring a catering company?</a:t>
            </a:r>
          </a:p>
          <a:p>
            <a:endParaRPr lang="en-US" altLang="en-US" smtClean="0">
              <a:solidFill>
                <a:srgbClr val="3B3C3E"/>
              </a:solidFill>
            </a:endParaRPr>
          </a:p>
          <a:p>
            <a:endParaRPr lang="en-US" altLang="en-US" b="1" smtClean="0">
              <a:solidFill>
                <a:srgbClr val="000000"/>
              </a:solidFill>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77F5D4A-7ED3-446E-A6C2-4A8CB55A1933}" type="slidenum">
              <a:rPr lang="en-US" altLang="en-US">
                <a:latin typeface="Calibri" panose="020F0502020204030204" pitchFamily="34" charset="0"/>
              </a:rPr>
              <a:pPr/>
              <a:t>61</a:t>
            </a:fld>
            <a:endParaRPr lang="en-US" altLang="en-US">
              <a:latin typeface="Calibri" panose="020F0502020204030204" pitchFamily="34" charset="0"/>
            </a:endParaRPr>
          </a:p>
        </p:txBody>
      </p:sp>
    </p:spTree>
    <p:extLst>
      <p:ext uri="{BB962C8B-B14F-4D97-AF65-F5344CB8AC3E}">
        <p14:creationId xmlns:p14="http://schemas.microsoft.com/office/powerpoint/2010/main" val="928329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cs typeface="+mn-cs"/>
              </a:rPr>
              <a:t>ACTIVITY #7: </a:t>
            </a:r>
            <a:r>
              <a:rPr lang="en-US" altLang="en-US" b="1" i="1" u="sng" dirty="0" smtClean="0">
                <a:solidFill>
                  <a:srgbClr val="000000"/>
                </a:solidFill>
                <a:cs typeface="+mn-cs"/>
              </a:rPr>
              <a:t>Setting Goals and Planning for Large Purchases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a:defRPr/>
            </a:pPr>
            <a:endParaRPr lang="en-US" altLang="en-US" dirty="0" smtClean="0">
              <a:cs typeface="+mn-cs"/>
            </a:endParaRPr>
          </a:p>
          <a:p>
            <a:pPr>
              <a:defRPr/>
            </a:pPr>
            <a:r>
              <a:rPr lang="en-US" altLang="en-US" b="1" dirty="0" smtClean="0">
                <a:solidFill>
                  <a:srgbClr val="000000"/>
                </a:solidFill>
                <a:cs typeface="+mn-cs"/>
              </a:rPr>
              <a:t>Presentation </a:t>
            </a:r>
            <a:r>
              <a:rPr lang="en-US" altLang="en-US" b="1" dirty="0" smtClean="0">
                <a:cs typeface="+mn-cs"/>
              </a:rPr>
              <a:t>(Module 1) </a:t>
            </a:r>
          </a:p>
          <a:p>
            <a:pPr>
              <a:defRPr/>
            </a:pPr>
            <a:endParaRPr lang="en-US" altLang="en-US" dirty="0" smtClean="0">
              <a:cs typeface="+mn-cs"/>
            </a:endParaRPr>
          </a:p>
          <a:p>
            <a:pPr marL="171450" indent="-171450">
              <a:buFont typeface="Arial" panose="020B0604020202020204" pitchFamily="34" charset="0"/>
              <a:buChar char="•"/>
              <a:defRPr/>
            </a:pPr>
            <a:r>
              <a:rPr lang="en-US" altLang="en-US" dirty="0" smtClean="0">
                <a:cs typeface="+mn-cs"/>
              </a:rPr>
              <a:t>Review </a:t>
            </a:r>
            <a:r>
              <a:rPr lang="en-US" altLang="en-US" b="1" i="1" dirty="0" smtClean="0">
                <a:cs typeface="+mn-cs"/>
              </a:rPr>
              <a:t>Tool 3: Buying a car</a:t>
            </a:r>
            <a:r>
              <a:rPr lang="en-US" altLang="en-US" dirty="0" smtClean="0">
                <a:cs typeface="+mn-cs"/>
              </a:rPr>
              <a:t> (page 73) to share highlights of this tool. </a:t>
            </a:r>
          </a:p>
          <a:p>
            <a:pPr marL="171450" indent="-171450">
              <a:buFont typeface="Arial" panose="020B0604020202020204" pitchFamily="34" charset="0"/>
              <a:buChar char="•"/>
              <a:defRPr/>
            </a:pPr>
            <a:r>
              <a:rPr lang="en-US" altLang="en-US" dirty="0" smtClean="0">
                <a:cs typeface="+mn-cs"/>
              </a:rPr>
              <a:t>Explain the rationale for this tool: next to buying a home, the cars people buy are the largest purchases many of them will make throughout their lives and that for many who never buy a home, it will be their biggest purchase.</a:t>
            </a:r>
          </a:p>
          <a:p>
            <a:pPr marL="171450" indent="-171450">
              <a:buFont typeface="Arial" panose="020B0604020202020204" pitchFamily="34" charset="0"/>
              <a:buChar char="•"/>
              <a:defRPr/>
            </a:pPr>
            <a:r>
              <a:rPr lang="en-US" altLang="en-US" dirty="0" smtClean="0">
                <a:cs typeface="+mn-cs"/>
              </a:rPr>
              <a:t>Explain that this tool is informational in nature, i.e., there is nothing for them to fill in.</a:t>
            </a:r>
          </a:p>
          <a:p>
            <a:pPr>
              <a:defRPr/>
            </a:pPr>
            <a:endParaRPr lang="en-US" altLang="en-US" dirty="0" smtClean="0">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90DF267-84EA-4DE4-9D53-8A8F0C9A3B93}" type="slidenum">
              <a:rPr lang="en-US" altLang="en-US">
                <a:latin typeface="Calibri" panose="020F0502020204030204" pitchFamily="34" charset="0"/>
              </a:rPr>
              <a:pPr/>
              <a:t>62</a:t>
            </a:fld>
            <a:endParaRPr lang="en-US" altLang="en-US">
              <a:latin typeface="Calibri" panose="020F0502020204030204" pitchFamily="34" charset="0"/>
            </a:endParaRPr>
          </a:p>
        </p:txBody>
      </p:sp>
    </p:spTree>
    <p:extLst>
      <p:ext uri="{BB962C8B-B14F-4D97-AF65-F5344CB8AC3E}">
        <p14:creationId xmlns:p14="http://schemas.microsoft.com/office/powerpoint/2010/main" val="1368687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cs typeface="+mn-cs"/>
              </a:rPr>
              <a:t>ACTIVITY #7: </a:t>
            </a:r>
            <a:r>
              <a:rPr lang="en-US" altLang="en-US" b="1" i="1" u="sng" dirty="0" smtClean="0">
                <a:solidFill>
                  <a:srgbClr val="000000"/>
                </a:solidFill>
                <a:cs typeface="+mn-cs"/>
              </a:rPr>
              <a:t>Setting Goals and Planning for Large Purchases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a:defRPr/>
            </a:pPr>
            <a:endParaRPr lang="en-US" altLang="en-US" b="1" u="sng" dirty="0" smtClean="0">
              <a:solidFill>
                <a:srgbClr val="000000"/>
              </a:solidFill>
              <a:cs typeface="+mn-cs"/>
            </a:endParaRPr>
          </a:p>
          <a:p>
            <a:pPr>
              <a:defRPr/>
            </a:pPr>
            <a:r>
              <a:rPr lang="en-US" altLang="en-US" b="1" dirty="0" smtClean="0">
                <a:solidFill>
                  <a:srgbClr val="000000"/>
                </a:solidFill>
                <a:cs typeface="+mn-cs"/>
              </a:rPr>
              <a:t>Presentation </a:t>
            </a:r>
            <a:r>
              <a:rPr lang="en-US" altLang="en-US" b="1" dirty="0" smtClean="0">
                <a:cs typeface="+mn-cs"/>
              </a:rPr>
              <a:t>(Module 1) </a:t>
            </a:r>
            <a:endParaRPr lang="en-US" altLang="en-US" b="1" i="1" u="sng" dirty="0" smtClean="0">
              <a:solidFill>
                <a:srgbClr val="000000"/>
              </a:solidFill>
              <a:cs typeface="+mn-cs"/>
            </a:endParaRPr>
          </a:p>
          <a:p>
            <a:pPr>
              <a:buFontTx/>
              <a:buChar char="•"/>
              <a:defRPr/>
            </a:pPr>
            <a:endParaRPr lang="en-US" altLang="en-US" dirty="0" smtClean="0">
              <a:cs typeface="+mn-cs"/>
            </a:endParaRPr>
          </a:p>
          <a:p>
            <a:pPr marL="171450" indent="-171450">
              <a:buFont typeface="Arial" panose="020B0604020202020204" pitchFamily="34" charset="0"/>
              <a:buChar char="•"/>
              <a:defRPr/>
            </a:pPr>
            <a:r>
              <a:rPr lang="en-US" altLang="en-US" dirty="0" smtClean="0">
                <a:cs typeface="+mn-cs"/>
              </a:rPr>
              <a:t>Review </a:t>
            </a:r>
            <a:r>
              <a:rPr lang="en-US" altLang="en-US" b="1" i="1" dirty="0" smtClean="0">
                <a:cs typeface="+mn-cs"/>
              </a:rPr>
              <a:t>Tool 3: Buying a car </a:t>
            </a:r>
            <a:r>
              <a:rPr lang="en-US" altLang="en-US" dirty="0" smtClean="0">
                <a:cs typeface="+mn-cs"/>
              </a:rPr>
              <a:t>to share highlights of this tool. </a:t>
            </a:r>
          </a:p>
          <a:p>
            <a:pPr marL="171450" indent="-171450">
              <a:buFont typeface="Arial" panose="020B0604020202020204" pitchFamily="34" charset="0"/>
              <a:buChar char="•"/>
              <a:defRPr/>
            </a:pPr>
            <a:r>
              <a:rPr lang="en-US" altLang="en-US" dirty="0" smtClean="0">
                <a:cs typeface="+mn-cs"/>
              </a:rPr>
              <a:t>Discuss the reasons for shopping for a car loan before shopping for a car.</a:t>
            </a:r>
          </a:p>
          <a:p>
            <a:pPr marL="171450" indent="-171450">
              <a:buFont typeface="Arial" panose="020B0604020202020204" pitchFamily="34" charset="0"/>
              <a:buChar char="•"/>
              <a:defRPr/>
            </a:pPr>
            <a:r>
              <a:rPr lang="en-US" altLang="en-US" dirty="0" smtClean="0">
                <a:cs typeface="+mn-cs"/>
              </a:rPr>
              <a:t>Discuss deciding on a down payment.</a:t>
            </a:r>
          </a:p>
          <a:p>
            <a:pPr>
              <a:buFontTx/>
              <a:buChar char="•"/>
              <a:defRPr/>
            </a:pPr>
            <a:endParaRPr lang="en-US" altLang="en-US" dirty="0" smtClean="0">
              <a:cs typeface="+mn-cs"/>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DE8215-14DB-4533-B5FC-98C49B632BE6}" type="slidenum">
              <a:rPr lang="en-US" altLang="en-US">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1477412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t>ACTIVITY #7: </a:t>
            </a:r>
            <a:r>
              <a:rPr lang="en-US" altLang="en-US" b="1" i="1" u="sng" smtClean="0">
                <a:solidFill>
                  <a:srgbClr val="000000"/>
                </a:solidFill>
              </a:rPr>
              <a:t>Setting Goals and Planning for Large Purchases </a:t>
            </a:r>
            <a:r>
              <a:rPr lang="en-US" altLang="en-US" b="1" u="sng" smtClean="0">
                <a:solidFill>
                  <a:srgbClr val="000000"/>
                </a:solidFill>
              </a:rPr>
              <a:t>CONTINUED</a:t>
            </a:r>
            <a:endParaRPr lang="en-US" altLang="en-US" b="1" i="1" u="sng" smtClean="0">
              <a:solidFill>
                <a:srgbClr val="000000"/>
              </a:solidFill>
            </a:endParaRPr>
          </a:p>
          <a:p>
            <a:endParaRPr lang="en-US" altLang="en-US" b="1" u="sng" smtClean="0">
              <a:solidFill>
                <a:srgbClr val="000000"/>
              </a:solidFill>
            </a:endParaRPr>
          </a:p>
          <a:p>
            <a:r>
              <a:rPr lang="en-US" altLang="en-US" b="1" smtClean="0">
                <a:solidFill>
                  <a:srgbClr val="000000"/>
                </a:solidFill>
              </a:rPr>
              <a:t>Presentation </a:t>
            </a:r>
            <a:r>
              <a:rPr lang="en-US" altLang="en-US" b="1" smtClean="0"/>
              <a:t>(Module 1) </a:t>
            </a:r>
            <a:endParaRPr lang="en-US" altLang="en-US" b="1" smtClean="0">
              <a:solidFill>
                <a:srgbClr val="000000"/>
              </a:solidFill>
            </a:endParaRPr>
          </a:p>
          <a:p>
            <a:endParaRPr lang="en-US" altLang="en-US" b="1" u="sng" smtClean="0">
              <a:solidFill>
                <a:srgbClr val="000000"/>
              </a:solidFill>
            </a:endParaRPr>
          </a:p>
          <a:p>
            <a:pPr>
              <a:buFontTx/>
              <a:buChar char="•"/>
            </a:pPr>
            <a:r>
              <a:rPr lang="en-US" altLang="en-US" smtClean="0">
                <a:solidFill>
                  <a:srgbClr val="000000"/>
                </a:solidFill>
              </a:rPr>
              <a:t>Review highlights of the module using the module 1 wrap up.</a:t>
            </a:r>
          </a:p>
          <a:p>
            <a:pPr>
              <a:buFontTx/>
              <a:buChar char="•"/>
            </a:pPr>
            <a:endParaRPr lang="en-US" altLang="en-US" smtClean="0">
              <a:solidFill>
                <a:srgbClr val="000000"/>
              </a:solidFill>
            </a:endParaRPr>
          </a:p>
          <a:p>
            <a:pPr eaLnBrk="1" hangingPunct="1">
              <a:spcBef>
                <a:spcPct val="0"/>
              </a:spcBef>
            </a:pPr>
            <a:r>
              <a:rPr lang="en-US" altLang="en-US" b="1" smtClean="0">
                <a:solidFill>
                  <a:srgbClr val="000000"/>
                </a:solidFill>
              </a:rPr>
              <a:t>Summarize by sharing:</a:t>
            </a:r>
          </a:p>
          <a:p>
            <a:pPr eaLnBrk="1" hangingPunct="1">
              <a:spcBef>
                <a:spcPct val="0"/>
              </a:spcBef>
              <a:buFontTx/>
              <a:buChar char="•"/>
            </a:pPr>
            <a:r>
              <a:rPr lang="en-US" altLang="en-US" smtClean="0">
                <a:solidFill>
                  <a:srgbClr val="000000"/>
                </a:solidFill>
              </a:rPr>
              <a:t>Goals are specific, measurable, able-to-be reached, relevant, and time-framed statements of where someone wants to be with their life or what they want to achieve.  Goals provide direction for how to use money.</a:t>
            </a:r>
          </a:p>
          <a:p>
            <a:pPr eaLnBrk="1" hangingPunct="1">
              <a:spcBef>
                <a:spcPct val="0"/>
              </a:spcBef>
              <a:buFontTx/>
              <a:buChar char="•"/>
            </a:pPr>
            <a:r>
              <a:rPr lang="en-US" altLang="en-US" smtClean="0">
                <a:solidFill>
                  <a:srgbClr val="000000"/>
                </a:solidFill>
              </a:rPr>
              <a:t>Goals often require money, but may require other resources in order to achieve them.</a:t>
            </a:r>
          </a:p>
          <a:p>
            <a:pPr eaLnBrk="1" hangingPunct="1">
              <a:spcBef>
                <a:spcPct val="0"/>
              </a:spcBef>
              <a:buFontTx/>
              <a:buChar char="•"/>
            </a:pPr>
            <a:r>
              <a:rPr lang="en-US" altLang="en-US" smtClean="0">
                <a:solidFill>
                  <a:srgbClr val="000000"/>
                </a:solidFill>
              </a:rPr>
              <a:t>Goals may require action plans, too.</a:t>
            </a:r>
          </a:p>
          <a:p>
            <a:pPr eaLnBrk="1" hangingPunct="1">
              <a:spcBef>
                <a:spcPct val="0"/>
              </a:spcBef>
              <a:buFontTx/>
              <a:buChar char="•"/>
            </a:pPr>
            <a:r>
              <a:rPr lang="en-US" altLang="en-US" smtClean="0">
                <a:solidFill>
                  <a:srgbClr val="000000"/>
                </a:solidFill>
              </a:rPr>
              <a:t>Many goals are related to life events and large purchases.  Thinking about these before they happen can help people prepare for them—this will lessen the financial shock these events and purchases may create.</a:t>
            </a:r>
          </a:p>
          <a:p>
            <a:pPr eaLnBrk="1" hangingPunct="1">
              <a:spcBef>
                <a:spcPct val="0"/>
              </a:spcBef>
              <a:buFontTx/>
              <a:buChar char="•"/>
            </a:pPr>
            <a:r>
              <a:rPr lang="en-US" altLang="en-US" smtClean="0">
                <a:solidFill>
                  <a:srgbClr val="000000"/>
                </a:solidFill>
              </a:rPr>
              <a:t>Finally, next to buying a home and paying for post secondary education, a car is often the largest purchase people will make.  The </a:t>
            </a:r>
            <a:r>
              <a:rPr lang="en-US" altLang="en-US" b="1" i="1" smtClean="0">
                <a:solidFill>
                  <a:srgbClr val="000000"/>
                </a:solidFill>
              </a:rPr>
              <a:t>Buying a Car</a:t>
            </a:r>
            <a:r>
              <a:rPr lang="en-US" altLang="en-US" smtClean="0">
                <a:solidFill>
                  <a:srgbClr val="000000"/>
                </a:solidFill>
              </a:rPr>
              <a:t> tool provides some basic information about terminology that can empower people in the car-buying process.</a:t>
            </a:r>
          </a:p>
          <a:p>
            <a:pPr>
              <a:buFontTx/>
              <a:buChar char="•"/>
            </a:pPr>
            <a:endParaRPr lang="en-US" altLang="en-US" smtClean="0">
              <a:solidFill>
                <a:srgbClr val="000000"/>
              </a:solidFill>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4D7181-301D-4ADD-8929-919F4C8B0F4E}" type="slidenum">
              <a:rPr lang="en-US" altLang="en-US">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30337543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rPr>
              <a:t>Take time to acknowledge that for very low-income people, savings may not be their main goal. </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Remember, </a:t>
            </a:r>
            <a:r>
              <a:rPr lang="en-US" altLang="en-US" i="1" smtClean="0">
                <a:solidFill>
                  <a:srgbClr val="000000"/>
                </a:solidFill>
              </a:rPr>
              <a:t>Your Money, Your Goals </a:t>
            </a:r>
            <a:r>
              <a:rPr lang="en-US" altLang="en-US" smtClean="0">
                <a:solidFill>
                  <a:srgbClr val="000000"/>
                </a:solidFill>
              </a:rPr>
              <a:t>is a toolkit, not a curriculum. The fact that we’re covering this before other modules isn’t meant to imply that it’s what you should begin with when you work with the people you serve.</a:t>
            </a:r>
          </a:p>
          <a:p>
            <a:pPr eaLnBrk="1" hangingPunct="1">
              <a:spcBef>
                <a:spcPct val="0"/>
              </a:spcBef>
            </a:pPr>
            <a:endParaRPr lang="en-US" altLang="en-US" smtClean="0">
              <a:solidFill>
                <a:srgbClr val="000000"/>
              </a:solidFill>
            </a:endParaRPr>
          </a:p>
          <a:p>
            <a:pPr eaLnBrk="1" hangingPunct="1">
              <a:spcBef>
                <a:spcPct val="0"/>
              </a:spcBef>
            </a:pPr>
            <a:r>
              <a:rPr lang="en-US" altLang="en-US" smtClean="0">
                <a:solidFill>
                  <a:srgbClr val="000000"/>
                </a:solidFill>
              </a:rPr>
              <a:t>The concepts that are discussed in this module are applicable to other types of goals that require someone to “find” money in their budget that they can apply to a goal such as debt repayment.</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97A2FCB-5423-4803-A15B-7242544CA757}" type="slidenum">
              <a:rPr lang="en-US" altLang="en-US">
                <a:latin typeface="Calibri" panose="020F0502020204030204" pitchFamily="34" charset="0"/>
              </a:rPr>
              <a:pPr/>
              <a:t>65</a:t>
            </a:fld>
            <a:endParaRPr lang="en-US" altLang="en-US">
              <a:latin typeface="Calibri" panose="020F0502020204030204" pitchFamily="34" charset="0"/>
            </a:endParaRPr>
          </a:p>
        </p:txBody>
      </p:sp>
    </p:spTree>
    <p:extLst>
      <p:ext uri="{BB962C8B-B14F-4D97-AF65-F5344CB8AC3E}">
        <p14:creationId xmlns:p14="http://schemas.microsoft.com/office/powerpoint/2010/main" val="3825435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#8: </a:t>
            </a:r>
            <a:r>
              <a:rPr lang="en-US" altLang="en-US" b="1" i="1" u="sng" smtClean="0">
                <a:solidFill>
                  <a:srgbClr val="000000"/>
                </a:solidFill>
              </a:rPr>
              <a:t>Saving for the Emergencies, Goals, and Bills</a:t>
            </a:r>
          </a:p>
          <a:p>
            <a:pPr eaLnBrk="1" hangingPunct="1">
              <a:spcBef>
                <a:spcPct val="0"/>
              </a:spcBef>
            </a:pPr>
            <a:r>
              <a:rPr lang="en-US" altLang="en-US" b="1" smtClean="0">
                <a:solidFill>
                  <a:srgbClr val="000000"/>
                </a:solidFill>
              </a:rPr>
              <a:t>Estimated Time: 60 Minutes</a:t>
            </a:r>
          </a:p>
          <a:p>
            <a:pPr eaLnBrk="1" hangingPunct="1">
              <a:spcBef>
                <a:spcPct val="0"/>
              </a:spcBef>
            </a:pPr>
            <a:r>
              <a:rPr lang="en-US" altLang="en-US" b="1" smtClean="0">
                <a:solidFill>
                  <a:srgbClr val="000000"/>
                </a:solidFill>
              </a:rPr>
              <a:t>Methodology: Facilitated Discussion and Small Group Brainstorm / Presentation / Exercise in Pairs / Facilitated Discussion and Large Group Activity / Carousel / Presentation or Facilitated Discussion</a:t>
            </a:r>
          </a:p>
          <a:p>
            <a:pPr eaLnBrk="1" hangingPunct="1">
              <a:spcBef>
                <a:spcPct val="0"/>
              </a:spcBef>
            </a:pPr>
            <a:r>
              <a:rPr lang="en-US" altLang="en-US" b="1" smtClean="0">
                <a:solidFill>
                  <a:srgbClr val="000000"/>
                </a:solidFill>
              </a:rPr>
              <a:t>Corresponding Section in Toolkit: Module 2 (Page 77)</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 and Small Group Brainstorm (Module 2)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Ask participants to share their definition of savings.</a:t>
            </a:r>
          </a:p>
          <a:p>
            <a:pPr eaLnBrk="1" hangingPunct="1">
              <a:spcBef>
                <a:spcPct val="0"/>
              </a:spcBef>
              <a:buFontTx/>
              <a:buChar char="•"/>
            </a:pPr>
            <a:r>
              <a:rPr lang="en-US" altLang="en-US" smtClean="0">
                <a:solidFill>
                  <a:srgbClr val="000000"/>
                </a:solidFill>
              </a:rPr>
              <a:t>Share definition of savings using slide.</a:t>
            </a:r>
          </a:p>
          <a:p>
            <a:pPr eaLnBrk="1" hangingPunct="1">
              <a:spcBef>
                <a:spcPct val="0"/>
              </a:spcBef>
              <a:buFontTx/>
              <a:buChar char="•"/>
            </a:pPr>
            <a:r>
              <a:rPr lang="en-US" altLang="en-US" smtClean="0">
                <a:solidFill>
                  <a:srgbClr val="000000"/>
                </a:solidFill>
              </a:rPr>
              <a:t>Have participants list examples of unexpected expenses or emergencies in small groups on flip chart paper using marker.</a:t>
            </a:r>
          </a:p>
          <a:p>
            <a:pPr eaLnBrk="1" hangingPunct="1">
              <a:spcBef>
                <a:spcPct val="0"/>
              </a:spcBef>
              <a:buFontTx/>
              <a:buChar char="•"/>
            </a:pPr>
            <a:r>
              <a:rPr lang="en-US" altLang="en-US" smtClean="0">
                <a:solidFill>
                  <a:srgbClr val="000000"/>
                </a:solidFill>
              </a:rPr>
              <a:t>After 3 minutes, ask participants to circle those they think could be handled with $1,000 or less.</a:t>
            </a:r>
          </a:p>
          <a:p>
            <a:pPr eaLnBrk="1" hangingPunct="1">
              <a:spcBef>
                <a:spcPct val="0"/>
              </a:spcBef>
              <a:buFontTx/>
              <a:buChar char="•"/>
            </a:pPr>
            <a:r>
              <a:rPr lang="en-US" altLang="en-US" smtClean="0">
                <a:solidFill>
                  <a:srgbClr val="000000"/>
                </a:solidFill>
              </a:rPr>
              <a:t>Instruct groups to post their flip charts and share cumulatively.</a:t>
            </a:r>
          </a:p>
          <a:p>
            <a:pPr eaLnBrk="1" hangingPunct="1">
              <a:spcBef>
                <a:spcPct val="0"/>
              </a:spcBef>
              <a:buFontTx/>
              <a:buChar char="•"/>
            </a:pPr>
            <a:r>
              <a:rPr lang="en-US" altLang="en-US" smtClean="0">
                <a:solidFill>
                  <a:srgbClr val="000000"/>
                </a:solidFill>
              </a:rPr>
              <a:t>Make summary comments about the number of unexpected expenses that can be managed with $1,000. Contrast to the “conventional wisdom” advocating 3 - 6 months’ worth of living expenses. </a:t>
            </a:r>
          </a:p>
          <a:p>
            <a:pPr eaLnBrk="1" hangingPunct="1">
              <a:spcBef>
                <a:spcPct val="0"/>
              </a:spcBef>
              <a:buFontTx/>
              <a:buChar char="•"/>
            </a:pPr>
            <a:r>
              <a:rPr lang="en-US" altLang="en-US" smtClean="0">
                <a:solidFill>
                  <a:srgbClr val="000000"/>
                </a:solidFill>
              </a:rPr>
              <a:t>Explain that $500 to $1,000 is a possible goal for most—they can imagine it and it can make a very, very big difference. </a:t>
            </a:r>
          </a:p>
          <a:p>
            <a:pPr eaLnBrk="1" hangingPunct="1">
              <a:spcBef>
                <a:spcPct val="0"/>
              </a:spcBef>
              <a:buFontTx/>
              <a:buChar char="•"/>
            </a:pPr>
            <a:r>
              <a:rPr lang="en-US" altLang="en-US" smtClean="0">
                <a:solidFill>
                  <a:srgbClr val="000000"/>
                </a:solidFill>
              </a:rPr>
              <a:t>Explain that having $500 to $1,000 to cover emergencies and unexpected expenses can help avoid debt.</a:t>
            </a:r>
          </a:p>
          <a:p>
            <a:pPr eaLnBrk="1" hangingPunct="1">
              <a:spcBef>
                <a:spcPct val="0"/>
              </a:spcBef>
              <a:buFontTx/>
              <a:buChar char="•"/>
            </a:pPr>
            <a:r>
              <a:rPr lang="en-US" altLang="en-US" smtClean="0">
                <a:solidFill>
                  <a:srgbClr val="000000"/>
                </a:solidFill>
              </a:rPr>
              <a:t>Also explain the following:</a:t>
            </a:r>
          </a:p>
          <a:p>
            <a:pPr marL="650875" lvl="1" indent="-177800" eaLnBrk="1" hangingPunct="1">
              <a:spcBef>
                <a:spcPct val="0"/>
              </a:spcBef>
              <a:buFontTx/>
              <a:buChar char="•"/>
            </a:pPr>
            <a:r>
              <a:rPr lang="en-US" altLang="en-US" smtClean="0">
                <a:solidFill>
                  <a:srgbClr val="000000"/>
                </a:solidFill>
              </a:rPr>
              <a:t>Once people see they can save this much, then they can work toward 1 month’s living expenses, 3 months’, etc. over the longer term.</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826DA82-9E34-4FA5-B18E-22C6796AB922}" type="slidenum">
              <a:rPr lang="en-US" altLang="en-US">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13665269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239" eaLnBrk="1" fontAlgn="auto" hangingPunct="1">
              <a:spcBef>
                <a:spcPts val="0"/>
              </a:spcBef>
              <a:spcAft>
                <a:spcPts val="0"/>
              </a:spcAft>
              <a:defRPr/>
            </a:pPr>
            <a:r>
              <a:rPr lang="en-US" b="1" u="sng" dirty="0" smtClean="0">
                <a:solidFill>
                  <a:srgbClr val="000000"/>
                </a:solidFill>
                <a:ea typeface="+mn-ea"/>
                <a:cs typeface="+mn-cs"/>
              </a:rPr>
              <a:t>ACTIVITY #8: </a:t>
            </a:r>
            <a:r>
              <a:rPr lang="en-US" b="1" i="1" u="sng" dirty="0" smtClean="0">
                <a:solidFill>
                  <a:srgbClr val="000000"/>
                </a:solidFill>
                <a:ea typeface="+mn-ea"/>
                <a:cs typeface="+mn-cs"/>
              </a:rPr>
              <a:t>Saving for Emergencies, Goals, and Bills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974239" eaLnBrk="1" fontAlgn="auto" hangingPunct="1">
              <a:spcBef>
                <a:spcPts val="0"/>
              </a:spcBef>
              <a:spcAft>
                <a:spcPts val="0"/>
              </a:spcAft>
              <a:defRPr/>
            </a:pPr>
            <a:endParaRPr lang="en-US" b="1" dirty="0" smtClean="0">
              <a:solidFill>
                <a:srgbClr val="000000"/>
              </a:solidFill>
              <a:ea typeface="+mn-ea"/>
              <a:cs typeface="+mn-cs"/>
            </a:endParaRPr>
          </a:p>
          <a:p>
            <a:pPr defTabSz="974239" eaLnBrk="1" fontAlgn="auto" hangingPunct="1">
              <a:spcBef>
                <a:spcPts val="0"/>
              </a:spcBef>
              <a:spcAft>
                <a:spcPts val="0"/>
              </a:spcAft>
              <a:defRPr/>
            </a:pPr>
            <a:r>
              <a:rPr lang="en-US" b="1" dirty="0" smtClean="0">
                <a:solidFill>
                  <a:srgbClr val="000000"/>
                </a:solidFill>
                <a:ea typeface="+mn-ea"/>
                <a:cs typeface="+mn-cs"/>
              </a:rPr>
              <a:t>Presentation (Module 2) </a:t>
            </a:r>
            <a:endParaRPr lang="en-US" dirty="0" smtClean="0">
              <a:solidFill>
                <a:srgbClr val="000000"/>
              </a:solidFill>
              <a:ea typeface="+mn-ea"/>
              <a:cs typeface="+mn-cs"/>
            </a:endParaRPr>
          </a:p>
          <a:p>
            <a:pPr defTabSz="974239" eaLnBrk="1" fontAlgn="auto" hangingPunct="1">
              <a:spcBef>
                <a:spcPts val="0"/>
              </a:spcBef>
              <a:spcAft>
                <a:spcPts val="0"/>
              </a:spcAft>
              <a:defRPr/>
            </a:pPr>
            <a:endParaRPr lang="en-US" dirty="0" smtClean="0">
              <a:solidFill>
                <a:srgbClr val="000000"/>
              </a:solidFill>
              <a:ea typeface="+mn-ea"/>
              <a:cs typeface="+mn-cs"/>
            </a:endParaRPr>
          </a:p>
          <a:p>
            <a:pPr marL="171450" indent="-171450" eaLnBrk="1" fontAlgn="auto" hangingPunct="1">
              <a:spcBef>
                <a:spcPts val="0"/>
              </a:spcBef>
              <a:spcAft>
                <a:spcPts val="0"/>
              </a:spcAft>
              <a:buFont typeface="Arial" panose="020B0604020202020204" pitchFamily="34" charset="0"/>
              <a:buChar char="•"/>
              <a:defRPr/>
            </a:pPr>
            <a:r>
              <a:rPr lang="en-US" dirty="0" smtClean="0">
                <a:solidFill>
                  <a:srgbClr val="000000"/>
                </a:solidFill>
                <a:ea typeface="+mn-ea"/>
                <a:cs typeface="+mn-cs"/>
              </a:rPr>
              <a:t>Review definition of emergency fund.</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rgbClr val="000000"/>
                </a:solidFill>
                <a:ea typeface="+mn-ea"/>
                <a:cs typeface="+mn-cs"/>
              </a:rPr>
              <a:t>Explain that emergency savings can help prevent taking on debt to cover unexpected or emergency expenses; explain this protects future income (income is not obligated going forward to cover debt incurred today).</a:t>
            </a:r>
          </a:p>
          <a:p>
            <a:pPr eaLnBrk="1" fontAlgn="auto" hangingPunct="1">
              <a:spcBef>
                <a:spcPts val="0"/>
              </a:spcBef>
              <a:spcAft>
                <a:spcPts val="0"/>
              </a:spcAft>
              <a:buFont typeface="Arial" panose="020B0604020202020204" pitchFamily="34" charset="0"/>
              <a:buNone/>
              <a:defRPr/>
            </a:pPr>
            <a:endParaRPr lang="en-US" b="1" u="sng" dirty="0" smtClean="0">
              <a:solidFill>
                <a:srgbClr val="000000"/>
              </a:solidFill>
              <a:ea typeface="+mn-ea"/>
              <a:cs typeface="+mn-cs"/>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5763669-B03F-411E-9EAA-91080951CD32}" type="slidenum">
              <a:rPr lang="en-US" altLang="en-US">
                <a:latin typeface="Calibri" panose="020F0502020204030204" pitchFamily="34" charset="0"/>
              </a:rPr>
              <a:pPr/>
              <a:t>67</a:t>
            </a:fld>
            <a:endParaRPr lang="en-US" altLang="en-US">
              <a:latin typeface="Calibri" panose="020F0502020204030204" pitchFamily="34" charset="0"/>
            </a:endParaRPr>
          </a:p>
        </p:txBody>
      </p:sp>
    </p:spTree>
    <p:extLst>
      <p:ext uri="{BB962C8B-B14F-4D97-AF65-F5344CB8AC3E}">
        <p14:creationId xmlns:p14="http://schemas.microsoft.com/office/powerpoint/2010/main" val="3562205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#8: </a:t>
            </a:r>
            <a:r>
              <a:rPr lang="en-US" altLang="en-US" b="1" i="1" u="sng" smtClean="0">
                <a:solidFill>
                  <a:srgbClr val="000000"/>
                </a:solidFill>
              </a:rPr>
              <a:t>Saving for Emergencies, Goals, and Bills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smtClean="0"/>
          </a:p>
          <a:p>
            <a:pPr defTabSz="973138" eaLnBrk="1" hangingPunct="1">
              <a:spcBef>
                <a:spcPct val="0"/>
              </a:spcBef>
            </a:pPr>
            <a:r>
              <a:rPr lang="en-US" altLang="en-US" b="1" smtClean="0"/>
              <a:t>Exercise in Pairs (Module 2)</a:t>
            </a:r>
          </a:p>
          <a:p>
            <a:pPr defTabSz="973138" eaLnBrk="1" hangingPunct="1">
              <a:spcBef>
                <a:spcPct val="0"/>
              </a:spcBef>
            </a:pPr>
            <a:endParaRPr lang="en-US" altLang="en-US" smtClean="0"/>
          </a:p>
          <a:p>
            <a:pPr defTabSz="973138" eaLnBrk="1" hangingPunct="1">
              <a:spcBef>
                <a:spcPct val="0"/>
              </a:spcBef>
              <a:buFontTx/>
              <a:buChar char="•"/>
            </a:pPr>
            <a:r>
              <a:rPr lang="en-US" altLang="en-US" u="sng" smtClean="0"/>
              <a:t>Before showing above slide</a:t>
            </a:r>
            <a:r>
              <a:rPr lang="en-US" altLang="en-US" smtClean="0"/>
              <a:t>, ask people some of the benefits of having emergency savings. Write on flip chart. </a:t>
            </a:r>
          </a:p>
          <a:p>
            <a:pPr defTabSz="973138" eaLnBrk="1" hangingPunct="1">
              <a:spcBef>
                <a:spcPct val="0"/>
              </a:spcBef>
              <a:buFontTx/>
              <a:buChar char="•"/>
            </a:pPr>
            <a:r>
              <a:rPr lang="en-US" altLang="en-US" smtClean="0"/>
              <a:t>Share that one benefit is that it can save you money—sometimes a lot of money.</a:t>
            </a:r>
          </a:p>
          <a:p>
            <a:pPr defTabSz="973138" eaLnBrk="1" hangingPunct="1">
              <a:spcBef>
                <a:spcPct val="0"/>
              </a:spcBef>
              <a:buFontTx/>
              <a:buChar char="•"/>
            </a:pPr>
            <a:r>
              <a:rPr lang="en-US" altLang="en-US" smtClean="0"/>
              <a:t>Ask participants to review the table (on Page 83 in their Toolkit or on this slide) in pairs. Explain that the terms of the two loan products are for example purposes only – that terms vary.</a:t>
            </a:r>
          </a:p>
          <a:p>
            <a:pPr defTabSz="973138" eaLnBrk="1" hangingPunct="1">
              <a:spcBef>
                <a:spcPct val="0"/>
              </a:spcBef>
              <a:buFontTx/>
              <a:buChar char="•"/>
            </a:pPr>
            <a:r>
              <a:rPr lang="en-US" altLang="en-US" smtClean="0"/>
              <a:t>Have them list the costs of each approach to covering the spark plugs—an unexpected or emergency expense.  Be sure to explain that there are direct costs—the additional money that each approach may require.  But, there may be other costs, too such as stress of repaying a new debt.</a:t>
            </a:r>
          </a:p>
          <a:p>
            <a:pPr defTabSz="973138" eaLnBrk="1" hangingPunct="1">
              <a:spcBef>
                <a:spcPct val="0"/>
              </a:spcBef>
              <a:buFontTx/>
              <a:buChar char="•"/>
            </a:pPr>
            <a:r>
              <a:rPr lang="en-US" altLang="en-US" smtClean="0"/>
              <a:t>Give pairs 5 minutes to complete.</a:t>
            </a:r>
          </a:p>
          <a:p>
            <a:pPr defTabSz="973138" eaLnBrk="1" hangingPunct="1">
              <a:spcBef>
                <a:spcPct val="0"/>
              </a:spcBef>
              <a:buFontTx/>
              <a:buChar char="•"/>
            </a:pPr>
            <a:r>
              <a:rPr lang="en-US" altLang="en-US" smtClean="0"/>
              <a:t>Ask groups to share their thoughts.</a:t>
            </a:r>
          </a:p>
          <a:p>
            <a:pPr defTabSz="973138" eaLnBrk="1" hangingPunct="1">
              <a:spcBef>
                <a:spcPct val="0"/>
              </a:spcBef>
              <a:buFontTx/>
              <a:buChar char="•"/>
            </a:pPr>
            <a:r>
              <a:rPr lang="en-US" altLang="en-US" smtClean="0"/>
              <a:t>Keep track of </a:t>
            </a:r>
            <a:r>
              <a:rPr lang="en-US" altLang="en-US" b="1" smtClean="0"/>
              <a:t>direct costs </a:t>
            </a:r>
            <a:r>
              <a:rPr lang="en-US" altLang="en-US" smtClean="0"/>
              <a:t>and </a:t>
            </a:r>
            <a:r>
              <a:rPr lang="en-US" altLang="en-US" b="1" smtClean="0"/>
              <a:t>other costs</a:t>
            </a:r>
            <a:r>
              <a:rPr lang="en-US" altLang="en-US" smtClean="0"/>
              <a:t> on flip charts.</a:t>
            </a:r>
          </a:p>
          <a:p>
            <a:pPr defTabSz="973138" eaLnBrk="1" hangingPunct="1">
              <a:spcBef>
                <a:spcPct val="0"/>
              </a:spcBef>
            </a:pPr>
            <a:endParaRPr lang="en-US" altLang="en-US" smtClean="0"/>
          </a:p>
          <a:p>
            <a:pPr defTabSz="973138" eaLnBrk="1" hangingPunct="1">
              <a:spcBef>
                <a:spcPct val="0"/>
              </a:spcBef>
              <a:buFontTx/>
              <a:buChar char="•"/>
            </a:pPr>
            <a:r>
              <a:rPr lang="en-US" altLang="en-US" b="1" i="1" smtClean="0"/>
              <a:t>ASK:</a:t>
            </a:r>
            <a:r>
              <a:rPr lang="en-US" altLang="en-US" smtClean="0"/>
              <a:t> </a:t>
            </a:r>
            <a:r>
              <a:rPr lang="en-US" altLang="en-US" b="1" i="1" smtClean="0"/>
              <a:t>How do you think the people you serve would respond to this information?  </a:t>
            </a:r>
          </a:p>
          <a:p>
            <a:pPr defTabSz="973138" eaLnBrk="1" hangingPunct="1">
              <a:spcBef>
                <a:spcPct val="0"/>
              </a:spcBef>
              <a:buFontTx/>
              <a:buChar char="•"/>
            </a:pPr>
            <a:endParaRPr lang="en-US" altLang="en-US" smtClean="0"/>
          </a:p>
          <a:p>
            <a:pPr defTabSz="973138" eaLnBrk="1" hangingPunct="1">
              <a:spcBef>
                <a:spcPct val="0"/>
              </a:spcBef>
            </a:pPr>
            <a:r>
              <a:rPr lang="en-US" altLang="en-US" b="1" i="1" smtClean="0"/>
              <a:t>NOTE: Use the following answers as a guide for the discussion.</a:t>
            </a:r>
          </a:p>
          <a:p>
            <a:pPr defTabSz="973138" eaLnBrk="1" hangingPunct="1">
              <a:spcBef>
                <a:spcPct val="0"/>
              </a:spcBef>
            </a:pPr>
            <a:endParaRPr lang="en-US" altLang="en-US" b="1" i="1" smtClean="0"/>
          </a:p>
          <a:p>
            <a:pPr defTabSz="973138" eaLnBrk="1" hangingPunct="1">
              <a:spcBef>
                <a:spcPct val="0"/>
              </a:spcBef>
            </a:pPr>
            <a:r>
              <a:rPr lang="en-US" altLang="en-US" b="1" i="1" smtClean="0"/>
              <a:t>Emergency Savings</a:t>
            </a:r>
          </a:p>
          <a:p>
            <a:pPr defTabSz="973138" eaLnBrk="1" hangingPunct="1">
              <a:spcBef>
                <a:spcPct val="0"/>
              </a:spcBef>
            </a:pPr>
            <a:r>
              <a:rPr lang="en-US" altLang="en-US" i="1" smtClean="0"/>
              <a:t>Direct costs: use of savings, decreased spending because income dedicated to savings, future savings to replenish the amount used for spark plugs</a:t>
            </a:r>
          </a:p>
          <a:p>
            <a:pPr defTabSz="973138" eaLnBrk="1" hangingPunct="1">
              <a:spcBef>
                <a:spcPct val="0"/>
              </a:spcBef>
            </a:pPr>
            <a:r>
              <a:rPr lang="en-US" altLang="en-US" i="1" smtClean="0"/>
              <a:t>Other costs: discipline of regular savings to build and replenish emergency fund</a:t>
            </a:r>
          </a:p>
          <a:p>
            <a:pPr defTabSz="973138" eaLnBrk="1" hangingPunct="1">
              <a:spcBef>
                <a:spcPct val="0"/>
              </a:spcBef>
            </a:pPr>
            <a:endParaRPr lang="en-US" altLang="en-US" i="1" smtClean="0"/>
          </a:p>
          <a:p>
            <a:pPr defTabSz="973138" eaLnBrk="1" hangingPunct="1">
              <a:spcBef>
                <a:spcPct val="0"/>
              </a:spcBef>
            </a:pPr>
            <a:r>
              <a:rPr lang="en-US" altLang="en-US" b="1" i="1" smtClean="0"/>
              <a:t>Credit Card</a:t>
            </a:r>
          </a:p>
          <a:p>
            <a:pPr defTabSz="973138" eaLnBrk="1" hangingPunct="1">
              <a:spcBef>
                <a:spcPct val="0"/>
              </a:spcBef>
            </a:pPr>
            <a:r>
              <a:rPr lang="en-US" altLang="en-US" i="1" smtClean="0"/>
              <a:t>Direct costs: interest paid on money borrowed—$28.11; obligation of future income until credit card balance is paid in full</a:t>
            </a:r>
          </a:p>
          <a:p>
            <a:pPr defTabSz="973138" eaLnBrk="1" hangingPunct="1">
              <a:spcBef>
                <a:spcPct val="0"/>
              </a:spcBef>
            </a:pPr>
            <a:r>
              <a:rPr lang="en-US" altLang="en-US" i="1" smtClean="0"/>
              <a:t>Other costs: stress of credit card bill; could impact credit score positively or negatively depending on payment pattern</a:t>
            </a:r>
          </a:p>
          <a:p>
            <a:pPr defTabSz="973138" eaLnBrk="1" hangingPunct="1">
              <a:spcBef>
                <a:spcPct val="0"/>
              </a:spcBef>
            </a:pPr>
            <a:endParaRPr lang="en-US" altLang="en-US" smtClean="0"/>
          </a:p>
          <a:p>
            <a:pPr defTabSz="973138" eaLnBrk="1" hangingPunct="1">
              <a:spcBef>
                <a:spcPct val="0"/>
              </a:spcBef>
            </a:pPr>
            <a:r>
              <a:rPr lang="en-US" altLang="en-US" b="1" i="1" smtClean="0"/>
              <a:t>Payday Loan</a:t>
            </a:r>
          </a:p>
          <a:p>
            <a:pPr defTabSz="973138" eaLnBrk="1" hangingPunct="1">
              <a:spcBef>
                <a:spcPct val="0"/>
              </a:spcBef>
            </a:pPr>
            <a:r>
              <a:rPr lang="en-US" altLang="en-US" i="1" smtClean="0"/>
              <a:t>Direct costs: origination and renewal fees—for 8 months, this is 16 payments x $52.50 = $840; obligation of future income until payday loan paid in full</a:t>
            </a:r>
          </a:p>
          <a:p>
            <a:pPr defTabSz="973138" eaLnBrk="1" hangingPunct="1">
              <a:spcBef>
                <a:spcPct val="0"/>
              </a:spcBef>
            </a:pPr>
            <a:r>
              <a:rPr lang="en-US" altLang="en-US" i="1" smtClean="0"/>
              <a:t>Other costs: stress of payment and amount of total payment; lost opportunity to use the money paid to origination and renewal fees elsewhere (could have purchased 3 sets of spark plugs in the end).</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3CB98DE-FDC9-45C7-9A63-0B6B7BB9FDFC}" type="slidenum">
              <a:rPr lang="en-US" altLang="en-US">
                <a:latin typeface="Calibri" panose="020F0502020204030204" pitchFamily="34" charset="0"/>
              </a:rPr>
              <a:pPr/>
              <a:t>68</a:t>
            </a:fld>
            <a:endParaRPr lang="en-US" altLang="en-US">
              <a:latin typeface="Calibri" panose="020F0502020204030204" pitchFamily="34" charset="0"/>
            </a:endParaRPr>
          </a:p>
        </p:txBody>
      </p:sp>
    </p:spTree>
    <p:extLst>
      <p:ext uri="{BB962C8B-B14F-4D97-AF65-F5344CB8AC3E}">
        <p14:creationId xmlns:p14="http://schemas.microsoft.com/office/powerpoint/2010/main" val="33469025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eaLnBrk="1" hangingPunct="1">
              <a:spcBef>
                <a:spcPct val="0"/>
              </a:spcBef>
              <a:defRPr/>
            </a:pPr>
            <a:r>
              <a:rPr lang="en-US" b="1" u="sng" dirty="0">
                <a:solidFill>
                  <a:srgbClr val="000000"/>
                </a:solidFill>
                <a:ea typeface="MS PGothic" charset="0"/>
              </a:rPr>
              <a:t>ACTIVITY #8: </a:t>
            </a:r>
            <a:r>
              <a:rPr lang="en-US" b="1" i="1" u="sng" dirty="0">
                <a:solidFill>
                  <a:srgbClr val="000000"/>
                </a:solidFill>
                <a:ea typeface="MS PGothic" charset="0"/>
              </a:rPr>
              <a:t>Saving for Emergencies, Goals, and Bills </a:t>
            </a:r>
            <a:r>
              <a:rPr lang="en-US" b="1" u="sng" dirty="0">
                <a:solidFill>
                  <a:srgbClr val="000000"/>
                </a:solidFill>
                <a:ea typeface="MS PGothic" charset="0"/>
              </a:rPr>
              <a:t>CONTINUED</a:t>
            </a:r>
            <a:endParaRPr lang="en-US" b="1" i="1" u="sng" dirty="0">
              <a:solidFill>
                <a:srgbClr val="000000"/>
              </a:solidFill>
              <a:ea typeface="MS PGothic" charset="0"/>
            </a:endParaRPr>
          </a:p>
          <a:p>
            <a:pPr defTabSz="973138" eaLnBrk="1" hangingPunct="1">
              <a:spcBef>
                <a:spcPct val="0"/>
              </a:spcBef>
              <a:defRPr/>
            </a:pPr>
            <a:endParaRPr lang="en-US" b="1" u="sng" dirty="0">
              <a:solidFill>
                <a:srgbClr val="000000"/>
              </a:solidFill>
              <a:ea typeface="MS PGothic" charset="0"/>
            </a:endParaRPr>
          </a:p>
          <a:p>
            <a:pPr defTabSz="973138" eaLnBrk="1" hangingPunct="1">
              <a:spcBef>
                <a:spcPct val="0"/>
              </a:spcBef>
              <a:defRPr/>
            </a:pPr>
            <a:r>
              <a:rPr lang="en-US" b="1" dirty="0">
                <a:solidFill>
                  <a:srgbClr val="000000"/>
                </a:solidFill>
                <a:ea typeface="MS PGothic" charset="0"/>
              </a:rPr>
              <a:t>Presentation (Module 2) </a:t>
            </a:r>
          </a:p>
          <a:p>
            <a:pPr defTabSz="973138" eaLnBrk="1" hangingPunct="1">
              <a:spcBef>
                <a:spcPct val="0"/>
              </a:spcBef>
              <a:defRPr/>
            </a:pPr>
            <a:endParaRPr lang="en-US" b="1" dirty="0">
              <a:solidFill>
                <a:srgbClr val="000000"/>
              </a:solidFill>
              <a:ea typeface="MS PGothic" charset="0"/>
            </a:endParaRPr>
          </a:p>
          <a:p>
            <a:pPr marL="171450" indent="-171450" defTabSz="973138" eaLnBrk="1" hangingPunct="1">
              <a:spcBef>
                <a:spcPct val="0"/>
              </a:spcBef>
              <a:buFont typeface="Arial"/>
              <a:buChar char="•"/>
              <a:defRPr/>
            </a:pPr>
            <a:r>
              <a:rPr lang="en-US" dirty="0">
                <a:solidFill>
                  <a:srgbClr val="000000"/>
                </a:solidFill>
                <a:ea typeface="MS PGothic" charset="0"/>
              </a:rPr>
              <a:t>Review the components of a savings plan.</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35DDF78-F257-4DD3-91C0-68BA73B7CCB0}" type="slidenum">
              <a:rPr lang="en-US" altLang="en-US">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298515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#2: </a:t>
            </a:r>
            <a:r>
              <a:rPr lang="en-US" altLang="en-US" b="1" i="1" u="sng" dirty="0" smtClean="0">
                <a:solidFill>
                  <a:srgbClr val="000000"/>
                </a:solidFill>
                <a:cs typeface="+mn-cs"/>
              </a:rPr>
              <a:t>Overview of the Training and Introductions</a:t>
            </a:r>
          </a:p>
          <a:p>
            <a:pPr eaLnBrk="1" hangingPunct="1">
              <a:spcBef>
                <a:spcPct val="0"/>
              </a:spcBef>
              <a:defRPr/>
            </a:pPr>
            <a:r>
              <a:rPr lang="en-US" altLang="en-US" b="1" dirty="0" smtClean="0">
                <a:solidFill>
                  <a:srgbClr val="000000"/>
                </a:solidFill>
                <a:cs typeface="+mn-cs"/>
              </a:rPr>
              <a:t>Estimated Time: 10 Minutes</a:t>
            </a:r>
          </a:p>
          <a:p>
            <a:pPr eaLnBrk="1" hangingPunct="1">
              <a:spcBef>
                <a:spcPct val="0"/>
              </a:spcBef>
              <a:defRPr/>
            </a:pPr>
            <a:r>
              <a:rPr lang="en-US" altLang="en-US" b="1" dirty="0" smtClean="0">
                <a:solidFill>
                  <a:srgbClr val="000000"/>
                </a:solidFill>
                <a:cs typeface="+mn-cs"/>
              </a:rPr>
              <a:t>Methodology: Presentation / Icebreaker (Introduction Activity)</a:t>
            </a:r>
          </a:p>
          <a:p>
            <a:pPr eaLnBrk="1" hangingPunct="1">
              <a:spcBef>
                <a:spcPct val="0"/>
              </a:spcBef>
              <a:buFont typeface="Arial" panose="020B0604020202020204" pitchFamily="34" charset="0"/>
              <a:buNone/>
              <a:defRPr/>
            </a:pPr>
            <a:r>
              <a:rPr lang="en-US" altLang="en-US" b="1" dirty="0" smtClean="0">
                <a:solidFill>
                  <a:srgbClr val="000000"/>
                </a:solidFill>
                <a:cs typeface="+mn-cs"/>
              </a:rPr>
              <a:t>Corresponding Section in Toolkit: Introduction Part 1: Introduction to the Toolkit (Page 1)</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u="sng" dirty="0" smtClean="0">
                <a:solidFill>
                  <a:srgbClr val="000000"/>
                </a:solidFill>
                <a:cs typeface="+mn-cs"/>
              </a:rPr>
              <a:t>Instructions for Facilitator:</a:t>
            </a:r>
          </a:p>
          <a:p>
            <a:pPr eaLnBrk="1" hangingPunct="1">
              <a:spcBef>
                <a:spcPct val="0"/>
              </a:spcBef>
              <a:defRPr/>
            </a:pPr>
            <a:endParaRPr lang="en-US" altLang="en-US" b="1" u="sng" dirty="0" smtClean="0">
              <a:solidFill>
                <a:srgbClr val="000000"/>
              </a:solidFill>
              <a:cs typeface="+mn-cs"/>
            </a:endParaRPr>
          </a:p>
          <a:p>
            <a:pPr marL="171450" indent="-171450" eaLnBrk="1" hangingPunct="1">
              <a:spcBef>
                <a:spcPct val="0"/>
              </a:spcBef>
              <a:buFont typeface="Arial"/>
              <a:buChar char="•"/>
              <a:defRPr/>
            </a:pPr>
            <a:r>
              <a:rPr lang="en-US" altLang="en-US" dirty="0" smtClean="0">
                <a:solidFill>
                  <a:srgbClr val="000000"/>
                </a:solidFill>
                <a:cs typeface="+mn-cs"/>
              </a:rPr>
              <a:t>Review training purpose:  </a:t>
            </a:r>
            <a:r>
              <a:rPr lang="en-US" altLang="en-US" i="1" dirty="0" smtClean="0">
                <a:solidFill>
                  <a:srgbClr val="000000"/>
                </a:solidFill>
                <a:cs typeface="+mn-cs"/>
              </a:rPr>
              <a:t>To provide you with an orientation to Your Money, Your Goals, strategies for using the toolkit, and the tools, knowledge, and confidence to provide financial empowerment services to your the people you serves. </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847D35E-DDF2-433F-866D-249C307161BC}"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0775037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eaLnBrk="1" hangingPunct="1">
              <a:spcBef>
                <a:spcPct val="0"/>
              </a:spcBef>
              <a:defRPr/>
            </a:pPr>
            <a:r>
              <a:rPr lang="en-US" altLang="en-US" b="1" u="sng" dirty="0" smtClean="0">
                <a:solidFill>
                  <a:srgbClr val="000000"/>
                </a:solidFill>
                <a:cs typeface="+mn-cs"/>
              </a:rPr>
              <a:t>ACTIVITY #8: </a:t>
            </a:r>
            <a:r>
              <a:rPr lang="en-US" altLang="en-US" b="1" i="1" u="sng" dirty="0" smtClean="0">
                <a:solidFill>
                  <a:srgbClr val="000000"/>
                </a:solidFill>
                <a:cs typeface="+mn-cs"/>
              </a:rPr>
              <a:t>Saving for Emergencies, Goals, and Bills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Share an excerpt from the savings plan tool (page 91).</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3D30A08-88A4-48A5-8B75-822EC660D560}" type="slidenum">
              <a:rPr lang="en-US" altLang="en-US">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830651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#8: </a:t>
            </a:r>
            <a:r>
              <a:rPr lang="en-US" altLang="en-US" b="1" i="1" u="sng" smtClean="0">
                <a:solidFill>
                  <a:srgbClr val="000000"/>
                </a:solidFill>
              </a:rPr>
              <a:t>Saving for Emergencies, Goals, and Bills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Facilitated Discussion (Module 2)</a:t>
            </a:r>
          </a:p>
          <a:p>
            <a:pPr defTabSz="973138" eaLnBrk="1" hangingPunct="1">
              <a:spcBef>
                <a:spcPct val="0"/>
              </a:spcBef>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Facilitate a discussion about ways participants and their the people you serves can find money to save. Write ideas on flip chart.</a:t>
            </a:r>
          </a:p>
          <a:p>
            <a:pPr defTabSz="973138" eaLnBrk="1" hangingPunct="1">
              <a:spcBef>
                <a:spcPct val="0"/>
              </a:spcBef>
              <a:buFontTx/>
              <a:buChar char="•"/>
            </a:pPr>
            <a:r>
              <a:rPr lang="en-US" altLang="en-US" smtClean="0">
                <a:solidFill>
                  <a:srgbClr val="000000"/>
                </a:solidFill>
              </a:rPr>
              <a:t>Review list generated by indicating whether it is an example of decreasing spending or increasing income after showing above slide and sharing that all ways to find money to save can be put into one of these two categories.</a:t>
            </a:r>
          </a:p>
          <a:p>
            <a:pPr defTabSz="973138" eaLnBrk="1" hangingPunct="1">
              <a:spcBef>
                <a:spcPct val="0"/>
              </a:spcBef>
              <a:buFontTx/>
              <a:buChar char="•"/>
            </a:pPr>
            <a:r>
              <a:rPr lang="en-US" altLang="en-US" b="1" smtClean="0">
                <a:solidFill>
                  <a:srgbClr val="000000"/>
                </a:solidFill>
              </a:rPr>
              <a:t>Discuss the challenge of turning </a:t>
            </a:r>
            <a:r>
              <a:rPr lang="ja-JP" altLang="en-US" b="1" smtClean="0">
                <a:solidFill>
                  <a:srgbClr val="000000"/>
                </a:solidFill>
              </a:rPr>
              <a:t>“</a:t>
            </a:r>
            <a:r>
              <a:rPr lang="en-US" altLang="ja-JP" b="1" smtClean="0">
                <a:solidFill>
                  <a:srgbClr val="000000"/>
                </a:solidFill>
              </a:rPr>
              <a:t>money saved</a:t>
            </a:r>
            <a:r>
              <a:rPr lang="ja-JP" altLang="en-US" b="1" smtClean="0">
                <a:solidFill>
                  <a:srgbClr val="000000"/>
                </a:solidFill>
              </a:rPr>
              <a:t>”</a:t>
            </a:r>
            <a:r>
              <a:rPr lang="en-US" altLang="ja-JP" b="1" smtClean="0">
                <a:solidFill>
                  <a:srgbClr val="000000"/>
                </a:solidFill>
              </a:rPr>
              <a:t> into actual </a:t>
            </a:r>
            <a:r>
              <a:rPr lang="ja-JP" altLang="en-US" b="1" smtClean="0">
                <a:solidFill>
                  <a:srgbClr val="000000"/>
                </a:solidFill>
              </a:rPr>
              <a:t>“</a:t>
            </a:r>
            <a:r>
              <a:rPr lang="en-US" altLang="ja-JP" b="1" smtClean="0">
                <a:solidFill>
                  <a:srgbClr val="000000"/>
                </a:solidFill>
              </a:rPr>
              <a:t>money in savings.”  Be sure to explain that increasing income and decreasing spending saves money, but it’s not savings until it is set aside for use in the future.</a:t>
            </a:r>
            <a:endParaRPr lang="en-US" altLang="en-US" b="1" smtClean="0">
              <a:solidFill>
                <a:srgbClr val="000000"/>
              </a:solidFill>
            </a:endParaRP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FB202D-EB19-453E-89E0-0F14FFD424B7}" type="slidenum">
              <a:rPr lang="en-US" altLang="en-US">
                <a:latin typeface="Calibri" panose="020F0502020204030204" pitchFamily="34" charset="0"/>
              </a:rPr>
              <a:pPr/>
              <a:t>71</a:t>
            </a:fld>
            <a:endParaRPr lang="en-US" altLang="en-US">
              <a:latin typeface="Calibri" panose="020F0502020204030204" pitchFamily="34" charset="0"/>
            </a:endParaRPr>
          </a:p>
        </p:txBody>
      </p:sp>
    </p:spTree>
    <p:extLst>
      <p:ext uri="{BB962C8B-B14F-4D97-AF65-F5344CB8AC3E}">
        <p14:creationId xmlns:p14="http://schemas.microsoft.com/office/powerpoint/2010/main" val="20886612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#8: </a:t>
            </a:r>
            <a:r>
              <a:rPr lang="en-US" altLang="en-US" b="1" i="1" u="sng" smtClean="0">
                <a:solidFill>
                  <a:srgbClr val="000000"/>
                </a:solidFill>
              </a:rPr>
              <a:t>Saving for Emergencies, Goals, and Bills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Facilitated Discussion and Large Group Activity (Module 2)</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Review tool by asking: “What are the reasons this tool (page 97) is included?”</a:t>
            </a:r>
          </a:p>
          <a:p>
            <a:pPr defTabSz="973138" eaLnBrk="1" hangingPunct="1">
              <a:spcBef>
                <a:spcPct val="0"/>
              </a:spcBef>
              <a:buFontTx/>
              <a:buChar char="•"/>
            </a:pPr>
            <a:r>
              <a:rPr lang="en-US" altLang="en-US" smtClean="0">
                <a:solidFill>
                  <a:srgbClr val="000000"/>
                </a:solidFill>
              </a:rPr>
              <a:t>If there is time, complete the tool as much as possible with the group based on their own knowledge and experience. </a:t>
            </a:r>
          </a:p>
          <a:p>
            <a:pPr defTabSz="973138" eaLnBrk="1" hangingPunct="1">
              <a:spcBef>
                <a:spcPct val="0"/>
              </a:spcBef>
              <a:buFontTx/>
              <a:buChar char="•"/>
            </a:pPr>
            <a:r>
              <a:rPr lang="en-US" altLang="en-US" smtClean="0">
                <a:solidFill>
                  <a:srgbClr val="000000"/>
                </a:solidFill>
              </a:rPr>
              <a:t>You may also complete the tool with your state’s information, make copies, and share it with the group.</a:t>
            </a:r>
          </a:p>
          <a:p>
            <a:pPr defTabSz="973138" eaLnBrk="1" hangingPunct="1">
              <a:spcBef>
                <a:spcPct val="0"/>
              </a:spcBef>
            </a:pPr>
            <a:endParaRPr lang="en-US" altLang="en-US" b="1" i="1" smtClean="0">
              <a:solidFill>
                <a:srgbClr val="000000"/>
              </a:solidFill>
            </a:endParaRPr>
          </a:p>
          <a:p>
            <a:pPr defTabSz="973138" eaLnBrk="1" hangingPunct="1">
              <a:spcBef>
                <a:spcPct val="0"/>
              </a:spcBef>
            </a:pPr>
            <a:r>
              <a:rPr lang="en-US" altLang="en-US" b="1" i="1" smtClean="0">
                <a:solidFill>
                  <a:srgbClr val="000000"/>
                </a:solidFill>
              </a:rPr>
              <a:t>NOTE: </a:t>
            </a:r>
            <a:r>
              <a:rPr lang="en-US" altLang="en-US" b="1" i="1" u="sng" smtClean="0">
                <a:solidFill>
                  <a:srgbClr val="000000"/>
                </a:solidFill>
              </a:rPr>
              <a:t>Prior to training, make a copy of the tool </a:t>
            </a:r>
            <a:r>
              <a:rPr lang="en-US" altLang="en-US" b="1" i="1" smtClean="0">
                <a:solidFill>
                  <a:srgbClr val="000000"/>
                </a:solidFill>
              </a:rPr>
              <a:t>using flip charts that can be filled in with the group during the training. Following the training, check the information. When the tool is completed, be sure to recognize the contributions of the group in a footnote.</a:t>
            </a:r>
          </a:p>
          <a:p>
            <a:pPr defTabSz="973138" eaLnBrk="1" hangingPunct="1">
              <a:spcBef>
                <a:spcPct val="0"/>
              </a:spcBef>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Following the training, fill in their contributions and get copies of the completed chart to all of the community volunteers.</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Depending on time in the training, if you are not including Module 3, consider reviewing the information on public benefits and wage garnishment (on page 115) using the following:</a:t>
            </a:r>
          </a:p>
          <a:p>
            <a:pPr marL="663575" lvl="1" indent="-180975" defTabSz="973138" eaLnBrk="1" hangingPunct="1">
              <a:spcBef>
                <a:spcPct val="0"/>
              </a:spcBef>
              <a:buFontTx/>
              <a:buChar char="•"/>
            </a:pPr>
            <a:r>
              <a:rPr lang="en-US" altLang="en-US" smtClean="0">
                <a:solidFill>
                  <a:srgbClr val="000000"/>
                </a:solidFill>
              </a:rPr>
              <a:t>Garnishment is a legal procedure. A garnishment order from a court orders a third party—an employer or a bank, for example—to withhold or freeze your wages or other property. This happens when a debt has been unpaid.</a:t>
            </a:r>
          </a:p>
          <a:p>
            <a:pPr marL="663575" lvl="1" indent="-180975" defTabSz="973138" eaLnBrk="1" hangingPunct="1">
              <a:spcBef>
                <a:spcPct val="0"/>
              </a:spcBef>
              <a:buFontTx/>
              <a:buChar char="•"/>
            </a:pPr>
            <a:r>
              <a:rPr lang="en-US" altLang="en-US" smtClean="0">
                <a:solidFill>
                  <a:srgbClr val="000000"/>
                </a:solidFill>
              </a:rPr>
              <a:t>There are two kinds of garnishment:</a:t>
            </a:r>
          </a:p>
          <a:p>
            <a:pPr marL="1144588" lvl="2" indent="-180975" defTabSz="973138" eaLnBrk="1" hangingPunct="1">
              <a:spcBef>
                <a:spcPct val="0"/>
              </a:spcBef>
              <a:buFontTx/>
              <a:buChar char="•"/>
            </a:pPr>
            <a:r>
              <a:rPr lang="en-US" altLang="en-US" b="1" smtClean="0">
                <a:solidFill>
                  <a:srgbClr val="000000"/>
                </a:solidFill>
              </a:rPr>
              <a:t>Wage garnishment</a:t>
            </a:r>
            <a:r>
              <a:rPr lang="en-US" altLang="en-US" smtClean="0">
                <a:solidFill>
                  <a:srgbClr val="000000"/>
                </a:solidFill>
              </a:rPr>
              <a:t>—your earnings are garnished or attached to pay for a debt.</a:t>
            </a:r>
          </a:p>
          <a:p>
            <a:pPr marL="1144588" lvl="2" indent="-180975" defTabSz="973138" eaLnBrk="1" hangingPunct="1">
              <a:spcBef>
                <a:spcPct val="0"/>
              </a:spcBef>
              <a:buFontTx/>
              <a:buChar char="•"/>
            </a:pPr>
            <a:r>
              <a:rPr lang="en-US" altLang="en-US" b="1" smtClean="0">
                <a:solidFill>
                  <a:srgbClr val="000000"/>
                </a:solidFill>
              </a:rPr>
              <a:t>Nonwage garnishment</a:t>
            </a:r>
            <a:r>
              <a:rPr lang="en-US" altLang="en-US" smtClean="0">
                <a:solidFill>
                  <a:srgbClr val="000000"/>
                </a:solidFill>
              </a:rPr>
              <a:t>—money in a bank account is attached or garnished to pay for a debt.</a:t>
            </a:r>
          </a:p>
          <a:p>
            <a:pPr marL="663575" lvl="1" indent="-180975" defTabSz="973138" eaLnBrk="1" hangingPunct="1">
              <a:spcBef>
                <a:spcPct val="0"/>
              </a:spcBef>
              <a:buFontTx/>
              <a:buChar char="•"/>
            </a:pPr>
            <a:r>
              <a:rPr lang="en-US" altLang="en-US" smtClean="0">
                <a:solidFill>
                  <a:srgbClr val="000000"/>
                </a:solidFill>
              </a:rPr>
              <a:t>Common reasons for wage garnishment are: </a:t>
            </a:r>
          </a:p>
          <a:p>
            <a:pPr marL="1144588" lvl="2" indent="-180975" defTabSz="973138" eaLnBrk="1" hangingPunct="1">
              <a:spcBef>
                <a:spcPct val="0"/>
              </a:spcBef>
              <a:buFontTx/>
              <a:buChar char="•"/>
            </a:pPr>
            <a:r>
              <a:rPr lang="en-US" altLang="en-US" smtClean="0">
                <a:solidFill>
                  <a:srgbClr val="000000"/>
                </a:solidFill>
              </a:rPr>
              <a:t>Taxes owed to the IRS or the state</a:t>
            </a:r>
          </a:p>
          <a:p>
            <a:pPr marL="1144588" lvl="2" indent="-180975" defTabSz="973138" eaLnBrk="1" hangingPunct="1">
              <a:spcBef>
                <a:spcPct val="0"/>
              </a:spcBef>
              <a:buFontTx/>
              <a:buChar char="•"/>
            </a:pPr>
            <a:r>
              <a:rPr lang="en-US" altLang="en-US" smtClean="0">
                <a:solidFill>
                  <a:srgbClr val="000000"/>
                </a:solidFill>
              </a:rPr>
              <a:t>Money owed for child support</a:t>
            </a:r>
          </a:p>
          <a:p>
            <a:pPr marL="1144588" lvl="2" indent="-180975" defTabSz="973138" eaLnBrk="1" hangingPunct="1">
              <a:spcBef>
                <a:spcPct val="0"/>
              </a:spcBef>
              <a:buFontTx/>
              <a:buChar char="•"/>
            </a:pPr>
            <a:r>
              <a:rPr lang="en-US" altLang="en-US" smtClean="0">
                <a:solidFill>
                  <a:srgbClr val="000000"/>
                </a:solidFill>
              </a:rPr>
              <a:t>Money owed for delinquent student loans </a:t>
            </a:r>
          </a:p>
          <a:p>
            <a:pPr marL="1144588" lvl="2" indent="-180975" defTabSz="973138" eaLnBrk="1" hangingPunct="1">
              <a:spcBef>
                <a:spcPct val="0"/>
              </a:spcBef>
              <a:buFontTx/>
              <a:buChar char="•"/>
            </a:pPr>
            <a:r>
              <a:rPr lang="en-US" altLang="en-US" smtClean="0">
                <a:solidFill>
                  <a:srgbClr val="000000"/>
                </a:solidFill>
              </a:rPr>
              <a:t>Other unpaid or delinquent debts such as credit card or medical debt</a:t>
            </a:r>
          </a:p>
          <a:p>
            <a:pPr marL="663575" lvl="1" indent="-180975" defTabSz="973138" eaLnBrk="1" hangingPunct="1">
              <a:spcBef>
                <a:spcPct val="0"/>
              </a:spcBef>
              <a:buFontTx/>
              <a:buChar char="•"/>
            </a:pPr>
            <a:r>
              <a:rPr lang="en-US" altLang="en-US" smtClean="0">
                <a:solidFill>
                  <a:srgbClr val="000000"/>
                </a:solidFill>
              </a:rPr>
              <a:t>All income and money in an account is available for garnishment unless you receive a protected income source:</a:t>
            </a:r>
          </a:p>
          <a:p>
            <a:pPr marL="1144588" lvl="2" indent="-180975" defTabSz="973138" eaLnBrk="1" hangingPunct="1">
              <a:spcBef>
                <a:spcPct val="0"/>
              </a:spcBef>
              <a:buFontTx/>
              <a:buChar char="•"/>
            </a:pPr>
            <a:r>
              <a:rPr lang="en-US" altLang="en-US" smtClean="0">
                <a:solidFill>
                  <a:srgbClr val="000000"/>
                </a:solidFill>
              </a:rPr>
              <a:t>Social Security Payments</a:t>
            </a:r>
          </a:p>
          <a:p>
            <a:pPr marL="1144588" lvl="2" indent="-180975" defTabSz="973138" eaLnBrk="1" hangingPunct="1">
              <a:spcBef>
                <a:spcPct val="0"/>
              </a:spcBef>
              <a:buFontTx/>
              <a:buChar char="•"/>
            </a:pPr>
            <a:r>
              <a:rPr lang="en-US" altLang="en-US" smtClean="0">
                <a:solidFill>
                  <a:srgbClr val="000000"/>
                </a:solidFill>
              </a:rPr>
              <a:t>Supplemental Security Income</a:t>
            </a:r>
          </a:p>
          <a:p>
            <a:pPr marL="1144588" lvl="2" indent="-180975" defTabSz="973138" eaLnBrk="1" hangingPunct="1">
              <a:spcBef>
                <a:spcPct val="0"/>
              </a:spcBef>
              <a:buFontTx/>
              <a:buChar char="•"/>
            </a:pPr>
            <a:r>
              <a:rPr lang="en-US" altLang="en-US" smtClean="0">
                <a:solidFill>
                  <a:srgbClr val="000000"/>
                </a:solidFill>
              </a:rPr>
              <a:t>Veteran’s Benefits</a:t>
            </a:r>
          </a:p>
          <a:p>
            <a:pPr marL="1144588" lvl="2" indent="-180975" defTabSz="973138" eaLnBrk="1" hangingPunct="1">
              <a:spcBef>
                <a:spcPct val="0"/>
              </a:spcBef>
              <a:buFontTx/>
              <a:buChar char="•"/>
            </a:pPr>
            <a:r>
              <a:rPr lang="en-US" altLang="en-US" smtClean="0">
                <a:solidFill>
                  <a:srgbClr val="000000"/>
                </a:solidFill>
              </a:rPr>
              <a:t>Railroad Retirement Board Benefits</a:t>
            </a:r>
          </a:p>
          <a:p>
            <a:pPr marL="1144588" lvl="2" indent="-180975" defTabSz="973138" eaLnBrk="1" hangingPunct="1">
              <a:spcBef>
                <a:spcPct val="0"/>
              </a:spcBef>
              <a:buFontTx/>
              <a:buChar char="•"/>
            </a:pPr>
            <a:r>
              <a:rPr lang="en-US" altLang="en-US" smtClean="0">
                <a:solidFill>
                  <a:srgbClr val="000000"/>
                </a:solidFill>
              </a:rPr>
              <a:t>Federal Employee and Civil Service Retirement Benefits</a:t>
            </a:r>
          </a:p>
          <a:p>
            <a:pPr marL="663575" lvl="1" indent="-180975" defTabSz="973138" eaLnBrk="1" hangingPunct="1">
              <a:spcBef>
                <a:spcPct val="0"/>
              </a:spcBef>
              <a:buFontTx/>
              <a:buChar char="•"/>
            </a:pPr>
            <a:r>
              <a:rPr lang="en-US" altLang="en-US" smtClean="0">
                <a:solidFill>
                  <a:srgbClr val="000000"/>
                </a:solidFill>
              </a:rPr>
              <a:t>If you owe money for federal taxes, child support, or federal student loans, even protected income sources can be garnished. If you owe state or federal debt, no court order is needed to attach your bank account.</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413F5D6-36EC-40AC-AA7F-C32F6B146922}" type="slidenum">
              <a:rPr lang="en-US" altLang="en-US">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3676275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#8: </a:t>
            </a:r>
            <a:r>
              <a:rPr lang="en-US" altLang="en-US" b="1" i="1" u="sng" smtClean="0">
                <a:solidFill>
                  <a:srgbClr val="000000"/>
                </a:solidFill>
              </a:rPr>
              <a:t>Saving for Emergencies, Goals, and Bills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smtClean="0">
              <a:solidFill>
                <a:srgbClr val="000000"/>
              </a:solidFill>
            </a:endParaRPr>
          </a:p>
          <a:p>
            <a:pPr defTabSz="973138" eaLnBrk="1" hangingPunct="1">
              <a:spcBef>
                <a:spcPct val="0"/>
              </a:spcBef>
            </a:pPr>
            <a:r>
              <a:rPr lang="en-US" altLang="en-US" b="1" smtClean="0">
                <a:solidFill>
                  <a:srgbClr val="000000"/>
                </a:solidFill>
              </a:rPr>
              <a:t>Carousel (Module 2)</a:t>
            </a:r>
          </a:p>
          <a:p>
            <a:pPr defTabSz="973138" eaLnBrk="1" hangingPunct="1">
              <a:spcBef>
                <a:spcPct val="0"/>
              </a:spcBef>
            </a:pPr>
            <a:endParaRPr lang="en-US" altLang="en-US" b="1" smtClean="0">
              <a:solidFill>
                <a:srgbClr val="000000"/>
              </a:solidFill>
            </a:endParaRPr>
          </a:p>
          <a:p>
            <a:pPr defTabSz="973138" eaLnBrk="1" hangingPunct="1">
              <a:spcBef>
                <a:spcPct val="0"/>
              </a:spcBef>
            </a:pPr>
            <a:r>
              <a:rPr lang="en-US" altLang="en-US" b="1" i="1" smtClean="0">
                <a:solidFill>
                  <a:srgbClr val="000000"/>
                </a:solidFill>
              </a:rPr>
              <a:t>NOTE: This is an optional activity. If you are short for time, consider cutting this activity.</a:t>
            </a: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i="1" smtClean="0">
                <a:solidFill>
                  <a:srgbClr val="000000"/>
                </a:solidFill>
              </a:rPr>
              <a:t>ASK: Where can you keep money you save?</a:t>
            </a:r>
          </a:p>
          <a:p>
            <a:pPr defTabSz="973138" eaLnBrk="1" hangingPunct="1">
              <a:spcBef>
                <a:spcPct val="0"/>
              </a:spcBef>
            </a:pP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Write each idea on its own flip chart. (Prior to session, hang flip charts throughout the room that have a </a:t>
            </a:r>
            <a:r>
              <a:rPr lang="ja-JP" altLang="en-US" smtClean="0">
                <a:solidFill>
                  <a:srgbClr val="000000"/>
                </a:solidFill>
              </a:rPr>
              <a:t>“</a:t>
            </a:r>
            <a:r>
              <a:rPr lang="en-US" altLang="ja-JP" smtClean="0">
                <a:solidFill>
                  <a:srgbClr val="000000"/>
                </a:solidFill>
              </a:rPr>
              <a:t>T</a:t>
            </a:r>
            <a:r>
              <a:rPr lang="ja-JP" altLang="en-US" smtClean="0">
                <a:solidFill>
                  <a:srgbClr val="000000"/>
                </a:solidFill>
              </a:rPr>
              <a:t>”</a:t>
            </a:r>
            <a:r>
              <a:rPr lang="en-US" altLang="ja-JP" smtClean="0">
                <a:solidFill>
                  <a:srgbClr val="000000"/>
                </a:solidFill>
              </a:rPr>
              <a:t> with benefits written on one side and risks on the other.)</a:t>
            </a:r>
          </a:p>
          <a:p>
            <a:pPr defTabSz="973138" eaLnBrk="1" hangingPunct="1">
              <a:spcBef>
                <a:spcPct val="0"/>
              </a:spcBef>
            </a:pPr>
            <a:r>
              <a:rPr lang="en-US" altLang="en-US" smtClean="0">
                <a:solidFill>
                  <a:srgbClr val="000000"/>
                </a:solidFill>
              </a:rPr>
              <a:t> </a:t>
            </a:r>
          </a:p>
          <a:p>
            <a:pPr defTabSz="973138" eaLnBrk="1" hangingPunct="1">
              <a:spcBef>
                <a:spcPct val="0"/>
              </a:spcBef>
            </a:pPr>
            <a:r>
              <a:rPr lang="en-US" altLang="en-US" b="1" i="1" smtClean="0">
                <a:solidFill>
                  <a:srgbClr val="000000"/>
                </a:solidFill>
              </a:rPr>
              <a:t>NOTE: For all of those places that include keeping the money in the home, put these on one flip chart.</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Have the group count off so small groups each have one flip chart to start with.</a:t>
            </a:r>
          </a:p>
          <a:p>
            <a:pPr defTabSz="973138" eaLnBrk="1" hangingPunct="1">
              <a:spcBef>
                <a:spcPct val="0"/>
              </a:spcBef>
              <a:buFontTx/>
              <a:buChar char="•"/>
            </a:pPr>
            <a:r>
              <a:rPr lang="en-US" altLang="en-US" smtClean="0">
                <a:solidFill>
                  <a:srgbClr val="000000"/>
                </a:solidFill>
              </a:rPr>
              <a:t>Have them visit each flip chart and brainstorm the benefits and risks of each place to save.</a:t>
            </a:r>
          </a:p>
          <a:p>
            <a:pPr defTabSz="973138" eaLnBrk="1" hangingPunct="1">
              <a:spcBef>
                <a:spcPct val="0"/>
              </a:spcBef>
              <a:buFontTx/>
              <a:buChar char="•"/>
            </a:pPr>
            <a:r>
              <a:rPr lang="en-US" altLang="en-US" smtClean="0">
                <a:solidFill>
                  <a:srgbClr val="000000"/>
                </a:solidFill>
              </a:rPr>
              <a:t>Give them 30 seconds at each flip chart—less as the exercise progresses; the idea is to make this a kinesthetic brainstorming session (carousel).</a:t>
            </a:r>
          </a:p>
          <a:p>
            <a:pPr defTabSz="973138" eaLnBrk="1" hangingPunct="1">
              <a:spcBef>
                <a:spcPct val="0"/>
              </a:spcBef>
              <a:buFontTx/>
              <a:buChar char="•"/>
            </a:pPr>
            <a:r>
              <a:rPr lang="en-US" altLang="en-US" smtClean="0">
                <a:solidFill>
                  <a:srgbClr val="000000"/>
                </a:solidFill>
              </a:rPr>
              <a:t>Once every group has visited each flip chart, review each flip chart briefly with the group.</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2639CF-EF68-4CE6-9492-596D820D5C29}" type="slidenum">
              <a:rPr lang="en-US" altLang="en-US">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30279305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eaLnBrk="1" hangingPunct="1">
              <a:spcBef>
                <a:spcPct val="0"/>
              </a:spcBef>
              <a:defRPr/>
            </a:pPr>
            <a:r>
              <a:rPr lang="en-US" altLang="en-US" b="1" u="sng" dirty="0" smtClean="0">
                <a:solidFill>
                  <a:srgbClr val="000000"/>
                </a:solidFill>
                <a:cs typeface="+mn-cs"/>
              </a:rPr>
              <a:t>ACTIVITY #8: </a:t>
            </a:r>
            <a:r>
              <a:rPr lang="en-US" altLang="en-US" b="1" i="1" u="sng" dirty="0" smtClean="0">
                <a:solidFill>
                  <a:srgbClr val="000000"/>
                </a:solidFill>
                <a:cs typeface="+mn-cs"/>
              </a:rPr>
              <a:t>Saving for Emergencies, Goals, and Bills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Share an excerpt of Tool 3 (page 105) following the activity and have people find the toolkit in their toolkits.</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5C7ACA-F5D3-4067-B17F-021B43C5E794}" type="slidenum">
              <a:rPr lang="en-US" altLang="en-US">
                <a:latin typeface="Calibri" panose="020F0502020204030204" pitchFamily="34" charset="0"/>
              </a:rPr>
              <a:pPr/>
              <a:t>74</a:t>
            </a:fld>
            <a:endParaRPr lang="en-US" altLang="en-US">
              <a:latin typeface="Calibri" panose="020F0502020204030204" pitchFamily="34" charset="0"/>
            </a:endParaRPr>
          </a:p>
        </p:txBody>
      </p:sp>
    </p:spTree>
    <p:extLst>
      <p:ext uri="{BB962C8B-B14F-4D97-AF65-F5344CB8AC3E}">
        <p14:creationId xmlns:p14="http://schemas.microsoft.com/office/powerpoint/2010/main" val="10498946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#8: </a:t>
            </a:r>
            <a:r>
              <a:rPr lang="en-US" altLang="en-US" b="1" i="1" u="sng" smtClean="0">
                <a:solidFill>
                  <a:srgbClr val="000000"/>
                </a:solidFill>
              </a:rPr>
              <a:t>Saving for Emergencies, Goals, and Bills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smtClean="0"/>
          </a:p>
          <a:p>
            <a:pPr defTabSz="973138"/>
            <a:r>
              <a:rPr lang="en-US" altLang="en-US" b="1" smtClean="0"/>
              <a:t>Presentation (Module 2)</a:t>
            </a:r>
          </a:p>
          <a:p>
            <a:pPr defTabSz="973138">
              <a:buFontTx/>
              <a:buChar char="•"/>
            </a:pPr>
            <a:endParaRPr lang="en-US" altLang="en-US" smtClean="0"/>
          </a:p>
          <a:p>
            <a:pPr defTabSz="973138">
              <a:buFontTx/>
              <a:buChar char="•"/>
            </a:pPr>
            <a:r>
              <a:rPr lang="en-US" altLang="en-US" smtClean="0"/>
              <a:t>Review how negative banking history reports can prevent people from opening a savings or checking account at banks and credit unions and what reports commonly include: information about how people manage their saving and checking accounts—overdrafts, unpaid fines, and fraud.</a:t>
            </a:r>
          </a:p>
          <a:p>
            <a:pPr defTabSz="973138">
              <a:buFontTx/>
              <a:buChar char="•"/>
            </a:pPr>
            <a:r>
              <a:rPr lang="en-US" altLang="en-US" smtClean="0"/>
              <a:t>Highlight some of the common reporting systems: ChexSystems, TeleCheck, Early Warning, and others.</a:t>
            </a:r>
          </a:p>
          <a:p>
            <a:pPr defTabSz="973138">
              <a:buFontTx/>
              <a:buChar char="•"/>
            </a:pPr>
            <a:r>
              <a:rPr lang="en-US" altLang="en-US" smtClean="0"/>
              <a:t>Explain that people can order their reports using information in the toolkit and that they are entitled to at least one free report per year:</a:t>
            </a:r>
          </a:p>
          <a:p>
            <a:pPr marL="642938" lvl="1" indent="-173038" defTabSz="973138">
              <a:buFontTx/>
              <a:buChar char="•"/>
            </a:pPr>
            <a:r>
              <a:rPr lang="en-US" altLang="en-US" b="1" smtClean="0"/>
              <a:t>You can order your own free ChexSystems report</a:t>
            </a:r>
            <a:r>
              <a:rPr lang="en-US" altLang="en-US" smtClean="0"/>
              <a:t> online at </a:t>
            </a:r>
            <a:r>
              <a:rPr lang="en-US" altLang="en-US" smtClean="0">
                <a:hlinkClick r:id="rId3"/>
              </a:rPr>
              <a:t>http://www.consumerdebit.com</a:t>
            </a:r>
            <a:r>
              <a:rPr lang="en-US" altLang="en-US" smtClean="0"/>
              <a:t>, call for more information at (800) 428-9623, or send a written request to: Chex Systems, Inc., 7805 Hudson Road, Suite 100, Woodbury, MN 55125.</a:t>
            </a:r>
          </a:p>
          <a:p>
            <a:pPr marL="642938" lvl="1" indent="-173038" defTabSz="973138">
              <a:buFontTx/>
              <a:buChar char="•"/>
            </a:pPr>
            <a:r>
              <a:rPr lang="en-US" altLang="en-US" b="1" smtClean="0"/>
              <a:t>You can request your annual file disclosure from TeleCheck Services</a:t>
            </a:r>
            <a:r>
              <a:rPr lang="en-US" altLang="en-US" smtClean="0"/>
              <a:t> by calling (800) 366-2425. You can order your TeleCheck Services Report by sending a written request and include a daytime phone number, a copy of your driver’s license, your Social Security number, and a copy of a voided check to: TeleCheck Services, Inc., Attention: Consumer Resolution – FA, P.O. Box 4514, Houston, TX 77210-4515.</a:t>
            </a:r>
          </a:p>
          <a:p>
            <a:pPr marL="642938" lvl="1" indent="-173038" defTabSz="973138">
              <a:buFontTx/>
              <a:buChar char="•"/>
            </a:pPr>
            <a:r>
              <a:rPr lang="en-US" altLang="en-US" b="1" smtClean="0"/>
              <a:t>To request your Early Warning report</a:t>
            </a:r>
            <a:r>
              <a:rPr lang="en-US" altLang="en-US" smtClean="0"/>
              <a:t>, call (800) 325-7775. </a:t>
            </a:r>
          </a:p>
          <a:p>
            <a:pPr defTabSz="973138">
              <a:buFontTx/>
              <a:buChar char="•"/>
            </a:pPr>
            <a:endParaRPr lang="en-US" altLang="en-US"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8263D32-B166-425D-B9AC-A2167AC6C958}" type="slidenum">
              <a:rPr lang="en-US" altLang="en-US">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2976781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eaLnBrk="1" hangingPunct="1">
              <a:spcBef>
                <a:spcPct val="0"/>
              </a:spcBef>
              <a:defRPr/>
            </a:pPr>
            <a:r>
              <a:rPr lang="en-US" altLang="en-US" b="1" u="sng" dirty="0" smtClean="0">
                <a:solidFill>
                  <a:srgbClr val="000000"/>
                </a:solidFill>
                <a:cs typeface="+mn-cs"/>
              </a:rPr>
              <a:t>ACTIVITY #8: </a:t>
            </a:r>
            <a:r>
              <a:rPr lang="en-US" altLang="en-US" b="1" i="1" u="sng" dirty="0" smtClean="0">
                <a:solidFill>
                  <a:srgbClr val="000000"/>
                </a:solidFill>
                <a:cs typeface="+mn-cs"/>
              </a:rPr>
              <a:t>Saving for Emergencies, Goals, and Bills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u="sng" dirty="0" smtClean="0">
              <a:solidFill>
                <a:srgbClr val="000000"/>
              </a:solidFill>
              <a:cs typeface="+mn-cs"/>
            </a:endParaRPr>
          </a:p>
          <a:p>
            <a:pPr defTabSz="973138">
              <a:defRPr/>
            </a:pPr>
            <a:r>
              <a:rPr lang="en-US" altLang="en-US" b="1" dirty="0" smtClean="0">
                <a:solidFill>
                  <a:srgbClr val="000000"/>
                </a:solidFill>
                <a:cs typeface="+mn-cs"/>
              </a:rPr>
              <a:t>Facilitated Discussion (Module 2)</a:t>
            </a:r>
          </a:p>
          <a:p>
            <a:pPr defTabSz="973138">
              <a:defRPr/>
            </a:pPr>
            <a:endParaRPr lang="en-US" altLang="en-US"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Review key points of the earned income tax credit as </a:t>
            </a:r>
            <a:r>
              <a:rPr lang="en-US" altLang="en-US" b="1" dirty="0" smtClean="0">
                <a:solidFill>
                  <a:srgbClr val="000000"/>
                </a:solidFill>
                <a:cs typeface="+mn-cs"/>
              </a:rPr>
              <a:t>one way to increase income </a:t>
            </a:r>
            <a:r>
              <a:rPr lang="en-US" altLang="en-US" dirty="0" smtClean="0">
                <a:solidFill>
                  <a:srgbClr val="000000"/>
                </a:solidFill>
                <a:cs typeface="+mn-cs"/>
              </a:rPr>
              <a:t>using information from Module 3, Tool 4 (page 109) including:</a:t>
            </a:r>
          </a:p>
          <a:p>
            <a:pPr marL="654050" lvl="1" indent="-177800" defTabSz="973138">
              <a:buFontTx/>
              <a:buChar char="•"/>
              <a:defRPr/>
            </a:pPr>
            <a:r>
              <a:rPr lang="en-US" altLang="en-US" dirty="0" smtClean="0">
                <a:solidFill>
                  <a:srgbClr val="000000"/>
                </a:solidFill>
                <a:cs typeface="+mn-cs"/>
              </a:rPr>
              <a:t>Benefit for working people who have low to moderate income.</a:t>
            </a:r>
          </a:p>
          <a:p>
            <a:pPr marL="654050" lvl="1" indent="-177800" defTabSz="973138">
              <a:buFontTx/>
              <a:buChar char="•"/>
              <a:defRPr/>
            </a:pPr>
            <a:r>
              <a:rPr lang="en-US" altLang="en-US" dirty="0" smtClean="0">
                <a:solidFill>
                  <a:srgbClr val="000000"/>
                </a:solidFill>
                <a:cs typeface="+mn-cs"/>
              </a:rPr>
              <a:t>Reduces the amount of federal income tax owed and may result in a refund. (May be state or city EITC depending on where they live.)</a:t>
            </a:r>
          </a:p>
          <a:p>
            <a:pPr marL="654050" lvl="1" indent="-177800" defTabSz="973138">
              <a:buFontTx/>
              <a:buChar char="•"/>
              <a:defRPr/>
            </a:pPr>
            <a:r>
              <a:rPr lang="en-US" altLang="en-US" dirty="0" smtClean="0">
                <a:solidFill>
                  <a:srgbClr val="000000"/>
                </a:solidFill>
                <a:cs typeface="+mn-cs"/>
              </a:rPr>
              <a:t>Tax refund is based on income and filing status. </a:t>
            </a:r>
          </a:p>
          <a:p>
            <a:pPr marL="171450" indent="-171450" defTabSz="973138">
              <a:buFont typeface="Arial" panose="020B0604020202020204" pitchFamily="34" charset="0"/>
              <a:buChar char="•"/>
              <a:defRPr/>
            </a:pPr>
            <a:r>
              <a:rPr lang="en-US" altLang="en-US" dirty="0" smtClean="0">
                <a:solidFill>
                  <a:srgbClr val="000000"/>
                </a:solidFill>
                <a:cs typeface="+mn-cs"/>
              </a:rPr>
              <a:t>Explain that there are other tax credits, too, such as the Child Tax Credit.</a:t>
            </a:r>
          </a:p>
          <a:p>
            <a:pPr marL="171450" indent="-171450" defTabSz="973138">
              <a:buFont typeface="Arial" panose="020B0604020202020204" pitchFamily="34" charset="0"/>
              <a:buChar char="•"/>
              <a:defRPr/>
            </a:pPr>
            <a:r>
              <a:rPr lang="en-US" altLang="en-US" dirty="0" smtClean="0">
                <a:solidFill>
                  <a:srgbClr val="000000"/>
                </a:solidFill>
                <a:cs typeface="+mn-cs"/>
              </a:rPr>
              <a:t>Refer back to your resource and referral guide and highlight where people can get their taxes done free of charge (VITA and other free tax preparation sites).</a:t>
            </a:r>
          </a:p>
          <a:p>
            <a:pPr marL="171450" indent="-171450" defTabSz="973138">
              <a:buFont typeface="Arial" panose="020B0604020202020204" pitchFamily="34" charset="0"/>
              <a:buChar char="•"/>
              <a:defRPr/>
            </a:pPr>
            <a:r>
              <a:rPr lang="en-US" altLang="en-US" dirty="0" smtClean="0">
                <a:solidFill>
                  <a:srgbClr val="000000"/>
                </a:solidFill>
                <a:cs typeface="+mn-cs"/>
              </a:rPr>
              <a:t>Explain the advantages of using VITA preparers.</a:t>
            </a:r>
          </a:p>
          <a:p>
            <a:pPr marL="171450" indent="-171450" defTabSz="973138">
              <a:buFont typeface="Arial" panose="020B0604020202020204" pitchFamily="34" charset="0"/>
              <a:buChar char="•"/>
              <a:defRPr/>
            </a:pPr>
            <a:r>
              <a:rPr lang="en-US" altLang="en-US" dirty="0" smtClean="0">
                <a:solidFill>
                  <a:srgbClr val="000000"/>
                </a:solidFill>
                <a:cs typeface="+mn-cs"/>
              </a:rPr>
              <a:t>Explain that this information must be updated annually as it changes due to increases in the cost of living.</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FBE104E-9D00-4BB1-912F-7DE2CA99AADF}" type="slidenum">
              <a:rPr lang="en-US" altLang="en-US">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1982011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u="sng" smtClean="0">
                <a:solidFill>
                  <a:srgbClr val="000000"/>
                </a:solidFill>
              </a:rPr>
              <a:t>ACTIVITY #8: </a:t>
            </a:r>
            <a:r>
              <a:rPr lang="en-US" altLang="en-US" b="1" i="1" u="sng" smtClean="0">
                <a:solidFill>
                  <a:srgbClr val="000000"/>
                </a:solidFill>
              </a:rPr>
              <a:t>Saving for the Unexpected, Emergencies, and Goals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b="1" u="sng" smtClean="0">
              <a:solidFill>
                <a:srgbClr val="000000"/>
              </a:solidFill>
            </a:endParaRPr>
          </a:p>
          <a:p>
            <a:pPr defTabSz="973138">
              <a:buFontTx/>
              <a:buChar char="•"/>
            </a:pPr>
            <a:r>
              <a:rPr lang="en-US" altLang="en-US" smtClean="0">
                <a:solidFill>
                  <a:srgbClr val="000000"/>
                </a:solidFill>
              </a:rPr>
              <a:t>Review highlights of the module using the module 2 wrap up.</a:t>
            </a:r>
          </a:p>
          <a:p>
            <a:pPr defTabSz="973138">
              <a:buFontTx/>
              <a:buChar char="•"/>
            </a:pPr>
            <a:endParaRPr lang="en-US" altLang="en-US" smtClean="0">
              <a:solidFill>
                <a:srgbClr val="000000"/>
              </a:solidFill>
            </a:endParaRPr>
          </a:p>
          <a:p>
            <a:pPr defTabSz="973138" eaLnBrk="1" hangingPunct="1">
              <a:spcBef>
                <a:spcPct val="0"/>
              </a:spcBef>
            </a:pPr>
            <a:r>
              <a:rPr lang="en-US" altLang="en-US" b="1" smtClean="0">
                <a:solidFill>
                  <a:srgbClr val="000000"/>
                </a:solidFill>
              </a:rPr>
              <a:t>Summarize by sharing:</a:t>
            </a:r>
          </a:p>
          <a:p>
            <a:pPr defTabSz="973138" eaLnBrk="1" hangingPunct="1">
              <a:spcBef>
                <a:spcPct val="0"/>
              </a:spcBef>
              <a:buFontTx/>
              <a:buChar char="•"/>
            </a:pPr>
            <a:r>
              <a:rPr lang="en-US" altLang="en-US" smtClean="0">
                <a:solidFill>
                  <a:srgbClr val="000000"/>
                </a:solidFill>
              </a:rPr>
              <a:t>Savings is money you set aside today to use in the future. People save for many reasons. Reasons to save include emergencies and goals such as: their own goals - like a new TV, appliances, a home, their children</a:t>
            </a:r>
            <a:r>
              <a:rPr lang="ja-JP" altLang="en-US" smtClean="0">
                <a:solidFill>
                  <a:srgbClr val="000000"/>
                </a:solidFill>
              </a:rPr>
              <a:t>’</a:t>
            </a:r>
            <a:r>
              <a:rPr lang="en-US" altLang="ja-JP" smtClean="0">
                <a:solidFill>
                  <a:srgbClr val="000000"/>
                </a:solidFill>
              </a:rPr>
              <a:t>s education, and retirement</a:t>
            </a:r>
          </a:p>
          <a:p>
            <a:pPr defTabSz="973138" eaLnBrk="1" hangingPunct="1">
              <a:spcBef>
                <a:spcPct val="0"/>
              </a:spcBef>
              <a:buFontTx/>
              <a:buChar char="•"/>
            </a:pPr>
            <a:r>
              <a:rPr lang="en-US" altLang="en-US" smtClean="0">
                <a:solidFill>
                  <a:srgbClr val="000000"/>
                </a:solidFill>
              </a:rPr>
              <a:t>Why save for emergencies? </a:t>
            </a:r>
            <a:r>
              <a:rPr lang="en-US" altLang="en-US" u="sng" smtClean="0">
                <a:solidFill>
                  <a:srgbClr val="000000"/>
                </a:solidFill>
              </a:rPr>
              <a:t>Because they will happen</a:t>
            </a:r>
            <a:r>
              <a:rPr lang="en-US" altLang="en-US" smtClean="0">
                <a:solidFill>
                  <a:srgbClr val="000000"/>
                </a:solidFill>
              </a:rPr>
              <a:t>. </a:t>
            </a:r>
          </a:p>
          <a:p>
            <a:pPr defTabSz="973138" eaLnBrk="1" hangingPunct="1">
              <a:spcBef>
                <a:spcPct val="0"/>
              </a:spcBef>
              <a:buFontTx/>
              <a:buChar char="•"/>
            </a:pPr>
            <a:r>
              <a:rPr lang="en-US" altLang="en-US" smtClean="0">
                <a:solidFill>
                  <a:srgbClr val="000000"/>
                </a:solidFill>
              </a:rPr>
              <a:t>When you save for emergencies in advance, you can handle them when they happen </a:t>
            </a:r>
            <a:r>
              <a:rPr lang="en-US" altLang="en-US" i="1" smtClean="0">
                <a:solidFill>
                  <a:srgbClr val="000000"/>
                </a:solidFill>
              </a:rPr>
              <a:t>without having to skip your other bills or borrow money</a:t>
            </a:r>
            <a:r>
              <a:rPr lang="en-US" altLang="en-US" smtClean="0">
                <a:solidFill>
                  <a:srgbClr val="000000"/>
                </a:solidFill>
              </a:rPr>
              <a:t>. </a:t>
            </a:r>
          </a:p>
          <a:p>
            <a:pPr defTabSz="973138" eaLnBrk="1" hangingPunct="1">
              <a:spcBef>
                <a:spcPct val="0"/>
              </a:spcBef>
              <a:buFontTx/>
              <a:buChar char="•"/>
            </a:pPr>
            <a:r>
              <a:rPr lang="en-US" altLang="en-US" smtClean="0">
                <a:solidFill>
                  <a:srgbClr val="000000"/>
                </a:solidFill>
              </a:rPr>
              <a:t>When you borrow money, you have to pay fees and sometimes interest. And on top of that, you will probably have to use some of your income going forward to pay back the money you borrow. </a:t>
            </a:r>
            <a:r>
              <a:rPr lang="en-US" altLang="en-US" b="1" smtClean="0">
                <a:solidFill>
                  <a:srgbClr val="000000"/>
                </a:solidFill>
              </a:rPr>
              <a:t>So saving money now for unexpected expenses and emergencies can save you money later.</a:t>
            </a:r>
            <a:endParaRPr lang="en-US" altLang="en-US" smtClean="0">
              <a:solidFill>
                <a:srgbClr val="000000"/>
              </a:solidFill>
            </a:endParaRPr>
          </a:p>
          <a:p>
            <a:pPr defTabSz="973138">
              <a:buFontTx/>
              <a:buChar char="•"/>
            </a:pPr>
            <a:endParaRPr lang="en-US" altLang="en-US" smtClean="0">
              <a:solidFill>
                <a:srgbClr val="000000"/>
              </a:solidFill>
            </a:endParaRP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B396289-F06B-4BCA-8059-51849023D06C}" type="slidenum">
              <a:rPr lang="en-US" altLang="en-US">
                <a:latin typeface="Calibri" panose="020F0502020204030204" pitchFamily="34" charset="0"/>
              </a:rPr>
              <a:pPr/>
              <a:t>77</a:t>
            </a:fld>
            <a:endParaRPr lang="en-US" altLang="en-US">
              <a:latin typeface="Calibri" panose="020F0502020204030204" pitchFamily="34" charset="0"/>
            </a:endParaRPr>
          </a:p>
        </p:txBody>
      </p:sp>
    </p:spTree>
    <p:extLst>
      <p:ext uri="{BB962C8B-B14F-4D97-AF65-F5344CB8AC3E}">
        <p14:creationId xmlns:p14="http://schemas.microsoft.com/office/powerpoint/2010/main" val="3493799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E8B11A6-1A0B-4DC2-A065-20B0C4F8C6F4}" type="slidenum">
              <a:rPr lang="en-US" altLang="en-US">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2197734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#9: </a:t>
            </a:r>
            <a:r>
              <a:rPr lang="en-US" altLang="en-US" b="1" i="1" u="sng" smtClean="0">
                <a:solidFill>
                  <a:srgbClr val="000000"/>
                </a:solidFill>
              </a:rPr>
              <a:t>Tracking and Managing Income and Benefits</a:t>
            </a:r>
          </a:p>
          <a:p>
            <a:pPr eaLnBrk="1" hangingPunct="1">
              <a:spcBef>
                <a:spcPct val="0"/>
              </a:spcBef>
            </a:pPr>
            <a:r>
              <a:rPr lang="en-US" altLang="en-US" b="1" smtClean="0">
                <a:solidFill>
                  <a:srgbClr val="000000"/>
                </a:solidFill>
              </a:rPr>
              <a:t>Estimated Time: 30 Minutes</a:t>
            </a:r>
          </a:p>
          <a:p>
            <a:pPr eaLnBrk="1" hangingPunct="1">
              <a:spcBef>
                <a:spcPct val="0"/>
              </a:spcBef>
            </a:pPr>
            <a:r>
              <a:rPr lang="en-US" altLang="en-US" b="1" smtClean="0">
                <a:solidFill>
                  <a:srgbClr val="000000"/>
                </a:solidFill>
              </a:rPr>
              <a:t>Methodology: Facilitated Discussion / Tool Analysis / Presentation</a:t>
            </a:r>
          </a:p>
          <a:p>
            <a:pPr eaLnBrk="1" hangingPunct="1">
              <a:spcBef>
                <a:spcPct val="0"/>
              </a:spcBef>
            </a:pPr>
            <a:r>
              <a:rPr lang="en-US" altLang="en-US" b="1" smtClean="0">
                <a:solidFill>
                  <a:srgbClr val="000000"/>
                </a:solidFill>
              </a:rPr>
              <a:t>Corresponding Section in Toolkit: Module 3 (Pages 113)</a:t>
            </a: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a:t>
            </a:r>
            <a:r>
              <a:rPr lang="en-US" altLang="en-US" smtClean="0">
                <a:solidFill>
                  <a:srgbClr val="000000"/>
                </a:solidFill>
              </a:rPr>
              <a:t> </a:t>
            </a:r>
            <a:r>
              <a:rPr lang="en-US" altLang="en-US" b="1" smtClean="0">
                <a:solidFill>
                  <a:srgbClr val="000000"/>
                </a:solidFill>
              </a:rPr>
              <a:t>(Module 3)</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Define income.</a:t>
            </a:r>
          </a:p>
          <a:p>
            <a:pPr eaLnBrk="1" hangingPunct="1">
              <a:spcBef>
                <a:spcPct val="0"/>
              </a:spcBef>
              <a:buFontTx/>
              <a:buChar char="•"/>
            </a:pPr>
            <a:r>
              <a:rPr lang="en-US" altLang="en-US" smtClean="0">
                <a:solidFill>
                  <a:srgbClr val="000000"/>
                </a:solidFill>
              </a:rPr>
              <a:t>Ask participants to differentiate regular, irregular, seasonal, and one-time income.</a:t>
            </a:r>
          </a:p>
          <a:p>
            <a:pPr eaLnBrk="1" hangingPunct="1">
              <a:spcBef>
                <a:spcPct val="0"/>
              </a:spcBef>
              <a:buFontTx/>
              <a:buChar char="•"/>
            </a:pPr>
            <a:r>
              <a:rPr lang="en-US" altLang="en-US" b="1" i="1" smtClean="0">
                <a:solidFill>
                  <a:srgbClr val="000000"/>
                </a:solidFill>
              </a:rPr>
              <a:t>ASK:  How do these different kinds of income impact budgeting and cash flow?</a:t>
            </a:r>
          </a:p>
          <a:p>
            <a:pPr eaLnBrk="1" hangingPunct="1">
              <a:spcBef>
                <a:spcPct val="0"/>
              </a:spcBef>
              <a:buFontTx/>
              <a:buChar char="•"/>
            </a:pPr>
            <a:r>
              <a:rPr lang="en-US" altLang="en-US" b="1" i="1" smtClean="0">
                <a:solidFill>
                  <a:srgbClr val="000000"/>
                </a:solidFill>
              </a:rPr>
              <a:t>ASK:  How are benefits (public) different from income?   </a:t>
            </a:r>
          </a:p>
          <a:p>
            <a:pPr eaLnBrk="1" hangingPunct="1">
              <a:spcBef>
                <a:spcPct val="0"/>
              </a:spcBef>
              <a:buFontTx/>
              <a:buChar char="•"/>
            </a:pPr>
            <a:r>
              <a:rPr lang="en-US" altLang="en-US" smtClean="0">
                <a:solidFill>
                  <a:srgbClr val="000000"/>
                </a:solidFill>
              </a:rPr>
              <a:t>Explain wage garnishment using the following from the materials in Module 3 (Page 115):</a:t>
            </a:r>
          </a:p>
          <a:p>
            <a:pPr marL="663575" lvl="1" indent="-180975" eaLnBrk="1" hangingPunct="1">
              <a:spcBef>
                <a:spcPct val="0"/>
              </a:spcBef>
              <a:buFontTx/>
              <a:buChar char="•"/>
            </a:pPr>
            <a:r>
              <a:rPr lang="en-US" altLang="en-US" b="1" smtClean="0">
                <a:solidFill>
                  <a:srgbClr val="000000"/>
                </a:solidFill>
              </a:rPr>
              <a:t>Wage garnishments</a:t>
            </a:r>
            <a:r>
              <a:rPr lang="en-US" altLang="en-US" smtClean="0">
                <a:solidFill>
                  <a:srgbClr val="000000"/>
                </a:solidFill>
              </a:rPr>
              <a:t> give the government or creditors the right to collect money directly out of someone’s paycheck. This can generally only happen with a court order. </a:t>
            </a:r>
          </a:p>
          <a:p>
            <a:pPr marL="663575" lvl="1" indent="-180975" eaLnBrk="1" hangingPunct="1">
              <a:spcBef>
                <a:spcPct val="0"/>
              </a:spcBef>
            </a:pPr>
            <a:endParaRPr lang="en-US" altLang="en-US" smtClean="0">
              <a:solidFill>
                <a:srgbClr val="000000"/>
              </a:solidFill>
            </a:endParaRPr>
          </a:p>
          <a:p>
            <a:pPr marL="1144588" lvl="2" indent="-180975" eaLnBrk="1" hangingPunct="1">
              <a:spcBef>
                <a:spcPct val="0"/>
              </a:spcBef>
              <a:buFontTx/>
              <a:buChar char="•"/>
            </a:pPr>
            <a:r>
              <a:rPr lang="en-US" altLang="en-US" smtClean="0">
                <a:solidFill>
                  <a:srgbClr val="000000"/>
                </a:solidFill>
              </a:rPr>
              <a:t>Common reasons for wage garnishment are: </a:t>
            </a:r>
          </a:p>
          <a:p>
            <a:pPr marL="1628775" lvl="3" indent="-180975" eaLnBrk="1" hangingPunct="1">
              <a:spcBef>
                <a:spcPct val="0"/>
              </a:spcBef>
              <a:buFontTx/>
              <a:buChar char="•"/>
            </a:pPr>
            <a:r>
              <a:rPr lang="en-US" altLang="en-US" smtClean="0">
                <a:solidFill>
                  <a:srgbClr val="000000"/>
                </a:solidFill>
              </a:rPr>
              <a:t>Taxes owed to the IRS or the state</a:t>
            </a:r>
          </a:p>
          <a:p>
            <a:pPr marL="1628775" lvl="3" indent="-180975" eaLnBrk="1" hangingPunct="1">
              <a:spcBef>
                <a:spcPct val="0"/>
              </a:spcBef>
              <a:buFontTx/>
              <a:buChar char="•"/>
            </a:pPr>
            <a:r>
              <a:rPr lang="en-US" altLang="en-US" smtClean="0">
                <a:solidFill>
                  <a:srgbClr val="000000"/>
                </a:solidFill>
              </a:rPr>
              <a:t>Money owed for child support</a:t>
            </a:r>
          </a:p>
          <a:p>
            <a:pPr marL="1628775" lvl="3" indent="-180975" eaLnBrk="1" hangingPunct="1">
              <a:spcBef>
                <a:spcPct val="0"/>
              </a:spcBef>
              <a:buFontTx/>
              <a:buChar char="•"/>
            </a:pPr>
            <a:r>
              <a:rPr lang="en-US" altLang="en-US" smtClean="0">
                <a:solidFill>
                  <a:srgbClr val="000000"/>
                </a:solidFill>
              </a:rPr>
              <a:t>Money owed for delinquent student loans</a:t>
            </a:r>
          </a:p>
          <a:p>
            <a:pPr marL="1628775" lvl="3" indent="-180975" eaLnBrk="1" hangingPunct="1">
              <a:spcBef>
                <a:spcPct val="0"/>
              </a:spcBef>
              <a:buFontTx/>
              <a:buChar char="•"/>
            </a:pPr>
            <a:r>
              <a:rPr lang="en-US" altLang="en-US" smtClean="0">
                <a:solidFill>
                  <a:srgbClr val="000000"/>
                </a:solidFill>
              </a:rPr>
              <a:t>Other unpaid or delinquent debts</a:t>
            </a:r>
          </a:p>
          <a:p>
            <a:pPr marL="663575" lvl="1" indent="-180975" eaLnBrk="1" hangingPunct="1">
              <a:spcBef>
                <a:spcPct val="0"/>
              </a:spcBef>
              <a:buFontTx/>
              <a:buChar char="•"/>
            </a:pPr>
            <a:r>
              <a:rPr lang="en-US" altLang="en-US" smtClean="0">
                <a:solidFill>
                  <a:srgbClr val="000000"/>
                </a:solidFill>
              </a:rPr>
              <a:t>With a wage garnishment order, only a certain percentage of the employee’s disposable earning can be withheld. </a:t>
            </a:r>
          </a:p>
          <a:p>
            <a:pPr marL="1628775" lvl="3"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Federal law limits the amount that may be garnished. </a:t>
            </a:r>
          </a:p>
          <a:p>
            <a:pPr marL="1144588" lvl="2" indent="-180975" eaLnBrk="1" hangingPunct="1">
              <a:spcBef>
                <a:spcPct val="0"/>
              </a:spcBef>
              <a:buFontTx/>
              <a:buChar char="•"/>
            </a:pPr>
            <a:r>
              <a:rPr lang="en-US" altLang="en-US" smtClean="0">
                <a:solidFill>
                  <a:srgbClr val="000000"/>
                </a:solidFill>
              </a:rPr>
              <a:t>Generally the amount must be the lesser of two figures: 25% of disposable income or the amount that the person earns each week over the federal minimum wage multiplied by 30. You may wish to direct participants to the example in the toolkit.</a:t>
            </a:r>
          </a:p>
          <a:p>
            <a:pPr marL="1144588" lvl="2"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Some states provide additional protections that allow consumers to take home more pay than would be allowed using only only the federal limits.</a:t>
            </a:r>
          </a:p>
          <a:p>
            <a:pPr marL="663575" lvl="1" indent="-180975" eaLnBrk="1" hangingPunct="1">
              <a:spcBef>
                <a:spcPct val="0"/>
              </a:spcBef>
              <a:buFontTx/>
              <a:buChar char="•"/>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All mandatory deductions are protected outright from garnishment:</a:t>
            </a:r>
          </a:p>
          <a:p>
            <a:pPr marL="1144588" lvl="2" indent="-180975" eaLnBrk="1" hangingPunct="1">
              <a:spcBef>
                <a:spcPct val="0"/>
              </a:spcBef>
              <a:buFontTx/>
              <a:buChar char="•"/>
            </a:pPr>
            <a:r>
              <a:rPr lang="en-US" altLang="en-US" smtClean="0">
                <a:solidFill>
                  <a:srgbClr val="000000"/>
                </a:solidFill>
              </a:rPr>
              <a:t>Federal, state and local taxes and</a:t>
            </a:r>
          </a:p>
          <a:p>
            <a:pPr marL="1144588" lvl="2" indent="-180975" eaLnBrk="1" hangingPunct="1">
              <a:spcBef>
                <a:spcPct val="0"/>
              </a:spcBef>
              <a:buFontTx/>
              <a:buChar char="•"/>
            </a:pPr>
            <a:r>
              <a:rPr lang="en-US" altLang="en-US" smtClean="0">
                <a:solidFill>
                  <a:srgbClr val="000000"/>
                </a:solidFill>
              </a:rPr>
              <a:t>FICA contributions</a:t>
            </a:r>
          </a:p>
          <a:p>
            <a:pPr marL="663575" lvl="1" indent="-180975" eaLnBrk="1" hangingPunct="1">
              <a:spcBef>
                <a:spcPct val="0"/>
              </a:spcBef>
              <a:buFontTx/>
              <a:buChar char="•"/>
            </a:pPr>
            <a:r>
              <a:rPr lang="en-US" altLang="en-US" smtClean="0">
                <a:solidFill>
                  <a:srgbClr val="000000"/>
                </a:solidFill>
              </a:rPr>
              <a:t>Voluntary deductions are not protected. </a:t>
            </a:r>
          </a:p>
          <a:p>
            <a:pPr marL="663575" lvl="1" indent="-180975" eaLnBrk="1" hangingPunct="1">
              <a:spcBef>
                <a:spcPct val="0"/>
              </a:spcBef>
            </a:pPr>
            <a:endParaRPr lang="en-US" altLang="en-US" smtClean="0">
              <a:solidFill>
                <a:srgbClr val="000000"/>
              </a:solidFill>
            </a:endParaRPr>
          </a:p>
          <a:p>
            <a:pPr marL="663575" lvl="1" indent="-180975" eaLnBrk="1" hangingPunct="1">
              <a:spcBef>
                <a:spcPct val="0"/>
              </a:spcBef>
              <a:buFontTx/>
              <a:buChar char="•"/>
            </a:pPr>
            <a:r>
              <a:rPr lang="en-US" altLang="en-US" smtClean="0">
                <a:solidFill>
                  <a:srgbClr val="000000"/>
                </a:solidFill>
              </a:rPr>
              <a:t>Generally, Social Security, disability, retirement, child support, and alimony are protected from garnishment from regular creditors. </a:t>
            </a:r>
          </a:p>
          <a:p>
            <a:pPr marL="663575" lvl="1" indent="-180975" eaLnBrk="1" hangingPunct="1">
              <a:spcBef>
                <a:spcPct val="0"/>
              </a:spcBef>
              <a:buFontTx/>
              <a:buChar char="•"/>
            </a:pPr>
            <a:r>
              <a:rPr lang="en-US" altLang="en-US" smtClean="0">
                <a:solidFill>
                  <a:srgbClr val="000000"/>
                </a:solidFill>
              </a:rPr>
              <a:t>If you owe the federal government for student loans or back taxes, however, these sources may not be protected.</a:t>
            </a:r>
          </a:p>
          <a:p>
            <a:pPr marL="663575" lvl="1" indent="-180975" eaLnBrk="1" hangingPunct="1">
              <a:spcBef>
                <a:spcPct val="0"/>
              </a:spcBef>
              <a:buFontTx/>
              <a:buChar char="•"/>
            </a:pPr>
            <a:r>
              <a:rPr lang="en-US" altLang="en-US" smtClean="0">
                <a:solidFill>
                  <a:srgbClr val="000000"/>
                </a:solidFill>
              </a:rPr>
              <a:t>Finally, some states have additional protections. Find a legal aid organization in your community to learn more about protections from wage garnishment.</a:t>
            </a: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CB255B8-376C-4677-A3E9-2DAAAFDADB83}" type="slidenum">
              <a:rPr lang="en-US" altLang="en-US">
                <a:latin typeface="Calibri" panose="020F0502020204030204" pitchFamily="34" charset="0"/>
              </a:rPr>
              <a:pPr/>
              <a:t>79</a:t>
            </a:fld>
            <a:endParaRPr lang="en-US" altLang="en-US">
              <a:latin typeface="Calibri" panose="020F0502020204030204" pitchFamily="34" charset="0"/>
            </a:endParaRPr>
          </a:p>
        </p:txBody>
      </p:sp>
    </p:spTree>
    <p:extLst>
      <p:ext uri="{BB962C8B-B14F-4D97-AF65-F5344CB8AC3E}">
        <p14:creationId xmlns:p14="http://schemas.microsoft.com/office/powerpoint/2010/main" val="281499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#2: </a:t>
            </a:r>
            <a:r>
              <a:rPr lang="en-US" altLang="en-US" b="1" i="1" u="sng" smtClean="0">
                <a:solidFill>
                  <a:srgbClr val="000000"/>
                </a:solidFill>
              </a:rPr>
              <a:t>Overview of the Training and Introductions </a:t>
            </a:r>
            <a:r>
              <a:rPr lang="en-US" altLang="en-US" b="1" u="sng" smtClean="0">
                <a:solidFill>
                  <a:srgbClr val="000000"/>
                </a:solidFill>
              </a:rPr>
              <a:t>CONTINUED</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Presentation (Introduction Part 1)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Explain that the purpose of the training is like the mission—overall what the training is trying to do.</a:t>
            </a:r>
          </a:p>
          <a:p>
            <a:pPr eaLnBrk="1" hangingPunct="1">
              <a:spcBef>
                <a:spcPct val="0"/>
              </a:spcBef>
              <a:buFontTx/>
              <a:buChar char="•"/>
            </a:pPr>
            <a:r>
              <a:rPr lang="en-US" altLang="en-US" smtClean="0">
                <a:solidFill>
                  <a:srgbClr val="000000"/>
                </a:solidFill>
              </a:rPr>
              <a:t>Explain that objectives are the specific things they will know or be able to do as a result of the training.</a:t>
            </a:r>
          </a:p>
          <a:p>
            <a:pPr eaLnBrk="1" hangingPunct="1">
              <a:spcBef>
                <a:spcPct val="0"/>
              </a:spcBef>
              <a:buFontTx/>
              <a:buChar char="•"/>
            </a:pPr>
            <a:r>
              <a:rPr lang="en-US" altLang="en-US" smtClean="0">
                <a:solidFill>
                  <a:srgbClr val="000000"/>
                </a:solidFill>
              </a:rPr>
              <a:t>Review objectives. Be sure to paraphrase, not read.</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9C7023D-B1B0-40D8-8164-4381D86517CD}"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1858248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#9: </a:t>
            </a:r>
            <a:r>
              <a:rPr lang="en-US" altLang="en-US" b="1" i="1" u="sng" dirty="0" smtClean="0">
                <a:solidFill>
                  <a:srgbClr val="000000"/>
                </a:solidFill>
                <a:cs typeface="+mn-cs"/>
              </a:rPr>
              <a:t>Tracking and Managing Income and Benefits CONTINUED</a:t>
            </a:r>
          </a:p>
          <a:p>
            <a:pPr eaLnBrk="1" hangingPunct="1">
              <a:spcBef>
                <a:spcPct val="0"/>
              </a:spcBef>
              <a:defRPr/>
            </a:pPr>
            <a:endParaRPr lang="en-US" altLang="en-US" b="1" i="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Presentation (Module 3)</a:t>
            </a:r>
          </a:p>
          <a:p>
            <a:pPr eaLnBrk="1" hangingPunct="1">
              <a:spcBef>
                <a:spcPct val="0"/>
              </a:spcBef>
              <a:defRPr/>
            </a:pPr>
            <a:endParaRPr lang="en-US" altLang="en-US" b="1" i="1" u="sng" dirty="0" smtClean="0">
              <a:solidFill>
                <a:srgbClr val="000000"/>
              </a:solidFill>
              <a:cs typeface="+mn-cs"/>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the income and resource tracker (page 121).</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Review the categories included.</a:t>
            </a:r>
          </a:p>
          <a:p>
            <a:pPr marL="171450" indent="-171450" eaLnBrk="1" hangingPunct="1">
              <a:spcBef>
                <a:spcPct val="0"/>
              </a:spcBef>
              <a:buFont typeface="Arial" panose="020B0604020202020204" pitchFamily="34" charset="0"/>
              <a:buChar char="•"/>
              <a:defRPr/>
            </a:pPr>
            <a:r>
              <a:rPr lang="en-US" altLang="en-US" dirty="0" smtClean="0">
                <a:solidFill>
                  <a:srgbClr val="000000"/>
                </a:solidFill>
                <a:cs typeface="+mn-cs"/>
              </a:rPr>
              <a:t>Ask participants if they feel there are major categories missing. (Explain the tradeoff between many categories and utility of the form.)</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BB46C10-4EAB-4722-89D9-A407AB99CD00}" type="slidenum">
              <a:rPr lang="en-US" altLang="en-US">
                <a:latin typeface="Calibri" panose="020F0502020204030204" pitchFamily="34" charset="0"/>
              </a:rPr>
              <a:pPr/>
              <a:t>80</a:t>
            </a:fld>
            <a:endParaRPr lang="en-US" altLang="en-US">
              <a:latin typeface="Calibri" panose="020F0502020204030204" pitchFamily="34" charset="0"/>
            </a:endParaRPr>
          </a:p>
        </p:txBody>
      </p:sp>
    </p:spTree>
    <p:extLst>
      <p:ext uri="{BB962C8B-B14F-4D97-AF65-F5344CB8AC3E}">
        <p14:creationId xmlns:p14="http://schemas.microsoft.com/office/powerpoint/2010/main" val="28483506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#9: </a:t>
            </a:r>
            <a:r>
              <a:rPr lang="en-US" b="1" i="1" u="sng" dirty="0">
                <a:solidFill>
                  <a:srgbClr val="000000"/>
                </a:solidFill>
                <a:ea typeface="MS PGothic" charset="0"/>
              </a:rPr>
              <a:t>Tracking and Managing Income and Benefits CONTINUED</a:t>
            </a:r>
          </a:p>
          <a:p>
            <a:pPr>
              <a:defRPr/>
            </a:pPr>
            <a:endParaRPr lang="en-US" b="1" i="1" u="sng" dirty="0">
              <a:solidFill>
                <a:srgbClr val="000000"/>
              </a:solidFill>
              <a:ea typeface="MS PGothic" charset="0"/>
            </a:endParaRPr>
          </a:p>
          <a:p>
            <a:pPr>
              <a:defRPr/>
            </a:pPr>
            <a:r>
              <a:rPr lang="en-US" b="1" dirty="0">
                <a:solidFill>
                  <a:srgbClr val="000000"/>
                </a:solidFill>
                <a:ea typeface="MS PGothic" charset="0"/>
              </a:rPr>
              <a:t>Presentation (Module 3)</a:t>
            </a:r>
          </a:p>
          <a:p>
            <a:pPr>
              <a:defRPr/>
            </a:pPr>
            <a:endParaRPr lang="en-US" b="1" i="1" u="sng" dirty="0">
              <a:solidFill>
                <a:srgbClr val="000000"/>
              </a:solidFill>
              <a:ea typeface="MS PGothic" charset="0"/>
            </a:endParaRPr>
          </a:p>
          <a:p>
            <a:pPr marL="171450" indent="-171450">
              <a:buFont typeface="Arial"/>
              <a:buChar char="•"/>
              <a:defRPr/>
            </a:pPr>
            <a:r>
              <a:rPr lang="en-US" dirty="0">
                <a:solidFill>
                  <a:srgbClr val="000000"/>
                </a:solidFill>
                <a:ea typeface="MS PGothic" charset="0"/>
              </a:rPr>
              <a:t>Review each method for receiving income as well as the benefits and risks of </a:t>
            </a:r>
            <a:r>
              <a:rPr lang="en-US" dirty="0" smtClean="0">
                <a:solidFill>
                  <a:srgbClr val="000000"/>
                </a:solidFill>
                <a:ea typeface="MS PGothic" charset="0"/>
              </a:rPr>
              <a:t>each (page 125).</a:t>
            </a:r>
            <a:endParaRPr lang="en-US" dirty="0">
              <a:solidFill>
                <a:srgbClr val="000000"/>
              </a:solidFill>
              <a:ea typeface="MS PGothic" charset="0"/>
            </a:endParaRPr>
          </a:p>
          <a:p>
            <a:pPr marL="171450" indent="-171450">
              <a:buFont typeface="Arial"/>
              <a:buChar char="•"/>
              <a:defRPr/>
            </a:pPr>
            <a:r>
              <a:rPr lang="en-US" dirty="0">
                <a:solidFill>
                  <a:srgbClr val="000000"/>
                </a:solidFill>
                <a:ea typeface="MS PGothic" charset="0"/>
              </a:rPr>
              <a:t>Ask participants to share their feelings about the utility of this tool with the people that they serve.</a:t>
            </a:r>
          </a:p>
          <a:p>
            <a:pPr>
              <a:buFontTx/>
              <a:buChar char="•"/>
              <a:defRPr/>
            </a:pPr>
            <a:endParaRPr lang="en-US" dirty="0">
              <a:solidFill>
                <a:srgbClr val="000000"/>
              </a:solidFill>
              <a:ea typeface="MS PGothic" charset="0"/>
            </a:endParaRPr>
          </a:p>
          <a:p>
            <a:pPr>
              <a:buFontTx/>
              <a:buChar char="•"/>
              <a:defRPr/>
            </a:pPr>
            <a:endParaRPr lang="en-US" dirty="0">
              <a:solidFill>
                <a:srgbClr val="000000"/>
              </a:solidFill>
              <a:ea typeface="MS PGothic" charset="0"/>
            </a:endParaRPr>
          </a:p>
          <a:p>
            <a:pPr>
              <a:buFontTx/>
              <a:buChar char="•"/>
              <a:defRPr/>
            </a:pPr>
            <a:endParaRPr lang="en-US" dirty="0">
              <a:solidFill>
                <a:srgbClr val="000000"/>
              </a:solidFill>
              <a:ea typeface="MS PGothic" charset="0"/>
            </a:endParaRP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B61E3E-1E06-4A2B-B223-5BF15D081520}" type="slidenum">
              <a:rPr lang="en-US" altLang="en-US">
                <a:latin typeface="Calibri" panose="020F0502020204030204" pitchFamily="34" charset="0"/>
              </a:rPr>
              <a:pPr/>
              <a:t>81</a:t>
            </a:fld>
            <a:endParaRPr lang="en-US" altLang="en-US">
              <a:latin typeface="Calibri" panose="020F0502020204030204" pitchFamily="34" charset="0"/>
            </a:endParaRPr>
          </a:p>
        </p:txBody>
      </p:sp>
    </p:spTree>
    <p:extLst>
      <p:ext uri="{BB962C8B-B14F-4D97-AF65-F5344CB8AC3E}">
        <p14:creationId xmlns:p14="http://schemas.microsoft.com/office/powerpoint/2010/main" val="4735285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a:defRPr/>
            </a:pPr>
            <a:r>
              <a:rPr lang="en-US" altLang="en-US" b="1" u="sng" dirty="0" smtClean="0">
                <a:solidFill>
                  <a:srgbClr val="000000"/>
                </a:solidFill>
                <a:cs typeface="+mn-cs"/>
              </a:rPr>
              <a:t>ACTIVITY #9: </a:t>
            </a:r>
            <a:r>
              <a:rPr lang="en-US" altLang="en-US" b="1" i="1" u="sng" dirty="0" smtClean="0">
                <a:solidFill>
                  <a:srgbClr val="000000"/>
                </a:solidFill>
                <a:cs typeface="+mn-cs"/>
              </a:rPr>
              <a:t>Managing Income and Benefits (CONTINUED)</a:t>
            </a:r>
          </a:p>
          <a:p>
            <a:pPr>
              <a:defRPr/>
            </a:pPr>
            <a:endParaRPr lang="en-US" altLang="en-US" b="1" i="1" u="sng" dirty="0" smtClean="0">
              <a:solidFill>
                <a:srgbClr val="000000"/>
              </a:solidFill>
              <a:cs typeface="+mn-cs"/>
            </a:endParaRPr>
          </a:p>
          <a:p>
            <a:pPr>
              <a:defRPr/>
            </a:pPr>
            <a:r>
              <a:rPr lang="en-US" altLang="en-US" b="1" dirty="0" smtClean="0">
                <a:solidFill>
                  <a:srgbClr val="000000"/>
                </a:solidFill>
                <a:cs typeface="+mn-cs"/>
              </a:rPr>
              <a:t>Presentation (Module 3)</a:t>
            </a:r>
          </a:p>
          <a:p>
            <a:pPr>
              <a:defRPr/>
            </a:pPr>
            <a:endParaRPr lang="en-US" altLang="en-US" b="1" i="1" u="sng" dirty="0" smtClean="0">
              <a:solidFill>
                <a:srgbClr val="000000"/>
              </a:solidFill>
              <a:cs typeface="+mn-cs"/>
            </a:endParaRPr>
          </a:p>
          <a:p>
            <a:pPr marL="171450" indent="-171450">
              <a:buFont typeface="Arial" panose="020B0604020202020204" pitchFamily="34" charset="0"/>
              <a:buChar char="•"/>
              <a:defRPr/>
            </a:pPr>
            <a:r>
              <a:rPr lang="en-US" altLang="en-US" dirty="0" smtClean="0">
                <a:solidFill>
                  <a:srgbClr val="000000"/>
                </a:solidFill>
                <a:cs typeface="+mn-cs"/>
              </a:rPr>
              <a:t>Show excerpt from the tool.</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6AA1E5A-2CD9-4E61-903C-50811C9D7F81}" type="slidenum">
              <a:rPr lang="en-US" altLang="en-US">
                <a:latin typeface="Calibri" panose="020F0502020204030204" pitchFamily="34" charset="0"/>
              </a:rPr>
              <a:pPr/>
              <a:t>82</a:t>
            </a:fld>
            <a:endParaRPr lang="en-US" altLang="en-US">
              <a:latin typeface="Calibri" panose="020F0502020204030204" pitchFamily="34" charset="0"/>
            </a:endParaRPr>
          </a:p>
        </p:txBody>
      </p:sp>
    </p:spTree>
    <p:extLst>
      <p:ext uri="{BB962C8B-B14F-4D97-AF65-F5344CB8AC3E}">
        <p14:creationId xmlns:p14="http://schemas.microsoft.com/office/powerpoint/2010/main" val="1652565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#9: </a:t>
            </a:r>
            <a:r>
              <a:rPr lang="en-US" altLang="en-US" b="1" i="1" u="sng" smtClean="0">
                <a:solidFill>
                  <a:srgbClr val="000000"/>
                </a:solidFill>
              </a:rPr>
              <a:t>Tracking and Managing Income and Benefits CONTINUED</a:t>
            </a:r>
          </a:p>
          <a:p>
            <a:endParaRPr lang="en-US" altLang="en-US" b="1" smtClean="0">
              <a:solidFill>
                <a:srgbClr val="000000"/>
              </a:solidFill>
            </a:endParaRPr>
          </a:p>
          <a:p>
            <a:r>
              <a:rPr lang="en-US" altLang="en-US" b="1" smtClean="0">
                <a:solidFill>
                  <a:srgbClr val="000000"/>
                </a:solidFill>
              </a:rPr>
              <a:t>Tool Analysis (Module 3)</a:t>
            </a:r>
          </a:p>
          <a:p>
            <a:r>
              <a:rPr lang="en-US" altLang="en-US" b="1" smtClean="0">
                <a:solidFill>
                  <a:srgbClr val="000000"/>
                </a:solidFill>
              </a:rPr>
              <a:t> </a:t>
            </a:r>
          </a:p>
          <a:p>
            <a:endParaRPr lang="en-US" altLang="en-US" b="1" i="1" u="sng" smtClean="0">
              <a:solidFill>
                <a:srgbClr val="000000"/>
              </a:solidFill>
            </a:endParaRPr>
          </a:p>
          <a:p>
            <a:r>
              <a:rPr lang="en-US" altLang="en-US" b="1" i="1" smtClean="0">
                <a:solidFill>
                  <a:srgbClr val="000000"/>
                </a:solidFill>
              </a:rPr>
              <a:t>NOTE: This activity can be done individually, in pairs, or in small groups.</a:t>
            </a:r>
          </a:p>
          <a:p>
            <a:endParaRPr lang="en-US" altLang="en-US" b="1" i="1" smtClean="0">
              <a:solidFill>
                <a:srgbClr val="000000"/>
              </a:solidFill>
            </a:endParaRPr>
          </a:p>
          <a:p>
            <a:r>
              <a:rPr lang="en-US" altLang="en-US" b="1" i="1" smtClean="0">
                <a:solidFill>
                  <a:srgbClr val="000000"/>
                </a:solidFill>
              </a:rPr>
              <a:t>NOTE: You can also assign half of the group Tool 3 and half of the group Tool 4 (next slide) and then have them report out. This will be faster and potentially more interesting.</a:t>
            </a:r>
          </a:p>
          <a:p>
            <a:endParaRPr lang="en-US" altLang="en-US" smtClean="0">
              <a:solidFill>
                <a:srgbClr val="000000"/>
              </a:solidFill>
            </a:endParaRPr>
          </a:p>
          <a:p>
            <a:pPr>
              <a:buFontTx/>
              <a:buChar char="•"/>
            </a:pPr>
            <a:r>
              <a:rPr lang="en-US" altLang="en-US" smtClean="0">
                <a:solidFill>
                  <a:srgbClr val="000000"/>
                </a:solidFill>
              </a:rPr>
              <a:t>Ask participants to think about the people they serve in their volunteer work.</a:t>
            </a:r>
          </a:p>
          <a:p>
            <a:pPr>
              <a:buFontTx/>
              <a:buChar char="•"/>
            </a:pPr>
            <a:r>
              <a:rPr lang="en-US" altLang="en-US" smtClean="0">
                <a:solidFill>
                  <a:srgbClr val="000000"/>
                </a:solidFill>
              </a:rPr>
              <a:t>Ask them to analyze this form from the perspective of the people they serve as volunteers (page 131).</a:t>
            </a:r>
          </a:p>
          <a:p>
            <a:pPr>
              <a:buFontTx/>
              <a:buChar char="•"/>
            </a:pPr>
            <a:r>
              <a:rPr lang="en-US" altLang="en-US" smtClean="0">
                <a:solidFill>
                  <a:srgbClr val="000000"/>
                </a:solidFill>
              </a:rPr>
              <a:t>Have them circle the strategies for increasing cash and other financial resources they think will be feasible the people they serve.</a:t>
            </a:r>
          </a:p>
          <a:p>
            <a:pPr>
              <a:buFontTx/>
              <a:buChar char="•"/>
            </a:pPr>
            <a:r>
              <a:rPr lang="en-US" altLang="en-US" smtClean="0">
                <a:solidFill>
                  <a:srgbClr val="000000"/>
                </a:solidFill>
              </a:rPr>
              <a:t>Have them add strategies they feel are missing.</a:t>
            </a:r>
          </a:p>
          <a:p>
            <a:pPr>
              <a:buFontTx/>
              <a:buChar char="•"/>
            </a:pPr>
            <a:r>
              <a:rPr lang="en-US" altLang="en-US" smtClean="0">
                <a:solidFill>
                  <a:srgbClr val="000000"/>
                </a:solidFill>
              </a:rPr>
              <a:t>Solicit ideas from the group.</a:t>
            </a:r>
          </a:p>
          <a:p>
            <a:pPr>
              <a:buFontTx/>
              <a:buChar char="•"/>
            </a:pPr>
            <a:r>
              <a:rPr lang="en-US" altLang="en-US" smtClean="0">
                <a:solidFill>
                  <a:srgbClr val="000000"/>
                </a:solidFill>
              </a:rPr>
              <a:t>Write them on flip charts.</a:t>
            </a:r>
          </a:p>
          <a:p>
            <a:pPr>
              <a:buFontTx/>
              <a:buChar char="•"/>
            </a:pPr>
            <a:r>
              <a:rPr lang="en-US" altLang="en-US" smtClean="0">
                <a:solidFill>
                  <a:srgbClr val="000000"/>
                </a:solidFill>
              </a:rPr>
              <a:t>Consider adjusting the tool post-training and redistributing it based on participants’ insights.</a:t>
            </a: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3C6B0B9-4212-488E-B9FA-25844F33C46B}" type="slidenum">
              <a:rPr lang="en-US" altLang="en-US">
                <a:latin typeface="Calibri" panose="020F0502020204030204" pitchFamily="34" charset="0"/>
              </a:rPr>
              <a:pPr/>
              <a:t>83</a:t>
            </a:fld>
            <a:endParaRPr lang="en-US" altLang="en-US">
              <a:latin typeface="Calibri" panose="020F0502020204030204" pitchFamily="34" charset="0"/>
            </a:endParaRPr>
          </a:p>
        </p:txBody>
      </p:sp>
    </p:spTree>
    <p:extLst>
      <p:ext uri="{BB962C8B-B14F-4D97-AF65-F5344CB8AC3E}">
        <p14:creationId xmlns:p14="http://schemas.microsoft.com/office/powerpoint/2010/main" val="29693740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cs typeface="+mn-cs"/>
              </a:rPr>
              <a:t>ACTIVITY #9: </a:t>
            </a:r>
            <a:r>
              <a:rPr lang="en-US" altLang="en-US" b="1" i="1" u="sng" dirty="0" smtClean="0">
                <a:solidFill>
                  <a:srgbClr val="000000"/>
                </a:solidFill>
                <a:cs typeface="+mn-cs"/>
              </a:rPr>
              <a:t>Tracking and Managing Income and Benefits CONTINUED</a:t>
            </a:r>
          </a:p>
          <a:p>
            <a:pPr>
              <a:defRPr/>
            </a:pPr>
            <a:endParaRPr lang="en-US" altLang="en-US" b="1" dirty="0" smtClean="0">
              <a:solidFill>
                <a:srgbClr val="000000"/>
              </a:solidFill>
              <a:cs typeface="+mn-cs"/>
            </a:endParaRPr>
          </a:p>
          <a:p>
            <a:pPr>
              <a:defRPr/>
            </a:pPr>
            <a:r>
              <a:rPr lang="en-US" altLang="en-US" b="1" dirty="0" smtClean="0">
                <a:solidFill>
                  <a:srgbClr val="000000"/>
                </a:solidFill>
                <a:cs typeface="+mn-cs"/>
              </a:rPr>
              <a:t>Tool Analysis (Module 3)</a:t>
            </a:r>
          </a:p>
          <a:p>
            <a:pPr>
              <a:defRPr/>
            </a:pPr>
            <a:endParaRPr lang="en-US" altLang="en-US" b="1" dirty="0" smtClean="0">
              <a:solidFill>
                <a:srgbClr val="000000"/>
              </a:solidFill>
              <a:cs typeface="+mn-cs"/>
            </a:endParaRPr>
          </a:p>
          <a:p>
            <a:pPr>
              <a:defRPr/>
            </a:pPr>
            <a:endParaRPr lang="en-US" altLang="en-US" b="1" i="1" u="sng" dirty="0" smtClean="0">
              <a:solidFill>
                <a:srgbClr val="000000"/>
              </a:solidFill>
              <a:cs typeface="+mn-cs"/>
            </a:endParaRPr>
          </a:p>
          <a:p>
            <a:pPr marL="171450" indent="-171450">
              <a:buFont typeface="Arial" panose="020B0604020202020204" pitchFamily="34" charset="0"/>
              <a:buChar char="•"/>
              <a:defRPr/>
            </a:pPr>
            <a:r>
              <a:rPr lang="en-US" altLang="en-US" dirty="0" smtClean="0">
                <a:solidFill>
                  <a:srgbClr val="000000"/>
                </a:solidFill>
                <a:cs typeface="+mn-cs"/>
              </a:rPr>
              <a:t>Show excerpt from the tool.</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6393CDD-D9E0-4EE6-971E-E0796DF88B5E}" type="slidenum">
              <a:rPr lang="en-US" altLang="en-US">
                <a:latin typeface="Calibri" panose="020F0502020204030204" pitchFamily="34" charset="0"/>
              </a:rPr>
              <a:pPr/>
              <a:t>84</a:t>
            </a:fld>
            <a:endParaRPr lang="en-US" altLang="en-US">
              <a:latin typeface="Calibri" panose="020F0502020204030204" pitchFamily="34" charset="0"/>
            </a:endParaRPr>
          </a:p>
        </p:txBody>
      </p:sp>
    </p:spTree>
    <p:extLst>
      <p:ext uri="{BB962C8B-B14F-4D97-AF65-F5344CB8AC3E}">
        <p14:creationId xmlns:p14="http://schemas.microsoft.com/office/powerpoint/2010/main" val="2900574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#9: </a:t>
            </a:r>
            <a:r>
              <a:rPr lang="en-US" altLang="en-US" b="1" i="1" u="sng" smtClean="0">
                <a:solidFill>
                  <a:srgbClr val="000000"/>
                </a:solidFill>
              </a:rPr>
              <a:t>Tracking and Managing Income and Benefits CONTINUED</a:t>
            </a:r>
          </a:p>
          <a:p>
            <a:endParaRPr lang="en-US" altLang="en-US" b="1" u="sng" smtClean="0">
              <a:solidFill>
                <a:srgbClr val="000000"/>
              </a:solidFill>
            </a:endParaRPr>
          </a:p>
          <a:p>
            <a:r>
              <a:rPr lang="en-US" altLang="en-US" b="1" smtClean="0">
                <a:solidFill>
                  <a:srgbClr val="000000"/>
                </a:solidFill>
              </a:rPr>
              <a:t>Presentation (Module 3)</a:t>
            </a:r>
          </a:p>
          <a:p>
            <a:endParaRPr lang="en-US" altLang="en-US" b="1" u="sng" smtClean="0">
              <a:solidFill>
                <a:srgbClr val="000000"/>
              </a:solidFill>
            </a:endParaRPr>
          </a:p>
          <a:p>
            <a:pPr>
              <a:buFontTx/>
              <a:buChar char="•"/>
            </a:pPr>
            <a:r>
              <a:rPr lang="en-US" altLang="en-US" smtClean="0">
                <a:solidFill>
                  <a:srgbClr val="000000"/>
                </a:solidFill>
              </a:rPr>
              <a:t>Review highlights of the module using the Module 3 wrap up.</a:t>
            </a:r>
          </a:p>
          <a:p>
            <a:pPr>
              <a:buFontTx/>
              <a:buChar char="•"/>
            </a:pPr>
            <a:endParaRPr lang="en-US" altLang="en-US" smtClean="0">
              <a:solidFill>
                <a:srgbClr val="000000"/>
              </a:solidFill>
            </a:endParaRPr>
          </a:p>
          <a:p>
            <a:pPr eaLnBrk="1" hangingPunct="1">
              <a:spcBef>
                <a:spcPct val="0"/>
              </a:spcBef>
              <a:buFontTx/>
              <a:buChar char="•"/>
            </a:pPr>
            <a:endParaRPr lang="en-US" altLang="en-US" smtClean="0">
              <a:solidFill>
                <a:srgbClr val="000000"/>
              </a:solidFill>
            </a:endParaRPr>
          </a:p>
          <a:p>
            <a:pPr eaLnBrk="1" hangingPunct="1">
              <a:spcBef>
                <a:spcPct val="0"/>
              </a:spcBef>
            </a:pPr>
            <a:r>
              <a:rPr lang="en-US" altLang="en-US" b="1" smtClean="0">
                <a:solidFill>
                  <a:srgbClr val="000000"/>
                </a:solidFill>
              </a:rPr>
              <a:t>Summarize by sharing:</a:t>
            </a:r>
          </a:p>
          <a:p>
            <a:pPr eaLnBrk="1" hangingPunct="1">
              <a:spcBef>
                <a:spcPct val="0"/>
              </a:spcBef>
              <a:buFontTx/>
              <a:buChar char="•"/>
            </a:pPr>
            <a:r>
              <a:rPr lang="en-US" altLang="en-US" smtClean="0">
                <a:solidFill>
                  <a:srgbClr val="000000"/>
                </a:solidFill>
              </a:rPr>
              <a:t>Managing income and benefits is essential to financial empowerment. Many people do not think about their income beyond the amount they receive.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Understanding issues of timing and predictability can help you take control of your finances. And if you find you don’t have enough money, it’s important to identify strategies that can help you bring in more income or resources. </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Finally, some ways of receiving income may be more beneficial to you than others. Understanding the benefits and risks of a paper paycheck versus direct deposit versus a payroll card can empower you to make a different choice that may benefit you and your family.</a:t>
            </a:r>
          </a:p>
          <a:p>
            <a:pPr>
              <a:buFontTx/>
              <a:buChar char="•"/>
            </a:pPr>
            <a:endParaRPr lang="en-US" altLang="en-US" smtClean="0">
              <a:solidFill>
                <a:srgbClr val="000000"/>
              </a:solidFill>
            </a:endParaRP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4EB44C5-5A3D-4033-9F62-5630E1F4CEA4}" type="slidenum">
              <a:rPr lang="en-US" altLang="en-US">
                <a:latin typeface="Calibri" panose="020F0502020204030204" pitchFamily="34" charset="0"/>
              </a:rPr>
              <a:pPr/>
              <a:t>85</a:t>
            </a:fld>
            <a:endParaRPr lang="en-US" altLang="en-US">
              <a:latin typeface="Calibri" panose="020F0502020204030204" pitchFamily="34" charset="0"/>
            </a:endParaRPr>
          </a:p>
        </p:txBody>
      </p:sp>
    </p:spTree>
    <p:extLst>
      <p:ext uri="{BB962C8B-B14F-4D97-AF65-F5344CB8AC3E}">
        <p14:creationId xmlns:p14="http://schemas.microsoft.com/office/powerpoint/2010/main" val="20832464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CF829F0-B76E-4CF0-A133-F2406D0D3BFA}" type="slidenum">
              <a:rPr lang="en-US" altLang="en-US">
                <a:latin typeface="Calibri" panose="020F0502020204030204" pitchFamily="34" charset="0"/>
              </a:rPr>
              <a:pPr/>
              <a:t>86</a:t>
            </a:fld>
            <a:endParaRPr lang="en-US" altLang="en-US">
              <a:latin typeface="Calibri" panose="020F0502020204030204" pitchFamily="34" charset="0"/>
            </a:endParaRPr>
          </a:p>
        </p:txBody>
      </p:sp>
    </p:spTree>
    <p:extLst>
      <p:ext uri="{BB962C8B-B14F-4D97-AF65-F5344CB8AC3E}">
        <p14:creationId xmlns:p14="http://schemas.microsoft.com/office/powerpoint/2010/main" val="3856737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#10: </a:t>
            </a:r>
            <a:r>
              <a:rPr lang="en-US" altLang="en-US" b="1" i="1" u="sng" smtClean="0">
                <a:solidFill>
                  <a:srgbClr val="000000"/>
                </a:solidFill>
              </a:rPr>
              <a:t>Paying Bills and Other Expenses</a:t>
            </a:r>
          </a:p>
          <a:p>
            <a:pPr eaLnBrk="1" hangingPunct="1">
              <a:spcBef>
                <a:spcPct val="0"/>
              </a:spcBef>
            </a:pPr>
            <a:r>
              <a:rPr lang="en-US" altLang="en-US" b="1" smtClean="0">
                <a:solidFill>
                  <a:srgbClr val="000000"/>
                </a:solidFill>
              </a:rPr>
              <a:t>Estimated Time: 30 Minutes</a:t>
            </a:r>
          </a:p>
          <a:p>
            <a:pPr eaLnBrk="1" hangingPunct="1">
              <a:spcBef>
                <a:spcPct val="0"/>
              </a:spcBef>
            </a:pPr>
            <a:r>
              <a:rPr lang="en-US" altLang="en-US" b="1" smtClean="0">
                <a:solidFill>
                  <a:srgbClr val="000000"/>
                </a:solidFill>
              </a:rPr>
              <a:t>Methodology: Vote with Your Body/ Presentation / Tool Analysis / Small Group Exercise / Presentation</a:t>
            </a:r>
          </a:p>
          <a:p>
            <a:pPr eaLnBrk="1" hangingPunct="1">
              <a:spcBef>
                <a:spcPct val="0"/>
              </a:spcBef>
            </a:pPr>
            <a:r>
              <a:rPr lang="en-US" altLang="en-US" b="1" smtClean="0">
                <a:solidFill>
                  <a:srgbClr val="000000"/>
                </a:solidFill>
              </a:rPr>
              <a:t>Corresponding Section in Toolkit: Module 4 </a:t>
            </a:r>
            <a:r>
              <a:rPr lang="en-US" altLang="en-US" smtClean="0">
                <a:solidFill>
                  <a:srgbClr val="000000"/>
                </a:solidFill>
              </a:rPr>
              <a:t>(Pages 137)</a:t>
            </a:r>
          </a:p>
          <a:p>
            <a:pPr eaLnBrk="1" hangingPunct="1">
              <a:spcBef>
                <a:spcPct val="0"/>
              </a:spcBef>
            </a:pPr>
            <a:endParaRPr lang="en-US" altLang="en-US" smtClean="0">
              <a:solidFill>
                <a:srgbClr val="000000"/>
              </a:solidFill>
            </a:endParaRPr>
          </a:p>
          <a:p>
            <a:pPr eaLnBrk="1" hangingPunct="1">
              <a:spcBef>
                <a:spcPct val="0"/>
              </a:spcBef>
            </a:pPr>
            <a:r>
              <a:rPr lang="en-US" altLang="en-US" b="1" u="sng" smtClean="0">
                <a:solidFill>
                  <a:srgbClr val="000000"/>
                </a:solidFill>
              </a:rPr>
              <a:t>Instructions for Facilitator:</a:t>
            </a:r>
            <a:endParaRPr lang="en-US" altLang="en-US" smtClean="0">
              <a:solidFill>
                <a:srgbClr val="000000"/>
              </a:solidFill>
            </a:endParaRP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Vote with Your Body</a:t>
            </a:r>
          </a:p>
          <a:p>
            <a:pPr eaLnBrk="1" hangingPunct="1">
              <a:spcBef>
                <a:spcPct val="0"/>
              </a:spcBef>
            </a:pPr>
            <a:endParaRPr lang="en-US" altLang="en-US" b="1" smtClean="0">
              <a:solidFill>
                <a:srgbClr val="000000"/>
              </a:solidFill>
            </a:endParaRPr>
          </a:p>
          <a:p>
            <a:pPr eaLnBrk="1" hangingPunct="1">
              <a:spcBef>
                <a:spcPct val="0"/>
              </a:spcBef>
            </a:pPr>
            <a:r>
              <a:rPr lang="en-US" altLang="en-US" b="1" smtClean="0">
                <a:solidFill>
                  <a:srgbClr val="000000"/>
                </a:solidFill>
              </a:rPr>
              <a:t>Prior to the session, hang up three signs on the walls: “Need,” “Want,” and “Obligation.”</a:t>
            </a:r>
          </a:p>
          <a:p>
            <a:pPr eaLnBrk="1" hangingPunct="1">
              <a:spcBef>
                <a:spcPct val="0"/>
              </a:spcBef>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Review the definition of spending.</a:t>
            </a:r>
          </a:p>
          <a:p>
            <a:pPr eaLnBrk="1" hangingPunct="1">
              <a:spcBef>
                <a:spcPct val="0"/>
              </a:spcBef>
              <a:buFontTx/>
              <a:buChar char="•"/>
            </a:pPr>
            <a:r>
              <a:rPr lang="en-US" altLang="en-US" smtClean="0">
                <a:solidFill>
                  <a:srgbClr val="000000"/>
                </a:solidFill>
              </a:rPr>
              <a:t>Review the definitions of needs, wants, and obligations.</a:t>
            </a:r>
          </a:p>
          <a:p>
            <a:pPr eaLnBrk="1" hangingPunct="1">
              <a:spcBef>
                <a:spcPct val="0"/>
              </a:spcBef>
              <a:buFontTx/>
              <a:buChar char="•"/>
            </a:pPr>
            <a:r>
              <a:rPr lang="en-US" altLang="en-US" smtClean="0">
                <a:solidFill>
                  <a:srgbClr val="000000"/>
                </a:solidFill>
              </a:rPr>
              <a:t>Tell people you are going to read off a list of items that you could spend money on.  Use the list of example expenses below or use others that may be more contextually or culturally relevant to the people you are training.  Limit the number of examples to 4 – 6.</a:t>
            </a:r>
          </a:p>
          <a:p>
            <a:pPr eaLnBrk="1" hangingPunct="1">
              <a:spcBef>
                <a:spcPct val="0"/>
              </a:spcBef>
              <a:buFontTx/>
              <a:buChar char="•"/>
            </a:pPr>
            <a:r>
              <a:rPr lang="en-US" altLang="en-US" smtClean="0">
                <a:solidFill>
                  <a:srgbClr val="000000"/>
                </a:solidFill>
              </a:rPr>
              <a:t>Ask participants to stand under the sign that best represents the category they would put that item in: need, want, or obligation.</a:t>
            </a:r>
          </a:p>
          <a:p>
            <a:pPr eaLnBrk="1" hangingPunct="1">
              <a:spcBef>
                <a:spcPct val="0"/>
              </a:spcBef>
              <a:buFontTx/>
              <a:buChar char="•"/>
            </a:pPr>
            <a:r>
              <a:rPr lang="en-US" altLang="en-US" smtClean="0">
                <a:solidFill>
                  <a:srgbClr val="000000"/>
                </a:solidFill>
              </a:rPr>
              <a:t>After you read each item, facilitate a discussion to uncover the reasons people have voted the way they have.</a:t>
            </a:r>
          </a:p>
          <a:p>
            <a:pPr eaLnBrk="1" hangingPunct="1">
              <a:spcBef>
                <a:spcPct val="0"/>
              </a:spcBef>
              <a:buFontTx/>
              <a:buChar char="•"/>
            </a:pPr>
            <a:r>
              <a:rPr lang="en-US" altLang="en-US" smtClean="0">
                <a:solidFill>
                  <a:srgbClr val="000000"/>
                </a:solidFill>
              </a:rPr>
              <a:t>Be sure to ask questions like:</a:t>
            </a:r>
          </a:p>
          <a:p>
            <a:pPr marL="481013" lvl="1" eaLnBrk="1" hangingPunct="1">
              <a:spcBef>
                <a:spcPct val="0"/>
              </a:spcBef>
            </a:pPr>
            <a:r>
              <a:rPr lang="en-US" altLang="en-US" b="1" i="1" smtClean="0">
                <a:solidFill>
                  <a:srgbClr val="000000"/>
                </a:solidFill>
              </a:rPr>
              <a:t>What could be some of the reasons people see the same item so differently?</a:t>
            </a:r>
          </a:p>
          <a:p>
            <a:pPr marL="481013" lvl="1" eaLnBrk="1" hangingPunct="1">
              <a:spcBef>
                <a:spcPct val="0"/>
              </a:spcBef>
            </a:pPr>
            <a:r>
              <a:rPr lang="en-US" altLang="en-US" b="1" i="1" smtClean="0">
                <a:solidFill>
                  <a:srgbClr val="000000"/>
                </a:solidFill>
              </a:rPr>
              <a:t>How does this inform your work with the people you serve?</a:t>
            </a:r>
          </a:p>
          <a:p>
            <a:pPr marL="481013" lvl="1" eaLnBrk="1" hangingPunct="1">
              <a:spcBef>
                <a:spcPct val="0"/>
              </a:spcBef>
            </a:pPr>
            <a:r>
              <a:rPr lang="en-US" altLang="en-US" b="1" i="1" smtClean="0">
                <a:solidFill>
                  <a:srgbClr val="000000"/>
                </a:solidFill>
              </a:rPr>
              <a:t>Link back to opening exercise related to attitudes and values about money and the influence of culture.</a:t>
            </a:r>
          </a:p>
          <a:p>
            <a:pPr eaLnBrk="1" hangingPunct="1">
              <a:spcBef>
                <a:spcPct val="0"/>
              </a:spcBef>
            </a:pPr>
            <a:endParaRPr lang="en-US" altLang="en-US" b="1" i="1" smtClean="0">
              <a:solidFill>
                <a:srgbClr val="000000"/>
              </a:solidFill>
            </a:endParaRPr>
          </a:p>
          <a:p>
            <a:pPr eaLnBrk="1" hangingPunct="1">
              <a:spcBef>
                <a:spcPct val="0"/>
              </a:spcBef>
            </a:pPr>
            <a:r>
              <a:rPr lang="en-US" altLang="en-US" smtClean="0">
                <a:solidFill>
                  <a:srgbClr val="000000"/>
                </a:solidFill>
              </a:rPr>
              <a:t>Example expenses:</a:t>
            </a:r>
          </a:p>
          <a:p>
            <a:pPr eaLnBrk="1" hangingPunct="1">
              <a:spcBef>
                <a:spcPct val="0"/>
              </a:spcBef>
              <a:buFontTx/>
              <a:buChar char="•"/>
            </a:pPr>
            <a:r>
              <a:rPr lang="en-US" altLang="en-US" smtClean="0">
                <a:solidFill>
                  <a:srgbClr val="000000"/>
                </a:solidFill>
              </a:rPr>
              <a:t>Rent</a:t>
            </a:r>
          </a:p>
          <a:p>
            <a:pPr eaLnBrk="1" hangingPunct="1">
              <a:spcBef>
                <a:spcPct val="0"/>
              </a:spcBef>
              <a:buFontTx/>
              <a:buChar char="•"/>
            </a:pPr>
            <a:r>
              <a:rPr lang="en-US" altLang="en-US" smtClean="0">
                <a:solidFill>
                  <a:srgbClr val="000000"/>
                </a:solidFill>
              </a:rPr>
              <a:t>Savings for vacation</a:t>
            </a:r>
          </a:p>
          <a:p>
            <a:pPr eaLnBrk="1" hangingPunct="1">
              <a:spcBef>
                <a:spcPct val="0"/>
              </a:spcBef>
              <a:buFontTx/>
              <a:buChar char="•"/>
            </a:pPr>
            <a:r>
              <a:rPr lang="en-US" altLang="en-US" smtClean="0">
                <a:solidFill>
                  <a:srgbClr val="000000"/>
                </a:solidFill>
              </a:rPr>
              <a:t>Cell phone including data plan</a:t>
            </a:r>
          </a:p>
          <a:p>
            <a:pPr eaLnBrk="1" hangingPunct="1">
              <a:spcBef>
                <a:spcPct val="0"/>
              </a:spcBef>
              <a:buFontTx/>
              <a:buChar char="•"/>
            </a:pPr>
            <a:r>
              <a:rPr lang="en-US" altLang="en-US" smtClean="0">
                <a:solidFill>
                  <a:srgbClr val="000000"/>
                </a:solidFill>
              </a:rPr>
              <a:t>Paper towels</a:t>
            </a:r>
          </a:p>
          <a:p>
            <a:pPr eaLnBrk="1" hangingPunct="1">
              <a:spcBef>
                <a:spcPct val="0"/>
              </a:spcBef>
              <a:buFontTx/>
              <a:buChar char="•"/>
            </a:pPr>
            <a:r>
              <a:rPr lang="en-US" altLang="en-US" smtClean="0">
                <a:solidFill>
                  <a:srgbClr val="000000"/>
                </a:solidFill>
              </a:rPr>
              <a:t>Personal grooming related expenses </a:t>
            </a:r>
          </a:p>
          <a:p>
            <a:pPr eaLnBrk="1" hangingPunct="1">
              <a:spcBef>
                <a:spcPct val="0"/>
              </a:spcBef>
              <a:buFontTx/>
              <a:buChar char="•"/>
            </a:pPr>
            <a:r>
              <a:rPr lang="en-US" altLang="en-US" smtClean="0">
                <a:solidFill>
                  <a:srgbClr val="000000"/>
                </a:solidFill>
              </a:rPr>
              <a:t>Bottled water</a:t>
            </a:r>
          </a:p>
          <a:p>
            <a:pPr eaLnBrk="1" hangingPunct="1">
              <a:spcBef>
                <a:spcPct val="0"/>
              </a:spcBef>
              <a:buFontTx/>
              <a:buChar char="•"/>
            </a:pPr>
            <a:r>
              <a:rPr lang="en-US" altLang="en-US" smtClean="0">
                <a:solidFill>
                  <a:srgbClr val="000000"/>
                </a:solidFill>
              </a:rPr>
              <a:t>Coffee (the kind you make at home)</a:t>
            </a:r>
          </a:p>
          <a:p>
            <a:pPr eaLnBrk="1" hangingPunct="1">
              <a:spcBef>
                <a:spcPct val="0"/>
              </a:spcBef>
              <a:buFontTx/>
              <a:buChar char="•"/>
            </a:pPr>
            <a:r>
              <a:rPr lang="en-US" altLang="en-US" smtClean="0">
                <a:solidFill>
                  <a:srgbClr val="000000"/>
                </a:solidFill>
              </a:rPr>
              <a:t>Pet food</a:t>
            </a:r>
          </a:p>
          <a:p>
            <a:pPr eaLnBrk="1" hangingPunct="1">
              <a:spcBef>
                <a:spcPct val="0"/>
              </a:spcBef>
              <a:buFontTx/>
              <a:buChar char="•"/>
            </a:pPr>
            <a:r>
              <a:rPr lang="en-US" altLang="en-US" smtClean="0">
                <a:solidFill>
                  <a:srgbClr val="000000"/>
                </a:solidFill>
              </a:rPr>
              <a:t>Credit card payment</a:t>
            </a:r>
          </a:p>
          <a:p>
            <a:pPr eaLnBrk="1" hangingPunct="1">
              <a:spcBef>
                <a:spcPct val="0"/>
              </a:spcBef>
              <a:buFontTx/>
              <a:buChar char="•"/>
            </a:pPr>
            <a:r>
              <a:rPr lang="en-US" altLang="en-US" smtClean="0">
                <a:solidFill>
                  <a:srgbClr val="000000"/>
                </a:solidFill>
              </a:rPr>
              <a:t>Home-based Internet connection</a:t>
            </a:r>
          </a:p>
          <a:p>
            <a:pPr eaLnBrk="1" hangingPunct="1">
              <a:spcBef>
                <a:spcPct val="0"/>
              </a:spcBef>
              <a:buFontTx/>
              <a:buChar char="•"/>
            </a:pPr>
            <a:r>
              <a:rPr lang="en-US" altLang="en-US" smtClean="0">
                <a:solidFill>
                  <a:srgbClr val="000000"/>
                </a:solidFill>
              </a:rPr>
              <a:t>Baby formula</a:t>
            </a:r>
          </a:p>
          <a:p>
            <a:pPr eaLnBrk="1" hangingPunct="1">
              <a:spcBef>
                <a:spcPct val="0"/>
              </a:spcBef>
              <a:buFontTx/>
              <a:buChar char="•"/>
            </a:pPr>
            <a:r>
              <a:rPr lang="en-US" altLang="en-US" smtClean="0">
                <a:solidFill>
                  <a:srgbClr val="000000"/>
                </a:solidFill>
              </a:rPr>
              <a:t>Cigarettes</a:t>
            </a: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0B70B77-53C7-4F35-BAC4-B08302D61708}" type="slidenum">
              <a:rPr lang="en-US" altLang="en-US">
                <a:latin typeface="Calibri" panose="020F0502020204030204" pitchFamily="34" charset="0"/>
              </a:rPr>
              <a:pPr/>
              <a:t>87</a:t>
            </a:fld>
            <a:endParaRPr lang="en-US" altLang="en-US">
              <a:latin typeface="Calibri" panose="020F0502020204030204" pitchFamily="34" charset="0"/>
            </a:endParaRPr>
          </a:p>
        </p:txBody>
      </p:sp>
    </p:spTree>
    <p:extLst>
      <p:ext uri="{BB962C8B-B14F-4D97-AF65-F5344CB8AC3E}">
        <p14:creationId xmlns:p14="http://schemas.microsoft.com/office/powerpoint/2010/main" val="26479061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239" eaLnBrk="1" fontAlgn="auto" hangingPunct="1">
              <a:spcBef>
                <a:spcPts val="0"/>
              </a:spcBef>
              <a:spcAft>
                <a:spcPts val="0"/>
              </a:spcAft>
              <a:defRPr/>
            </a:pPr>
            <a:r>
              <a:rPr lang="en-US" b="1" u="sng" dirty="0" smtClean="0">
                <a:solidFill>
                  <a:srgbClr val="000000"/>
                </a:solidFill>
                <a:ea typeface="+mn-ea"/>
                <a:cs typeface="+mn-cs"/>
              </a:rPr>
              <a:t>ACTIVITY #10: </a:t>
            </a:r>
            <a:r>
              <a:rPr lang="en-US" b="1" i="1" u="sng" dirty="0" smtClean="0">
                <a:solidFill>
                  <a:srgbClr val="000000"/>
                </a:solidFill>
                <a:ea typeface="+mn-ea"/>
                <a:cs typeface="+mn-cs"/>
              </a:rPr>
              <a:t>Paying Bills and Other Expenses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974239" eaLnBrk="1" fontAlgn="auto" hangingPunct="1">
              <a:spcBef>
                <a:spcPts val="0"/>
              </a:spcBef>
              <a:spcAft>
                <a:spcPts val="0"/>
              </a:spcAft>
              <a:defRPr/>
            </a:pPr>
            <a:endParaRPr lang="en-US" b="1" u="sng" dirty="0" smtClean="0">
              <a:solidFill>
                <a:srgbClr val="000000"/>
              </a:solidFill>
              <a:ea typeface="+mn-ea"/>
              <a:cs typeface="+mn-cs"/>
            </a:endParaRPr>
          </a:p>
          <a:p>
            <a:pPr defTabSz="974239" eaLnBrk="1" fontAlgn="auto" hangingPunct="1">
              <a:spcBef>
                <a:spcPts val="0"/>
              </a:spcBef>
              <a:spcAft>
                <a:spcPts val="0"/>
              </a:spcAft>
              <a:defRPr/>
            </a:pPr>
            <a:r>
              <a:rPr lang="en-US" b="1" dirty="0" smtClean="0">
                <a:solidFill>
                  <a:srgbClr val="000000"/>
                </a:solidFill>
                <a:ea typeface="+mn-ea"/>
                <a:cs typeface="+mn-cs"/>
              </a:rPr>
              <a:t>Presentation (Module 4)</a:t>
            </a:r>
          </a:p>
          <a:p>
            <a:pPr defTabSz="974239" eaLnBrk="1" fontAlgn="auto" hangingPunct="1">
              <a:spcBef>
                <a:spcPts val="0"/>
              </a:spcBef>
              <a:spcAft>
                <a:spcPts val="0"/>
              </a:spcAft>
              <a:defRPr/>
            </a:pPr>
            <a:endParaRPr lang="en-US" b="1" u="sng" dirty="0" smtClean="0">
              <a:solidFill>
                <a:srgbClr val="000000"/>
              </a:solidFill>
              <a:ea typeface="+mn-ea"/>
              <a:cs typeface="+mn-cs"/>
            </a:endParaRP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Explain how to use the spending tracker (page 145).</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Review the categories included.</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Ask participants if they feel there are major categories missing. (Explain the tradeoff between many categories and utility of the form.)</a:t>
            </a: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List continues on the next slide.</a:t>
            </a: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F81CE72-9684-4F9A-99B9-D06BF603F428}" type="slidenum">
              <a:rPr lang="en-US" altLang="en-US">
                <a:latin typeface="Calibri" panose="020F0502020204030204" pitchFamily="34" charset="0"/>
              </a:rPr>
              <a:pPr/>
              <a:t>88</a:t>
            </a:fld>
            <a:endParaRPr lang="en-US" altLang="en-US">
              <a:latin typeface="Calibri" panose="020F0502020204030204" pitchFamily="34" charset="0"/>
            </a:endParaRPr>
          </a:p>
        </p:txBody>
      </p:sp>
    </p:spTree>
    <p:extLst>
      <p:ext uri="{BB962C8B-B14F-4D97-AF65-F5344CB8AC3E}">
        <p14:creationId xmlns:p14="http://schemas.microsoft.com/office/powerpoint/2010/main" val="34353790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eaLnBrk="1" hangingPunct="1">
              <a:spcBef>
                <a:spcPct val="0"/>
              </a:spcBef>
              <a:defRPr/>
            </a:pPr>
            <a:r>
              <a:rPr lang="en-US" altLang="en-US" b="1" u="sng" dirty="0" smtClean="0">
                <a:solidFill>
                  <a:srgbClr val="000000"/>
                </a:solidFill>
                <a:cs typeface="+mn-cs"/>
              </a:rPr>
              <a:t>ACTIVITY #10: </a:t>
            </a:r>
            <a:r>
              <a:rPr lang="en-US" altLang="en-US" b="1" i="1" u="sng" dirty="0" smtClean="0">
                <a:solidFill>
                  <a:srgbClr val="000000"/>
                </a:solidFill>
                <a:cs typeface="+mn-cs"/>
              </a:rPr>
              <a:t>Paying Bills and Other Expenses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eaLnBrk="1" hangingPunct="1">
              <a:spcBef>
                <a:spcPct val="0"/>
              </a:spcBef>
              <a:defRPr/>
            </a:pPr>
            <a:endParaRPr lang="en-US" altLang="en-US" b="1" u="sng" dirty="0" smtClean="0">
              <a:solidFill>
                <a:srgbClr val="000000"/>
              </a:solidFill>
              <a:cs typeface="+mn-cs"/>
            </a:endParaRPr>
          </a:p>
          <a:p>
            <a:pPr defTabSz="973138" eaLnBrk="1" hangingPunct="1">
              <a:spcBef>
                <a:spcPct val="0"/>
              </a:spcBef>
              <a:defRPr/>
            </a:pPr>
            <a:r>
              <a:rPr lang="en-US" altLang="en-US" b="1" dirty="0" smtClean="0">
                <a:solidFill>
                  <a:srgbClr val="000000"/>
                </a:solidFill>
                <a:cs typeface="+mn-cs"/>
              </a:rPr>
              <a:t>Presentation (Module 4)</a:t>
            </a:r>
          </a:p>
          <a:p>
            <a:pPr defTabSz="973138" eaLnBrk="1" hangingPunct="1">
              <a:spcBef>
                <a:spcPct val="0"/>
              </a:spcBef>
              <a:defRPr/>
            </a:pPr>
            <a:endParaRPr lang="en-US" altLang="en-US" b="1" u="sng" dirty="0" smtClean="0">
              <a:solidFill>
                <a:srgbClr val="000000"/>
              </a:solidFill>
              <a:cs typeface="+mn-cs"/>
            </a:endParaRPr>
          </a:p>
          <a:p>
            <a:pPr marL="177815" indent="-177815" defTabSz="974239" eaLnBrk="1" fontAlgn="auto" hangingPunct="1">
              <a:spcBef>
                <a:spcPts val="0"/>
              </a:spcBef>
              <a:spcAft>
                <a:spcPts val="0"/>
              </a:spcAft>
              <a:buFont typeface="Arial" pitchFamily="34" charset="0"/>
              <a:buChar char="•"/>
              <a:defRPr/>
            </a:pPr>
            <a:r>
              <a:rPr lang="en-US" dirty="0" smtClean="0">
                <a:solidFill>
                  <a:srgbClr val="000000"/>
                </a:solidFill>
              </a:rPr>
              <a:t>Continue to review the categories included.</a:t>
            </a: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DA2B5E6-4EDE-44DC-9343-45CA9C916608}" type="slidenum">
              <a:rPr lang="en-US" altLang="en-US">
                <a:latin typeface="Calibri" panose="020F0502020204030204" pitchFamily="34" charset="0"/>
              </a:rPr>
              <a:pPr/>
              <a:t>89</a:t>
            </a:fld>
            <a:endParaRPr lang="en-US" altLang="en-US">
              <a:latin typeface="Calibri" panose="020F0502020204030204" pitchFamily="34" charset="0"/>
            </a:endParaRPr>
          </a:p>
        </p:txBody>
      </p:sp>
    </p:spTree>
    <p:extLst>
      <p:ext uri="{BB962C8B-B14F-4D97-AF65-F5344CB8AC3E}">
        <p14:creationId xmlns:p14="http://schemas.microsoft.com/office/powerpoint/2010/main" val="386210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eaLnBrk="1" hangingPunct="1">
              <a:spcBef>
                <a:spcPct val="0"/>
              </a:spcBef>
              <a:defRPr/>
            </a:pPr>
            <a:r>
              <a:rPr lang="en-US" b="1" u="sng" dirty="0">
                <a:solidFill>
                  <a:srgbClr val="000000"/>
                </a:solidFill>
                <a:ea typeface="MS PGothic" charset="0"/>
              </a:rPr>
              <a:t>ACTIVITY #2: </a:t>
            </a:r>
            <a:r>
              <a:rPr lang="en-US" b="1" i="1" u="sng" dirty="0">
                <a:solidFill>
                  <a:srgbClr val="000000"/>
                </a:solidFill>
                <a:ea typeface="MS PGothic" charset="0"/>
              </a:rPr>
              <a:t>Overview of the Training and Introductions </a:t>
            </a:r>
            <a:r>
              <a:rPr lang="en-US" b="1" u="sng" dirty="0">
                <a:solidFill>
                  <a:srgbClr val="000000"/>
                </a:solidFill>
                <a:ea typeface="MS PGothic" charset="0"/>
              </a:rPr>
              <a:t>CONTINUED</a:t>
            </a: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(Introduction Part 1) </a:t>
            </a:r>
          </a:p>
          <a:p>
            <a:pPr eaLnBrk="1" hangingPunct="1">
              <a:spcBef>
                <a:spcPct val="0"/>
              </a:spcBef>
              <a:defRPr/>
            </a:pPr>
            <a:endParaRPr lang="en-US" b="1" dirty="0">
              <a:solidFill>
                <a:srgbClr val="000000"/>
              </a:solidFill>
              <a:ea typeface="MS PGothic" charset="0"/>
            </a:endParaRPr>
          </a:p>
          <a:p>
            <a:pPr marL="171450" indent="-171450" eaLnBrk="1" hangingPunct="1">
              <a:spcBef>
                <a:spcPct val="0"/>
              </a:spcBef>
              <a:buFont typeface="Arial"/>
              <a:buChar char="•"/>
              <a:defRPr/>
            </a:pPr>
            <a:r>
              <a:rPr lang="en-US" dirty="0">
                <a:solidFill>
                  <a:srgbClr val="000000"/>
                </a:solidFill>
                <a:ea typeface="MS PGothic" charset="0"/>
              </a:rPr>
              <a:t>Review objectives. Be sure to paraphrase, not read.</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8E11591-80A6-4FCD-9044-1C2872FF0B22}"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559679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u="sng" smtClean="0">
                <a:solidFill>
                  <a:srgbClr val="000000"/>
                </a:solidFill>
              </a:rPr>
              <a:t>ACTIVITY #10: </a:t>
            </a:r>
            <a:r>
              <a:rPr lang="en-US" altLang="en-US" b="1" i="1" u="sng" smtClean="0">
                <a:solidFill>
                  <a:srgbClr val="000000"/>
                </a:solidFill>
              </a:rPr>
              <a:t>Paying Bills and Other Expenses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b="1" u="sng" smtClean="0">
              <a:solidFill>
                <a:srgbClr val="000000"/>
              </a:solidFill>
            </a:endParaRPr>
          </a:p>
          <a:p>
            <a:pPr defTabSz="973138" eaLnBrk="1" hangingPunct="1">
              <a:spcBef>
                <a:spcPct val="0"/>
              </a:spcBef>
            </a:pPr>
            <a:r>
              <a:rPr lang="en-US" altLang="en-US" b="1" smtClean="0">
                <a:solidFill>
                  <a:srgbClr val="000000"/>
                </a:solidFill>
              </a:rPr>
              <a:t>Presentation (Module 4)</a:t>
            </a:r>
          </a:p>
          <a:p>
            <a:pPr defTabSz="973138"/>
            <a:endParaRPr lang="en-US" altLang="en-US" b="1" smtClean="0">
              <a:solidFill>
                <a:srgbClr val="000000"/>
              </a:solidFill>
            </a:endParaRPr>
          </a:p>
          <a:p>
            <a:pPr defTabSz="973138">
              <a:buFontTx/>
              <a:buChar char="•"/>
            </a:pPr>
            <a:r>
              <a:rPr lang="en-US" altLang="en-US" smtClean="0">
                <a:solidFill>
                  <a:srgbClr val="000000"/>
                </a:solidFill>
              </a:rPr>
              <a:t>Review Tool 2: Bill Calendar (page 151) —with participants using the following instructions excerpted from the tool.</a:t>
            </a:r>
          </a:p>
          <a:p>
            <a:pPr marL="641350" lvl="1" indent="-171450" defTabSz="973138">
              <a:buFontTx/>
              <a:buChar char="•"/>
            </a:pPr>
            <a:r>
              <a:rPr lang="en-US" altLang="en-US" smtClean="0"/>
              <a:t>Print the bill calendar and fill in the name of the month and year.</a:t>
            </a:r>
          </a:p>
          <a:p>
            <a:pPr marL="641350" lvl="1" indent="-171450" defTabSz="973138">
              <a:buFontTx/>
              <a:buChar char="•"/>
            </a:pPr>
            <a:r>
              <a:rPr lang="en-US" altLang="en-US" smtClean="0"/>
              <a:t>Add numbers to represent the days of the month. </a:t>
            </a:r>
          </a:p>
          <a:p>
            <a:pPr marL="641350" lvl="1" indent="-171450" defTabSz="973138">
              <a:buFontTx/>
              <a:buChar char="•"/>
            </a:pPr>
            <a:r>
              <a:rPr lang="en-US" altLang="en-US" smtClean="0"/>
              <a:t>Gather all of the bills you pay in one month OR use the information from your spending tracker.</a:t>
            </a:r>
          </a:p>
          <a:p>
            <a:pPr marL="641350" lvl="1" indent="-171450" defTabSz="973138">
              <a:buFontTx/>
              <a:buChar char="•"/>
            </a:pPr>
            <a:r>
              <a:rPr lang="en-US" altLang="en-US" smtClean="0"/>
              <a:t>Write the due dates for these bills. Since due dates are when bills must arrive, write the date bills must be sent:</a:t>
            </a:r>
          </a:p>
          <a:p>
            <a:pPr marL="1111250" lvl="2" indent="-171450" defTabSz="973138">
              <a:buFontTx/>
              <a:buChar char="•"/>
            </a:pPr>
            <a:r>
              <a:rPr lang="en-US" altLang="en-US" smtClean="0"/>
              <a:t>If paying by mail, mark the due date at least 7 days before it is due.</a:t>
            </a:r>
          </a:p>
          <a:p>
            <a:pPr marL="1111250" lvl="2" indent="-171450" defTabSz="973138">
              <a:buFontTx/>
              <a:buChar char="•"/>
            </a:pPr>
            <a:r>
              <a:rPr lang="en-US" altLang="en-US" smtClean="0"/>
              <a:t>For in-person or automatic bill payment, mark one or two days before the due date to ensure you are not late.</a:t>
            </a:r>
          </a:p>
          <a:p>
            <a:pPr marL="641350" lvl="1" indent="-171450" defTabSz="973138">
              <a:buFontTx/>
              <a:buChar char="•"/>
            </a:pPr>
            <a:r>
              <a:rPr lang="en-US" altLang="en-US" smtClean="0"/>
              <a:t>Fill in the calendar with the business or person you owe the money to, the date the money must be sent to arrive on time, and the amount that is due.</a:t>
            </a:r>
          </a:p>
          <a:p>
            <a:pPr marL="641350" lvl="1" indent="-171450" defTabSz="973138">
              <a:buFontTx/>
              <a:buChar char="•"/>
            </a:pPr>
            <a:r>
              <a:rPr lang="en-US" altLang="en-US" smtClean="0"/>
              <a:t>Put this calendar somewhere you will see it every day to ensure you are not forgetting about important bills.</a:t>
            </a:r>
          </a:p>
          <a:p>
            <a:pPr defTabSz="973138"/>
            <a:r>
              <a:rPr lang="en-US" altLang="en-US" smtClean="0"/>
              <a:t/>
            </a:r>
            <a:br>
              <a:rPr lang="en-US" altLang="en-US" smtClean="0"/>
            </a:br>
            <a:endParaRPr lang="en-US" altLang="en-US" smtClean="0">
              <a:solidFill>
                <a:srgbClr val="000000"/>
              </a:solidFill>
            </a:endParaRP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EB3072-41AC-460B-AF3A-35288E39B4B5}" type="slidenum">
              <a:rPr lang="en-US" altLang="en-US">
                <a:latin typeface="Calibri" panose="020F0502020204030204" pitchFamily="34" charset="0"/>
              </a:rPr>
              <a:pPr/>
              <a:t>90</a:t>
            </a:fld>
            <a:endParaRPr lang="en-US" altLang="en-US">
              <a:latin typeface="Calibri" panose="020F0502020204030204" pitchFamily="34" charset="0"/>
            </a:endParaRPr>
          </a:p>
        </p:txBody>
      </p:sp>
    </p:spTree>
    <p:extLst>
      <p:ext uri="{BB962C8B-B14F-4D97-AF65-F5344CB8AC3E}">
        <p14:creationId xmlns:p14="http://schemas.microsoft.com/office/powerpoint/2010/main" val="22036380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altLang="en-US" b="1" u="sng" dirty="0" smtClean="0">
                <a:solidFill>
                  <a:srgbClr val="000000"/>
                </a:solidFill>
                <a:cs typeface="+mn-cs"/>
              </a:rPr>
              <a:t>ACTIVITY #10: </a:t>
            </a:r>
            <a:r>
              <a:rPr lang="en-US" altLang="en-US" b="1" i="1" u="sng" dirty="0" smtClean="0">
                <a:solidFill>
                  <a:srgbClr val="000000"/>
                </a:solidFill>
                <a:cs typeface="+mn-cs"/>
              </a:rPr>
              <a:t>Paying Bills and Other Expenses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dirty="0" smtClean="0">
              <a:solidFill>
                <a:srgbClr val="000000"/>
              </a:solidFill>
              <a:cs typeface="+mn-cs"/>
            </a:endParaRPr>
          </a:p>
          <a:p>
            <a:pPr defTabSz="973138" eaLnBrk="1" hangingPunct="1">
              <a:spcBef>
                <a:spcPct val="0"/>
              </a:spcBef>
              <a:defRPr/>
            </a:pPr>
            <a:r>
              <a:rPr lang="en-US" altLang="en-US" b="1" dirty="0" smtClean="0">
                <a:solidFill>
                  <a:srgbClr val="000000"/>
                </a:solidFill>
                <a:cs typeface="+mn-cs"/>
              </a:rPr>
              <a:t>Presentation (Module 4)</a:t>
            </a:r>
          </a:p>
          <a:p>
            <a:pPr defTabSz="973138">
              <a:buFontTx/>
              <a:buChar char="•"/>
              <a:defRPr/>
            </a:pPr>
            <a:endParaRPr lang="en-US" altLang="en-US" b="1"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Explain the advantages and disadvantages of different ways to pay bills using the information in Tool 3:  Ways to pay bills: Know your options (page 155):</a:t>
            </a:r>
          </a:p>
          <a:p>
            <a:pPr marL="642938" lvl="1" indent="-173038" defTabSz="973138">
              <a:buFontTx/>
              <a:buChar char="•"/>
              <a:defRPr/>
            </a:pPr>
            <a:r>
              <a:rPr lang="en-US" altLang="en-US" dirty="0" smtClean="0">
                <a:solidFill>
                  <a:srgbClr val="000000"/>
                </a:solidFill>
                <a:cs typeface="+mn-cs"/>
              </a:rPr>
              <a:t>Cash</a:t>
            </a:r>
          </a:p>
          <a:p>
            <a:pPr marL="642938" lvl="1" indent="-173038" defTabSz="973138">
              <a:buFontTx/>
              <a:buChar char="•"/>
              <a:defRPr/>
            </a:pPr>
            <a:r>
              <a:rPr lang="en-US" altLang="en-US" dirty="0" smtClean="0">
                <a:solidFill>
                  <a:srgbClr val="000000"/>
                </a:solidFill>
                <a:cs typeface="+mn-cs"/>
              </a:rPr>
              <a:t>Money order</a:t>
            </a:r>
          </a:p>
          <a:p>
            <a:pPr marL="642938" lvl="1" indent="-173038" defTabSz="973138">
              <a:buFontTx/>
              <a:buChar char="•"/>
              <a:defRPr/>
            </a:pPr>
            <a:r>
              <a:rPr lang="en-US" altLang="en-US" dirty="0" smtClean="0">
                <a:solidFill>
                  <a:srgbClr val="000000"/>
                </a:solidFill>
                <a:cs typeface="+mn-cs"/>
              </a:rPr>
              <a:t>Check</a:t>
            </a:r>
          </a:p>
          <a:p>
            <a:pPr marL="642938" lvl="1" indent="-173038" defTabSz="973138">
              <a:buFontTx/>
              <a:buChar char="•"/>
              <a:defRPr/>
            </a:pPr>
            <a:r>
              <a:rPr lang="en-US" altLang="en-US" dirty="0" smtClean="0">
                <a:solidFill>
                  <a:srgbClr val="000000"/>
                </a:solidFill>
                <a:cs typeface="+mn-cs"/>
              </a:rPr>
              <a:t>Credit cards</a:t>
            </a:r>
          </a:p>
          <a:p>
            <a:pPr marL="642938" lvl="1" indent="-173038" defTabSz="973138">
              <a:buFontTx/>
              <a:buChar char="•"/>
              <a:defRPr/>
            </a:pPr>
            <a:r>
              <a:rPr lang="en-US" altLang="en-US" dirty="0" smtClean="0">
                <a:solidFill>
                  <a:srgbClr val="000000"/>
                </a:solidFill>
                <a:cs typeface="+mn-cs"/>
              </a:rPr>
              <a:t>Automatic debit from checking/savings accounts, prepaid card, or credit card</a:t>
            </a:r>
          </a:p>
          <a:p>
            <a:pPr marL="642938" lvl="1" indent="-173038" defTabSz="973138">
              <a:buFontTx/>
              <a:buChar char="•"/>
              <a:defRPr/>
            </a:pPr>
            <a:r>
              <a:rPr lang="en-US" altLang="en-US" dirty="0" smtClean="0">
                <a:solidFill>
                  <a:srgbClr val="000000"/>
                </a:solidFill>
                <a:cs typeface="+mn-cs"/>
              </a:rPr>
              <a:t>Online bill payment</a:t>
            </a:r>
          </a:p>
          <a:p>
            <a:pPr defTabSz="973138">
              <a:buFontTx/>
              <a:buChar char="•"/>
              <a:defRPr/>
            </a:pPr>
            <a:endParaRPr lang="en-US" altLang="en-US"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cs typeface="+mn-cs"/>
              </a:rPr>
              <a:t>Explain that with information about the advantages and disadvantages of each method of bill payment, individuals can make choices that may help them:</a:t>
            </a:r>
          </a:p>
          <a:p>
            <a:pPr marL="642938" lvl="1" indent="-173038" defTabSz="973138">
              <a:buFontTx/>
              <a:buChar char="•"/>
              <a:defRPr/>
            </a:pPr>
            <a:r>
              <a:rPr lang="en-US" altLang="en-US" dirty="0" smtClean="0">
                <a:cs typeface="+mn-cs"/>
              </a:rPr>
              <a:t>Save time</a:t>
            </a:r>
          </a:p>
          <a:p>
            <a:pPr marL="642938" lvl="1" indent="-173038" defTabSz="973138">
              <a:buFontTx/>
              <a:buChar char="•"/>
              <a:defRPr/>
            </a:pPr>
            <a:r>
              <a:rPr lang="en-US" altLang="en-US" dirty="0" smtClean="0">
                <a:cs typeface="+mn-cs"/>
              </a:rPr>
              <a:t>Save money</a:t>
            </a:r>
          </a:p>
          <a:p>
            <a:pPr marL="642938" lvl="1" indent="-173038" defTabSz="973138">
              <a:buFontTx/>
              <a:buChar char="•"/>
              <a:defRPr/>
            </a:pPr>
            <a:r>
              <a:rPr lang="en-US" altLang="en-US" dirty="0" smtClean="0">
                <a:cs typeface="+mn-cs"/>
              </a:rPr>
              <a:t>Avoid additional or unnecessary fees</a:t>
            </a:r>
          </a:p>
          <a:p>
            <a:pPr marL="642938" lvl="1" indent="-173038" defTabSz="973138">
              <a:buFontTx/>
              <a:buChar char="•"/>
              <a:defRPr/>
            </a:pPr>
            <a:r>
              <a:rPr lang="en-US" altLang="en-US" dirty="0" smtClean="0">
                <a:cs typeface="+mn-cs"/>
              </a:rPr>
              <a:t>Create a reliable record of bill payment</a:t>
            </a:r>
          </a:p>
          <a:p>
            <a:pPr marL="642938" lvl="1" indent="-173038" defTabSz="973138">
              <a:defRPr/>
            </a:pPr>
            <a:endParaRPr lang="en-US" altLang="en-US" dirty="0" smtClean="0">
              <a:solidFill>
                <a:srgbClr val="000000"/>
              </a:solidFill>
              <a:cs typeface="+mn-cs"/>
            </a:endParaRPr>
          </a:p>
          <a:p>
            <a:pPr defTabSz="973138">
              <a:defRPr/>
            </a:pPr>
            <a:endParaRPr lang="en-US" altLang="en-US" i="1" u="sng" dirty="0" smtClean="0">
              <a:solidFill>
                <a:srgbClr val="000000"/>
              </a:solidFill>
              <a:cs typeface="+mn-cs"/>
            </a:endParaRPr>
          </a:p>
          <a:p>
            <a:pPr defTabSz="973138">
              <a:defRPr/>
            </a:pPr>
            <a:endParaRPr lang="en-US" altLang="en-US" u="sng" dirty="0" smtClean="0">
              <a:solidFill>
                <a:srgbClr val="000000"/>
              </a:solidFill>
              <a:cs typeface="+mn-cs"/>
            </a:endParaRP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65EF079-DC1A-4D0F-B83F-9E2E8B6286A4}" type="slidenum">
              <a:rPr lang="en-US" altLang="en-US">
                <a:latin typeface="Calibri" panose="020F0502020204030204" pitchFamily="34" charset="0"/>
              </a:rPr>
              <a:pPr/>
              <a:t>91</a:t>
            </a:fld>
            <a:endParaRPr lang="en-US" altLang="en-US">
              <a:latin typeface="Calibri" panose="020F0502020204030204" pitchFamily="34" charset="0"/>
            </a:endParaRPr>
          </a:p>
        </p:txBody>
      </p:sp>
    </p:spTree>
    <p:extLst>
      <p:ext uri="{BB962C8B-B14F-4D97-AF65-F5344CB8AC3E}">
        <p14:creationId xmlns:p14="http://schemas.microsoft.com/office/powerpoint/2010/main" val="38675866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#10: </a:t>
            </a:r>
            <a:r>
              <a:rPr lang="en-US" altLang="en-US" b="1" i="1" u="sng" smtClean="0">
                <a:solidFill>
                  <a:srgbClr val="000000"/>
                </a:solidFill>
              </a:rPr>
              <a:t>Paying Bills and Other Expenses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Tool Analysis (Module 4)</a:t>
            </a:r>
          </a:p>
          <a:p>
            <a:pPr defTabSz="973138" eaLnBrk="1" hangingPunct="1">
              <a:spcBef>
                <a:spcPct val="0"/>
              </a:spcBef>
            </a:pPr>
            <a:endParaRPr lang="en-US" altLang="en-US" i="1" u="sng" smtClean="0">
              <a:solidFill>
                <a:srgbClr val="000000"/>
              </a:solidFill>
            </a:endParaRPr>
          </a:p>
          <a:p>
            <a:pPr defTabSz="973138" eaLnBrk="1" hangingPunct="1">
              <a:spcBef>
                <a:spcPct val="0"/>
              </a:spcBef>
            </a:pPr>
            <a:r>
              <a:rPr lang="en-US" altLang="en-US" b="1" i="1" smtClean="0">
                <a:solidFill>
                  <a:srgbClr val="000000"/>
                </a:solidFill>
              </a:rPr>
              <a:t>NOTE: This activity can be done individually, in pairs or in small groups.</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Ask participants to think about the people they serve.</a:t>
            </a:r>
          </a:p>
          <a:p>
            <a:pPr defTabSz="973138" eaLnBrk="1" hangingPunct="1">
              <a:spcBef>
                <a:spcPct val="0"/>
              </a:spcBef>
              <a:buFontTx/>
              <a:buChar char="•"/>
            </a:pPr>
            <a:r>
              <a:rPr lang="en-US" altLang="en-US" smtClean="0">
                <a:solidFill>
                  <a:srgbClr val="000000"/>
                </a:solidFill>
              </a:rPr>
              <a:t>Ask them to analyze this tool from the perspective of their the people they serve.</a:t>
            </a:r>
          </a:p>
          <a:p>
            <a:pPr defTabSz="973138" eaLnBrk="1" hangingPunct="1">
              <a:spcBef>
                <a:spcPct val="0"/>
              </a:spcBef>
              <a:buFontTx/>
              <a:buChar char="•"/>
            </a:pPr>
            <a:r>
              <a:rPr lang="en-US" altLang="en-US" smtClean="0">
                <a:solidFill>
                  <a:srgbClr val="000000"/>
                </a:solidFill>
              </a:rPr>
              <a:t>Have them circle the strategies for  cutting spending and other uses of financial resources they think will be feasible for the people they serve.</a:t>
            </a:r>
          </a:p>
          <a:p>
            <a:pPr defTabSz="973138" eaLnBrk="1" hangingPunct="1">
              <a:spcBef>
                <a:spcPct val="0"/>
              </a:spcBef>
              <a:buFontTx/>
              <a:buChar char="•"/>
            </a:pPr>
            <a:r>
              <a:rPr lang="en-US" altLang="en-US" smtClean="0">
                <a:solidFill>
                  <a:srgbClr val="000000"/>
                </a:solidFill>
              </a:rPr>
              <a:t>Have them add strategies they feel are missing.</a:t>
            </a:r>
          </a:p>
          <a:p>
            <a:pPr defTabSz="973138" eaLnBrk="1" hangingPunct="1">
              <a:spcBef>
                <a:spcPct val="0"/>
              </a:spcBef>
              <a:buFontTx/>
              <a:buChar char="•"/>
            </a:pPr>
            <a:r>
              <a:rPr lang="en-US" altLang="en-US" smtClean="0">
                <a:solidFill>
                  <a:srgbClr val="000000"/>
                </a:solidFill>
              </a:rPr>
              <a:t>Solicit ideas from the group.</a:t>
            </a:r>
          </a:p>
          <a:p>
            <a:pPr defTabSz="973138" eaLnBrk="1" hangingPunct="1">
              <a:spcBef>
                <a:spcPct val="0"/>
              </a:spcBef>
              <a:buFontTx/>
              <a:buChar char="•"/>
            </a:pPr>
            <a:r>
              <a:rPr lang="en-US" altLang="en-US" smtClean="0">
                <a:solidFill>
                  <a:srgbClr val="000000"/>
                </a:solidFill>
              </a:rPr>
              <a:t>Write them on flip charts.</a:t>
            </a:r>
          </a:p>
          <a:p>
            <a:pPr defTabSz="973138" eaLnBrk="1" hangingPunct="1">
              <a:spcBef>
                <a:spcPct val="0"/>
              </a:spcBef>
              <a:buFontTx/>
              <a:buChar char="•"/>
            </a:pPr>
            <a:r>
              <a:rPr lang="en-US" altLang="en-US" smtClean="0">
                <a:solidFill>
                  <a:srgbClr val="000000"/>
                </a:solidFill>
              </a:rPr>
              <a:t>Consider adjusting the tool post-training and redistributing it based on participants’ insights </a:t>
            </a:r>
            <a:r>
              <a:rPr lang="en-US" altLang="ja-JP" smtClean="0">
                <a:solidFill>
                  <a:srgbClr val="000000"/>
                </a:solidFill>
              </a:rPr>
              <a:t>from working with community members and the strategies they would add or remove from the tool.</a:t>
            </a:r>
            <a:endParaRPr lang="en-US" altLang="en-US" smtClean="0">
              <a:solidFill>
                <a:srgbClr val="000000"/>
              </a:solidFill>
            </a:endParaRP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E8C1EE-87BF-4948-BF1C-32BAF0DEACA6}" type="slidenum">
              <a:rPr lang="en-US" altLang="en-US">
                <a:latin typeface="Calibri" panose="020F0502020204030204" pitchFamily="34" charset="0"/>
              </a:rPr>
              <a:pPr/>
              <a:t>92</a:t>
            </a:fld>
            <a:endParaRPr lang="en-US" altLang="en-US">
              <a:latin typeface="Calibri" panose="020F0502020204030204" pitchFamily="34" charset="0"/>
            </a:endParaRPr>
          </a:p>
        </p:txBody>
      </p:sp>
    </p:spTree>
    <p:extLst>
      <p:ext uri="{BB962C8B-B14F-4D97-AF65-F5344CB8AC3E}">
        <p14:creationId xmlns:p14="http://schemas.microsoft.com/office/powerpoint/2010/main" val="32662383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extLst>
            <a:ext uri="{909E8E84-426E-40dd-AFC4-6F175D3DCCD1}"/>
            <a:ext uri="{91240B29-F687-4f45-9708-019B960494DF}"/>
          </a:extLst>
        </p:spPr>
        <p:txBody>
          <a:bodyPr wrap="square" numCol="1" anchor="t" anchorCtr="0" compatLnSpc="1">
            <a:prstTxWarp prst="textNoShape">
              <a:avLst/>
            </a:prstTxWarp>
          </a:bodyPr>
          <a:lstStyle/>
          <a:p>
            <a:pPr defTabSz="973138">
              <a:defRPr/>
            </a:pPr>
            <a:r>
              <a:rPr lang="en-US" altLang="en-US" b="1" u="sng" dirty="0" smtClean="0">
                <a:solidFill>
                  <a:srgbClr val="000000"/>
                </a:solidFill>
                <a:cs typeface="+mn-cs"/>
              </a:rPr>
              <a:t>ACTIVITY #10: </a:t>
            </a:r>
            <a:r>
              <a:rPr lang="en-US" altLang="en-US" b="1" i="1" u="sng" dirty="0" smtClean="0">
                <a:solidFill>
                  <a:srgbClr val="000000"/>
                </a:solidFill>
                <a:cs typeface="+mn-cs"/>
              </a:rPr>
              <a:t>Paying Bills and Other Expenses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defTabSz="973138">
              <a:defRPr/>
            </a:pPr>
            <a:endParaRPr lang="en-US" altLang="en-US" b="1" u="sng" dirty="0" smtClean="0">
              <a:solidFill>
                <a:srgbClr val="000000"/>
              </a:solidFill>
              <a:cs typeface="+mn-cs"/>
            </a:endParaRPr>
          </a:p>
          <a:p>
            <a:pPr defTabSz="973138" eaLnBrk="1" hangingPunct="1">
              <a:spcBef>
                <a:spcPct val="0"/>
              </a:spcBef>
              <a:defRPr/>
            </a:pPr>
            <a:r>
              <a:rPr lang="en-US" altLang="en-US" b="1" dirty="0" smtClean="0">
                <a:solidFill>
                  <a:srgbClr val="000000"/>
                </a:solidFill>
                <a:cs typeface="+mn-cs"/>
              </a:rPr>
              <a:t>Tool Analysis (Module 4)</a:t>
            </a:r>
          </a:p>
          <a:p>
            <a:pPr defTabSz="973138">
              <a:defRPr/>
            </a:pPr>
            <a:endParaRPr lang="en-US" altLang="en-US" dirty="0" smtClean="0">
              <a:solidFill>
                <a:srgbClr val="000000"/>
              </a:solidFill>
              <a:cs typeface="+mn-cs"/>
            </a:endParaRPr>
          </a:p>
          <a:p>
            <a:pPr marL="171450" indent="-171450" defTabSz="973138">
              <a:buFont typeface="Arial" panose="020B0604020202020204" pitchFamily="34" charset="0"/>
              <a:buChar char="•"/>
              <a:defRPr/>
            </a:pPr>
            <a:r>
              <a:rPr lang="en-US" altLang="en-US" dirty="0" smtClean="0">
                <a:solidFill>
                  <a:srgbClr val="000000"/>
                </a:solidFill>
                <a:cs typeface="+mn-cs"/>
              </a:rPr>
              <a:t>Show excerpt of the tool for reference (page 159).</a:t>
            </a:r>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7AB92EB-0059-4544-A3C2-7099F0B1EDD8}" type="slidenum">
              <a:rPr lang="en-US" altLang="en-US">
                <a:latin typeface="Calibri" panose="020F0502020204030204" pitchFamily="34" charset="0"/>
              </a:rPr>
              <a:pPr/>
              <a:t>93</a:t>
            </a:fld>
            <a:endParaRPr lang="en-US" altLang="en-US">
              <a:latin typeface="Calibri" panose="020F0502020204030204" pitchFamily="34" charset="0"/>
            </a:endParaRPr>
          </a:p>
        </p:txBody>
      </p:sp>
    </p:spTree>
    <p:extLst>
      <p:ext uri="{BB962C8B-B14F-4D97-AF65-F5344CB8AC3E}">
        <p14:creationId xmlns:p14="http://schemas.microsoft.com/office/powerpoint/2010/main" val="782227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#10: </a:t>
            </a:r>
            <a:r>
              <a:rPr lang="en-US" altLang="en-US" b="1" i="1" u="sng" smtClean="0">
                <a:solidFill>
                  <a:srgbClr val="000000"/>
                </a:solidFill>
              </a:rPr>
              <a:t>Paying Bills and Other Expenses </a:t>
            </a:r>
            <a:r>
              <a:rPr lang="en-US" altLang="en-US" b="1" u="sng" smtClean="0">
                <a:solidFill>
                  <a:srgbClr val="000000"/>
                </a:solidFill>
              </a:rPr>
              <a:t>CONTINUED</a:t>
            </a:r>
            <a:endParaRPr lang="en-US" altLang="en-US" b="1" smtClean="0">
              <a:solidFill>
                <a:srgbClr val="000000"/>
              </a:solidFill>
            </a:endParaRPr>
          </a:p>
          <a:p>
            <a:pPr defTabSz="973138" eaLnBrk="1" hangingPunct="1">
              <a:spcBef>
                <a:spcPct val="0"/>
              </a:spcBef>
            </a:pPr>
            <a:endParaRPr lang="en-US" altLang="en-US" b="1" smtClean="0">
              <a:solidFill>
                <a:srgbClr val="000000"/>
              </a:solidFill>
            </a:endParaRPr>
          </a:p>
          <a:p>
            <a:pPr defTabSz="973138" eaLnBrk="1" hangingPunct="1">
              <a:spcBef>
                <a:spcPct val="0"/>
              </a:spcBef>
            </a:pPr>
            <a:r>
              <a:rPr lang="en-US" altLang="en-US" b="1" smtClean="0">
                <a:solidFill>
                  <a:srgbClr val="000000"/>
                </a:solidFill>
              </a:rPr>
              <a:t>Small Group Exercise (Module 4)</a:t>
            </a:r>
          </a:p>
          <a:p>
            <a:pPr defTabSz="973138" eaLnBrk="1" hangingPunct="1">
              <a:spcBef>
                <a:spcPct val="0"/>
              </a:spcBef>
              <a:buFontTx/>
              <a:buChar char="•"/>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Have participants count off into 4 groups. </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pPr>
            <a:r>
              <a:rPr lang="en-US" altLang="en-US" b="1" i="1" smtClean="0">
                <a:solidFill>
                  <a:srgbClr val="000000"/>
                </a:solidFill>
              </a:rPr>
              <a:t>NOTE: If there are more than 20 participants, consider have two group 1s, two group 2s, etc. as necessary.</a:t>
            </a:r>
          </a:p>
          <a:p>
            <a:pPr defTabSz="973138" eaLnBrk="1" hangingPunct="1">
              <a:spcBef>
                <a:spcPct val="0"/>
              </a:spcBef>
              <a:buFontTx/>
              <a:buChar char="•"/>
            </a:pPr>
            <a:endParaRPr lang="en-US" altLang="en-US" smtClean="0">
              <a:solidFill>
                <a:srgbClr val="000000"/>
              </a:solidFill>
            </a:endParaRPr>
          </a:p>
          <a:p>
            <a:pPr defTabSz="973138" eaLnBrk="1" hangingPunct="1">
              <a:spcBef>
                <a:spcPct val="0"/>
              </a:spcBef>
              <a:buFontTx/>
              <a:buChar char="•"/>
            </a:pPr>
            <a:r>
              <a:rPr lang="en-US" altLang="en-US" smtClean="0">
                <a:solidFill>
                  <a:srgbClr val="000000"/>
                </a:solidFill>
              </a:rPr>
              <a:t>Have each group list the consequences of both its “a” and “b” scenario on a flip chart.</a:t>
            </a:r>
          </a:p>
          <a:p>
            <a:pPr defTabSz="973138" eaLnBrk="1" hangingPunct="1">
              <a:spcBef>
                <a:spcPct val="0"/>
              </a:spcBef>
              <a:buFontTx/>
              <a:buChar char="•"/>
            </a:pPr>
            <a:r>
              <a:rPr lang="en-US" altLang="en-US" smtClean="0">
                <a:solidFill>
                  <a:srgbClr val="000000"/>
                </a:solidFill>
              </a:rPr>
              <a:t>Have groups share their lists after 7 minutes.</a:t>
            </a:r>
          </a:p>
          <a:p>
            <a:pPr defTabSz="973138" eaLnBrk="1" hangingPunct="1">
              <a:spcBef>
                <a:spcPct val="0"/>
              </a:spcBef>
              <a:buFontTx/>
              <a:buChar char="•"/>
            </a:pPr>
            <a:r>
              <a:rPr lang="en-US" altLang="en-US" smtClean="0">
                <a:solidFill>
                  <a:srgbClr val="000000"/>
                </a:solidFill>
              </a:rPr>
              <a:t>Add to list of consequences as appropriate.</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6B16169-71AC-4136-B1D2-26FED2ECB427}" type="slidenum">
              <a:rPr lang="en-US" altLang="en-US">
                <a:latin typeface="Calibri" panose="020F0502020204030204" pitchFamily="34" charset="0"/>
              </a:rPr>
              <a:pPr/>
              <a:t>94</a:t>
            </a:fld>
            <a:endParaRPr lang="en-US" altLang="en-US">
              <a:latin typeface="Calibri" panose="020F0502020204030204" pitchFamily="34" charset="0"/>
            </a:endParaRPr>
          </a:p>
        </p:txBody>
      </p:sp>
    </p:spTree>
    <p:extLst>
      <p:ext uri="{BB962C8B-B14F-4D97-AF65-F5344CB8AC3E}">
        <p14:creationId xmlns:p14="http://schemas.microsoft.com/office/powerpoint/2010/main" val="6912044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pPr>
            <a:r>
              <a:rPr lang="en-US" altLang="en-US" b="1" u="sng" smtClean="0">
                <a:solidFill>
                  <a:srgbClr val="000000"/>
                </a:solidFill>
              </a:rPr>
              <a:t>ACTIVITY #10: </a:t>
            </a:r>
            <a:r>
              <a:rPr lang="en-US" altLang="en-US" b="1" i="1" u="sng" smtClean="0">
                <a:solidFill>
                  <a:srgbClr val="000000"/>
                </a:solidFill>
              </a:rPr>
              <a:t>Paying Bills and Other Expenses </a:t>
            </a:r>
            <a:r>
              <a:rPr lang="en-US" altLang="en-US" b="1" u="sng" smtClean="0">
                <a:solidFill>
                  <a:srgbClr val="000000"/>
                </a:solidFill>
              </a:rPr>
              <a:t>CONTINUED</a:t>
            </a:r>
            <a:endParaRPr lang="en-US" altLang="en-US" b="1" i="1" u="sng" smtClean="0">
              <a:solidFill>
                <a:srgbClr val="000000"/>
              </a:solidFill>
            </a:endParaRPr>
          </a:p>
          <a:p>
            <a:pPr defTabSz="973138" eaLnBrk="1" hangingPunct="1">
              <a:spcBef>
                <a:spcPct val="0"/>
              </a:spcBef>
            </a:pPr>
            <a:endParaRPr lang="en-US" altLang="en-US" b="1" u="sng" smtClean="0">
              <a:solidFill>
                <a:srgbClr val="000000"/>
              </a:solidFill>
            </a:endParaRPr>
          </a:p>
          <a:p>
            <a:pPr defTabSz="973138" eaLnBrk="1" hangingPunct="1">
              <a:spcBef>
                <a:spcPct val="0"/>
              </a:spcBef>
            </a:pPr>
            <a:r>
              <a:rPr lang="en-US" altLang="en-US" b="1" smtClean="0">
                <a:solidFill>
                  <a:srgbClr val="000000"/>
                </a:solidFill>
              </a:rPr>
              <a:t>Presentation (Module 4)</a:t>
            </a:r>
          </a:p>
          <a:p>
            <a:pPr defTabSz="973138" eaLnBrk="1" hangingPunct="1">
              <a:spcBef>
                <a:spcPct val="0"/>
              </a:spcBef>
              <a:buFontTx/>
              <a:buChar char="•"/>
            </a:pPr>
            <a:endParaRPr lang="en-US" altLang="en-US" b="1" u="sng" smtClean="0">
              <a:solidFill>
                <a:srgbClr val="000000"/>
              </a:solidFill>
            </a:endParaRPr>
          </a:p>
          <a:p>
            <a:pPr defTabSz="973138" eaLnBrk="1" hangingPunct="1">
              <a:spcBef>
                <a:spcPct val="0"/>
              </a:spcBef>
              <a:buFontTx/>
              <a:buChar char="•"/>
            </a:pPr>
            <a:r>
              <a:rPr lang="en-US" altLang="en-US" smtClean="0">
                <a:solidFill>
                  <a:srgbClr val="000000"/>
                </a:solidFill>
              </a:rPr>
              <a:t>Review common approach to prioritization and the rationale for this using Tool 5 (page 165).</a:t>
            </a:r>
          </a:p>
          <a:p>
            <a:pPr defTabSz="973138" eaLnBrk="1" hangingPunct="1">
              <a:spcBef>
                <a:spcPct val="0"/>
              </a:spcBef>
              <a:buFontTx/>
              <a:buChar char="•"/>
            </a:pPr>
            <a:r>
              <a:rPr lang="en-US" altLang="en-US" i="1" smtClean="0">
                <a:solidFill>
                  <a:srgbClr val="000000"/>
                </a:solidFill>
              </a:rPr>
              <a:t>Be sure to emphasize that this is a </a:t>
            </a:r>
            <a:r>
              <a:rPr lang="en-US" altLang="en-US" i="1" u="sng" smtClean="0">
                <a:solidFill>
                  <a:srgbClr val="000000"/>
                </a:solidFill>
              </a:rPr>
              <a:t>short-term plan</a:t>
            </a:r>
            <a:r>
              <a:rPr lang="en-US" altLang="en-US" i="1" smtClean="0">
                <a:solidFill>
                  <a:srgbClr val="000000"/>
                </a:solidFill>
              </a:rPr>
              <a:t> ONLY. </a:t>
            </a:r>
            <a:endParaRPr lang="en-US" altLang="en-US" b="1" i="1" smtClean="0">
              <a:solidFill>
                <a:srgbClr val="000000"/>
              </a:solidFill>
            </a:endParaRPr>
          </a:p>
          <a:p>
            <a:pPr defTabSz="973138" eaLnBrk="1" hangingPunct="1">
              <a:spcBef>
                <a:spcPct val="0"/>
              </a:spcBef>
              <a:buFontTx/>
              <a:buChar char="•"/>
            </a:pPr>
            <a:r>
              <a:rPr lang="en-US" altLang="en-US" smtClean="0">
                <a:solidFill>
                  <a:srgbClr val="000000"/>
                </a:solidFill>
              </a:rPr>
              <a:t>Explain that people often pay the creditors that complain the loudest. IF and only IF they truly cannot make their bills, they must come up with a short-term plan to avoid long-term consequences of not paying some bills or expenses that could lead to their losing their job, their shelter, key assets, or having legal consequence by not paying obligations, especially those that have been court-ordered.</a:t>
            </a: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3CE4386-26CB-4FC9-B81F-384CF2097B27}" type="slidenum">
              <a:rPr lang="en-US" altLang="en-US">
                <a:latin typeface="Calibri" panose="020F0502020204030204" pitchFamily="34" charset="0"/>
              </a:rPr>
              <a:pPr/>
              <a:t>95</a:t>
            </a:fld>
            <a:endParaRPr lang="en-US" altLang="en-US">
              <a:latin typeface="Calibri" panose="020F0502020204030204" pitchFamily="34" charset="0"/>
            </a:endParaRPr>
          </a:p>
        </p:txBody>
      </p:sp>
    </p:spTree>
    <p:extLst>
      <p:ext uri="{BB962C8B-B14F-4D97-AF65-F5344CB8AC3E}">
        <p14:creationId xmlns:p14="http://schemas.microsoft.com/office/powerpoint/2010/main" val="28887098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a:r>
              <a:rPr lang="en-US" altLang="en-US" b="1" u="sng" smtClean="0">
                <a:solidFill>
                  <a:srgbClr val="000000"/>
                </a:solidFill>
              </a:rPr>
              <a:t>ACTIVITY #10: </a:t>
            </a:r>
            <a:r>
              <a:rPr lang="en-US" altLang="en-US" b="1" i="1" u="sng" smtClean="0">
                <a:solidFill>
                  <a:srgbClr val="000000"/>
                </a:solidFill>
              </a:rPr>
              <a:t>Paying Bills and Other Expenses </a:t>
            </a:r>
            <a:r>
              <a:rPr lang="en-US" altLang="en-US" b="1" u="sng" smtClean="0">
                <a:solidFill>
                  <a:srgbClr val="000000"/>
                </a:solidFill>
              </a:rPr>
              <a:t>CONTINUED</a:t>
            </a:r>
            <a:endParaRPr lang="en-US" altLang="en-US" b="1" i="1" u="sng" smtClean="0">
              <a:solidFill>
                <a:srgbClr val="000000"/>
              </a:solidFill>
            </a:endParaRPr>
          </a:p>
          <a:p>
            <a:pPr defTabSz="973138"/>
            <a:endParaRPr lang="en-US" altLang="en-US" b="1" u="sng" smtClean="0">
              <a:solidFill>
                <a:srgbClr val="000000"/>
              </a:solidFill>
            </a:endParaRPr>
          </a:p>
          <a:p>
            <a:pPr defTabSz="973138"/>
            <a:r>
              <a:rPr lang="en-US" altLang="en-US" b="1" smtClean="0">
                <a:solidFill>
                  <a:srgbClr val="000000"/>
                </a:solidFill>
              </a:rPr>
              <a:t>Presentation </a:t>
            </a:r>
            <a:endParaRPr lang="en-US" altLang="en-US" b="1" i="1" u="sng" smtClean="0">
              <a:solidFill>
                <a:srgbClr val="000000"/>
              </a:solidFill>
            </a:endParaRPr>
          </a:p>
          <a:p>
            <a:pPr defTabSz="973138"/>
            <a:endParaRPr lang="en-US" altLang="en-US" b="1" u="sng" smtClean="0">
              <a:solidFill>
                <a:srgbClr val="000000"/>
              </a:solidFill>
            </a:endParaRPr>
          </a:p>
          <a:p>
            <a:pPr defTabSz="973138">
              <a:buFontTx/>
              <a:buChar char="•"/>
            </a:pPr>
            <a:r>
              <a:rPr lang="en-US" altLang="en-US" smtClean="0">
                <a:solidFill>
                  <a:srgbClr val="000000"/>
                </a:solidFill>
              </a:rPr>
              <a:t>Review highlights of the module using the module 4 wrap up.</a:t>
            </a:r>
          </a:p>
          <a:p>
            <a:pPr defTabSz="973138" eaLnBrk="1" hangingPunct="1">
              <a:spcBef>
                <a:spcPct val="0"/>
              </a:spcBef>
            </a:pPr>
            <a:endParaRPr lang="en-US" altLang="en-US" smtClean="0">
              <a:solidFill>
                <a:srgbClr val="000000"/>
              </a:solidFill>
            </a:endParaRPr>
          </a:p>
          <a:p>
            <a:pPr defTabSz="973138" eaLnBrk="1" hangingPunct="1">
              <a:spcBef>
                <a:spcPct val="0"/>
              </a:spcBef>
            </a:pPr>
            <a:r>
              <a:rPr lang="en-US" altLang="en-US" b="1" smtClean="0">
                <a:solidFill>
                  <a:srgbClr val="000000"/>
                </a:solidFill>
              </a:rPr>
              <a:t>Summarize the module by sharing:</a:t>
            </a:r>
          </a:p>
          <a:p>
            <a:pPr defTabSz="973138" eaLnBrk="1" hangingPunct="1">
              <a:spcBef>
                <a:spcPct val="0"/>
              </a:spcBef>
              <a:buFontTx/>
              <a:buChar char="•"/>
            </a:pPr>
            <a:r>
              <a:rPr lang="en-US" altLang="en-US" smtClean="0">
                <a:solidFill>
                  <a:srgbClr val="000000"/>
                </a:solidFill>
              </a:rPr>
              <a:t>Understanding how you use your income and other financial resources is an essential step to financial empowerment. </a:t>
            </a:r>
          </a:p>
          <a:p>
            <a:pPr defTabSz="973138" eaLnBrk="1" hangingPunct="1">
              <a:spcBef>
                <a:spcPct val="0"/>
              </a:spcBef>
              <a:buFontTx/>
              <a:buChar char="•"/>
            </a:pPr>
            <a:r>
              <a:rPr lang="en-US" altLang="en-US" smtClean="0">
                <a:solidFill>
                  <a:srgbClr val="000000"/>
                </a:solidFill>
              </a:rPr>
              <a:t>Use the tools in this section to track and analyze how you use your financial resources. Use Tool 2: Bill Calendar, to organize your regular payments. Once completed, this can serve as a visual reminder to pay your bills on time. There are online tools as well as apps that can help you do the same thing.</a:t>
            </a:r>
          </a:p>
          <a:p>
            <a:pPr defTabSz="973138" eaLnBrk="1" hangingPunct="1">
              <a:spcBef>
                <a:spcPct val="0"/>
              </a:spcBef>
              <a:buFontTx/>
              <a:buChar char="•"/>
            </a:pPr>
            <a:r>
              <a:rPr lang="en-US" altLang="en-US" smtClean="0">
                <a:solidFill>
                  <a:srgbClr val="000000"/>
                </a:solidFill>
              </a:rPr>
              <a:t>If you find you are spending too much, you can apply some of the strategies for cutting spending. But be sure you are clear about the items that are your needs, your obligations and your wants before you start cutting spending. Finally, sometimes you can</a:t>
            </a:r>
            <a:r>
              <a:rPr lang="ja-JP" altLang="en-US" smtClean="0">
                <a:solidFill>
                  <a:srgbClr val="000000"/>
                </a:solidFill>
              </a:rPr>
              <a:t>’</a:t>
            </a:r>
            <a:r>
              <a:rPr lang="en-US" altLang="ja-JP" smtClean="0">
                <a:solidFill>
                  <a:srgbClr val="000000"/>
                </a:solidFill>
              </a:rPr>
              <a:t>t cover all of your needs, wants and obligations in a month. </a:t>
            </a:r>
          </a:p>
          <a:p>
            <a:pPr defTabSz="973138" eaLnBrk="1" hangingPunct="1">
              <a:spcBef>
                <a:spcPct val="0"/>
              </a:spcBef>
              <a:buFontTx/>
              <a:buChar char="•"/>
            </a:pPr>
            <a:r>
              <a:rPr lang="en-US" altLang="en-US" smtClean="0">
                <a:solidFill>
                  <a:srgbClr val="000000"/>
                </a:solidFill>
              </a:rPr>
              <a:t>Use a conscious strategy if you are going to have to skip or delay payments. Consider protecting your income, shelter, and assets before sending a payment to the </a:t>
            </a:r>
            <a:r>
              <a:rPr lang="ja-JP" altLang="en-US" smtClean="0">
                <a:solidFill>
                  <a:srgbClr val="000000"/>
                </a:solidFill>
              </a:rPr>
              <a:t>“</a:t>
            </a:r>
            <a:r>
              <a:rPr lang="en-US" altLang="ja-JP" smtClean="0">
                <a:solidFill>
                  <a:srgbClr val="000000"/>
                </a:solidFill>
              </a:rPr>
              <a:t>squeakiest wheel</a:t>
            </a:r>
            <a:r>
              <a:rPr lang="ja-JP" altLang="en-US" smtClean="0">
                <a:solidFill>
                  <a:srgbClr val="000000"/>
                </a:solidFill>
              </a:rPr>
              <a:t>”</a:t>
            </a:r>
            <a:r>
              <a:rPr lang="en-US" altLang="ja-JP" smtClean="0">
                <a:solidFill>
                  <a:srgbClr val="000000"/>
                </a:solidFill>
              </a:rPr>
              <a:t>. </a:t>
            </a:r>
          </a:p>
          <a:p>
            <a:pPr defTabSz="973138" eaLnBrk="1" hangingPunct="1">
              <a:spcBef>
                <a:spcPct val="0"/>
              </a:spcBef>
              <a:buFontTx/>
              <a:buChar char="•"/>
            </a:pPr>
            <a:r>
              <a:rPr lang="en-US" altLang="en-US" smtClean="0">
                <a:solidFill>
                  <a:srgbClr val="000000"/>
                </a:solidFill>
              </a:rPr>
              <a:t>Often debt collectors and creditors that fall outside of this strategy will call demanding payment. </a:t>
            </a:r>
            <a:r>
              <a:rPr lang="en-US" altLang="en-US" u="sng" smtClean="0">
                <a:solidFill>
                  <a:srgbClr val="000000"/>
                </a:solidFill>
              </a:rPr>
              <a:t>It is always your responsibility to pay what you owe.</a:t>
            </a:r>
            <a:r>
              <a:rPr lang="en-US" altLang="en-US" smtClean="0">
                <a:solidFill>
                  <a:srgbClr val="000000"/>
                </a:solidFill>
              </a:rPr>
              <a:t> But, for example, if you need your car to get to and from your job, in a month that your income is short, you may want to consider delaying a credit card payment and risking late fees instead of missing a car payment and risking repossession.</a:t>
            </a:r>
          </a:p>
          <a:p>
            <a:pPr defTabSz="973138" eaLnBrk="1" hangingPunct="1">
              <a:spcBef>
                <a:spcPct val="0"/>
              </a:spcBef>
              <a:buFontTx/>
              <a:buChar char="•"/>
            </a:pPr>
            <a:r>
              <a:rPr lang="en-US" altLang="en-US" smtClean="0">
                <a:solidFill>
                  <a:srgbClr val="000000"/>
                </a:solidFill>
              </a:rPr>
              <a:t>The tools from this module and Module 3 will help you create a cash flow budget, which is covered in Module 5.</a:t>
            </a:r>
          </a:p>
          <a:p>
            <a:pPr defTabSz="973138">
              <a:buFontTx/>
              <a:buChar char="•"/>
            </a:pPr>
            <a:endParaRPr lang="en-US" altLang="en-US" smtClean="0">
              <a:solidFill>
                <a:srgbClr val="000000"/>
              </a:solidFill>
            </a:endParaRP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A47E780-FC7B-405D-89DE-B0E8637DED86}" type="slidenum">
              <a:rPr lang="en-US" altLang="en-US">
                <a:latin typeface="Calibri" panose="020F0502020204030204" pitchFamily="34" charset="0"/>
              </a:rPr>
              <a:pPr/>
              <a:t>96</a:t>
            </a:fld>
            <a:endParaRPr lang="en-US" altLang="en-US">
              <a:latin typeface="Calibri" panose="020F0502020204030204" pitchFamily="34" charset="0"/>
            </a:endParaRPr>
          </a:p>
        </p:txBody>
      </p:sp>
    </p:spTree>
    <p:extLst>
      <p:ext uri="{BB962C8B-B14F-4D97-AF65-F5344CB8AC3E}">
        <p14:creationId xmlns:p14="http://schemas.microsoft.com/office/powerpoint/2010/main" val="3583224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E2774BD-F576-4D6D-8F03-D136D1551231}" type="slidenum">
              <a:rPr lang="en-US" altLang="en-US">
                <a:latin typeface="Calibri" panose="020F0502020204030204" pitchFamily="34" charset="0"/>
              </a:rPr>
              <a:pPr/>
              <a:t>97</a:t>
            </a:fld>
            <a:endParaRPr lang="en-US" altLang="en-US">
              <a:latin typeface="Calibri" panose="020F0502020204030204" pitchFamily="34" charset="0"/>
            </a:endParaRPr>
          </a:p>
        </p:txBody>
      </p:sp>
    </p:spTree>
    <p:extLst>
      <p:ext uri="{BB962C8B-B14F-4D97-AF65-F5344CB8AC3E}">
        <p14:creationId xmlns:p14="http://schemas.microsoft.com/office/powerpoint/2010/main" val="37024331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smtClean="0">
                <a:solidFill>
                  <a:srgbClr val="000000"/>
                </a:solidFill>
              </a:rPr>
              <a:t>ACTIVITY #11: </a:t>
            </a:r>
            <a:r>
              <a:rPr lang="en-US" altLang="en-US" b="1" i="1" u="sng" smtClean="0">
                <a:solidFill>
                  <a:srgbClr val="000000"/>
                </a:solidFill>
              </a:rPr>
              <a:t>Getting Through the Month</a:t>
            </a:r>
          </a:p>
          <a:p>
            <a:pPr eaLnBrk="1" hangingPunct="1">
              <a:spcBef>
                <a:spcPct val="0"/>
              </a:spcBef>
            </a:pPr>
            <a:r>
              <a:rPr lang="en-US" altLang="en-US" b="1" smtClean="0">
                <a:solidFill>
                  <a:srgbClr val="000000"/>
                </a:solidFill>
              </a:rPr>
              <a:t>Estimated Time: 45 Minutes</a:t>
            </a:r>
          </a:p>
          <a:p>
            <a:pPr eaLnBrk="1" hangingPunct="1">
              <a:spcBef>
                <a:spcPct val="0"/>
              </a:spcBef>
            </a:pPr>
            <a:r>
              <a:rPr lang="en-US" altLang="en-US" b="1" smtClean="0">
                <a:solidFill>
                  <a:srgbClr val="000000"/>
                </a:solidFill>
              </a:rPr>
              <a:t>Methodology: Facilitated Discussion / Presentation / Scenario Analysis / Small Group Exercise / Presentation</a:t>
            </a:r>
          </a:p>
          <a:p>
            <a:pPr eaLnBrk="1" hangingPunct="1">
              <a:spcBef>
                <a:spcPct val="0"/>
              </a:spcBef>
            </a:pPr>
            <a:r>
              <a:rPr lang="en-US" altLang="en-US" b="1" smtClean="0">
                <a:solidFill>
                  <a:srgbClr val="000000"/>
                </a:solidFill>
              </a:rPr>
              <a:t>Corresponding Section in Toolkit: Module 5 (Pages 169)</a:t>
            </a:r>
          </a:p>
          <a:p>
            <a:pPr eaLnBrk="1" hangingPunct="1">
              <a:spcBef>
                <a:spcPct val="0"/>
              </a:spcBef>
            </a:pPr>
            <a:endParaRPr lang="en-US" altLang="en-US" b="1" smtClean="0">
              <a:solidFill>
                <a:srgbClr val="000000"/>
              </a:solidFill>
            </a:endParaRPr>
          </a:p>
          <a:p>
            <a:pPr eaLnBrk="1" hangingPunct="1">
              <a:spcBef>
                <a:spcPct val="0"/>
              </a:spcBef>
            </a:pPr>
            <a:endParaRPr lang="en-US" altLang="en-US" b="1" smtClean="0">
              <a:solidFill>
                <a:srgbClr val="000000"/>
              </a:solidFill>
            </a:endParaRPr>
          </a:p>
          <a:p>
            <a:pPr eaLnBrk="1" hangingPunct="1">
              <a:spcBef>
                <a:spcPct val="0"/>
              </a:spcBef>
            </a:pPr>
            <a:r>
              <a:rPr lang="en-US" altLang="en-US" b="1" u="sng" smtClean="0">
                <a:solidFill>
                  <a:srgbClr val="000000"/>
                </a:solidFill>
              </a:rPr>
              <a:t>Instructions for Facilitator:</a:t>
            </a:r>
          </a:p>
          <a:p>
            <a:pPr eaLnBrk="1" hangingPunct="1">
              <a:spcBef>
                <a:spcPct val="0"/>
              </a:spcBef>
            </a:pPr>
            <a:endParaRPr lang="en-US" altLang="en-US" b="1" u="sng" smtClean="0">
              <a:solidFill>
                <a:srgbClr val="000000"/>
              </a:solidFill>
            </a:endParaRPr>
          </a:p>
          <a:p>
            <a:pPr eaLnBrk="1" hangingPunct="1">
              <a:spcBef>
                <a:spcPct val="0"/>
              </a:spcBef>
            </a:pPr>
            <a:r>
              <a:rPr lang="en-US" altLang="en-US" b="1" smtClean="0">
                <a:solidFill>
                  <a:srgbClr val="000000"/>
                </a:solidFill>
              </a:rPr>
              <a:t>Facilitated Discussion</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smtClean="0">
                <a:solidFill>
                  <a:srgbClr val="000000"/>
                </a:solidFill>
              </a:rPr>
              <a:t>Explore what participants know about cash flow by asking: “What is a cash flow budget?”</a:t>
            </a:r>
          </a:p>
          <a:p>
            <a:pPr eaLnBrk="1" hangingPunct="1">
              <a:spcBef>
                <a:spcPct val="0"/>
              </a:spcBef>
              <a:buFontTx/>
              <a:buChar char="•"/>
            </a:pPr>
            <a:r>
              <a:rPr lang="en-US" altLang="en-US" smtClean="0">
                <a:solidFill>
                  <a:srgbClr val="000000"/>
                </a:solidFill>
              </a:rPr>
              <a:t>After participants offer some ideas, share definition: </a:t>
            </a:r>
            <a:r>
              <a:rPr lang="en-US" altLang="en-US" b="1" smtClean="0">
                <a:solidFill>
                  <a:srgbClr val="000000"/>
                </a:solidFill>
              </a:rPr>
              <a:t>A projection of how you will get and use your cash and other financial resources.</a:t>
            </a:r>
          </a:p>
          <a:p>
            <a:pPr eaLnBrk="1" hangingPunct="1">
              <a:spcBef>
                <a:spcPct val="0"/>
              </a:spcBef>
              <a:buFontTx/>
              <a:buChar char="•"/>
            </a:pPr>
            <a:r>
              <a:rPr lang="en-US" altLang="en-US" smtClean="0">
                <a:solidFill>
                  <a:srgbClr val="000000"/>
                </a:solidFill>
              </a:rPr>
              <a:t>Contrast cash flow to regular budget by asking: “How is a cash flow budget different from a regular budget?”</a:t>
            </a:r>
          </a:p>
          <a:p>
            <a:pPr eaLnBrk="1" hangingPunct="1">
              <a:spcBef>
                <a:spcPct val="0"/>
              </a:spcBef>
              <a:buFontTx/>
              <a:buChar char="•"/>
            </a:pPr>
            <a:r>
              <a:rPr lang="en-US" altLang="en-US" smtClean="0">
                <a:solidFill>
                  <a:srgbClr val="000000"/>
                </a:solidFill>
              </a:rPr>
              <a:t>After participants offer some ideas, share definition: </a:t>
            </a:r>
            <a:r>
              <a:rPr lang="en-US" altLang="en-US" b="1" smtClean="0">
                <a:solidFill>
                  <a:srgbClr val="000000"/>
                </a:solidFill>
              </a:rPr>
              <a:t>A cash flow budget </a:t>
            </a:r>
            <a:r>
              <a:rPr lang="en-US" altLang="en-US" b="1" u="sng" smtClean="0">
                <a:solidFill>
                  <a:srgbClr val="000000"/>
                </a:solidFill>
              </a:rPr>
              <a:t>tracks the timing </a:t>
            </a:r>
            <a:r>
              <a:rPr lang="en-US" altLang="en-US" b="1" smtClean="0">
                <a:solidFill>
                  <a:srgbClr val="000000"/>
                </a:solidFill>
              </a:rPr>
              <a:t>of income and spending. </a:t>
            </a:r>
            <a:r>
              <a:rPr lang="en-US" altLang="en-US" b="1" u="sng" smtClean="0">
                <a:solidFill>
                  <a:srgbClr val="000000"/>
                </a:solidFill>
              </a:rPr>
              <a:t>This is key.</a:t>
            </a:r>
          </a:p>
          <a:p>
            <a:pPr eaLnBrk="1" hangingPunct="1">
              <a:spcBef>
                <a:spcPct val="0"/>
              </a:spcBef>
              <a:buFontTx/>
              <a:buChar char="•"/>
            </a:pPr>
            <a:endParaRPr lang="en-US" altLang="en-US" smtClean="0">
              <a:solidFill>
                <a:srgbClr val="000000"/>
              </a:solidFill>
            </a:endParaRPr>
          </a:p>
          <a:p>
            <a:pPr eaLnBrk="1" hangingPunct="1">
              <a:spcBef>
                <a:spcPct val="0"/>
              </a:spcBef>
              <a:buFontTx/>
              <a:buChar char="•"/>
            </a:pPr>
            <a:r>
              <a:rPr lang="en-US" altLang="en-US" b="1" i="1" smtClean="0">
                <a:solidFill>
                  <a:srgbClr val="000000"/>
                </a:solidFill>
              </a:rPr>
              <a:t>ASK: What do you think may be the benefit of this approach for the people you serve?</a:t>
            </a:r>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1FE678-1B3B-4C5F-ACBD-01B4EE018045}" type="slidenum">
              <a:rPr lang="en-US" altLang="en-US">
                <a:latin typeface="Calibri" panose="020F0502020204030204" pitchFamily="34" charset="0"/>
              </a:rPr>
              <a:pPr/>
              <a:t>98</a:t>
            </a:fld>
            <a:endParaRPr lang="en-US" altLang="en-US">
              <a:latin typeface="Calibri" panose="020F0502020204030204" pitchFamily="34" charset="0"/>
            </a:endParaRPr>
          </a:p>
        </p:txBody>
      </p:sp>
    </p:spTree>
    <p:extLst>
      <p:ext uri="{BB962C8B-B14F-4D97-AF65-F5344CB8AC3E}">
        <p14:creationId xmlns:p14="http://schemas.microsoft.com/office/powerpoint/2010/main" val="9366200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966" eaLnBrk="1" fontAlgn="auto" hangingPunct="1">
              <a:spcBef>
                <a:spcPts val="0"/>
              </a:spcBef>
              <a:spcAft>
                <a:spcPts val="0"/>
              </a:spcAft>
              <a:defRPr/>
            </a:pPr>
            <a:r>
              <a:rPr lang="en-US" b="1" u="sng" dirty="0" smtClean="0">
                <a:solidFill>
                  <a:srgbClr val="000000"/>
                </a:solidFill>
                <a:ea typeface="+mn-ea"/>
                <a:cs typeface="+mn-cs"/>
              </a:rPr>
              <a:t>ACTIVITY #11: </a:t>
            </a:r>
            <a:r>
              <a:rPr lang="en-US" b="1" i="1" u="sng" dirty="0" smtClean="0">
                <a:solidFill>
                  <a:srgbClr val="000000"/>
                </a:solidFill>
                <a:ea typeface="+mn-ea"/>
                <a:cs typeface="+mn-cs"/>
              </a:rPr>
              <a:t>Getting through the Month </a:t>
            </a:r>
            <a:r>
              <a:rPr lang="en-US" b="1" u="sng" dirty="0" smtClean="0">
                <a:solidFill>
                  <a:srgbClr val="000000"/>
                </a:solidFill>
                <a:ea typeface="+mn-ea"/>
                <a:cs typeface="+mn-cs"/>
              </a:rPr>
              <a:t>CONTINUED</a:t>
            </a:r>
            <a:endParaRPr lang="en-US" b="1" i="1" u="sng" dirty="0" smtClean="0">
              <a:solidFill>
                <a:srgbClr val="000000"/>
              </a:solidFill>
              <a:ea typeface="+mn-ea"/>
              <a:cs typeface="+mn-cs"/>
            </a:endParaRPr>
          </a:p>
          <a:p>
            <a:pPr defTabSz="1000966" eaLnBrk="1" fontAlgn="auto" hangingPunct="1">
              <a:spcBef>
                <a:spcPts val="0"/>
              </a:spcBef>
              <a:spcAft>
                <a:spcPts val="0"/>
              </a:spcAft>
              <a:defRPr/>
            </a:pPr>
            <a:endParaRPr lang="en-US" b="1" u="sng" dirty="0" smtClean="0">
              <a:solidFill>
                <a:srgbClr val="000000"/>
              </a:solidFill>
              <a:ea typeface="+mn-ea"/>
              <a:cs typeface="+mn-cs"/>
            </a:endParaRPr>
          </a:p>
          <a:p>
            <a:pPr defTabSz="1000966" eaLnBrk="1" fontAlgn="auto" hangingPunct="1">
              <a:spcBef>
                <a:spcPts val="0"/>
              </a:spcBef>
              <a:spcAft>
                <a:spcPts val="0"/>
              </a:spcAft>
              <a:defRPr/>
            </a:pPr>
            <a:r>
              <a:rPr lang="en-US" b="1" dirty="0" smtClean="0">
                <a:solidFill>
                  <a:srgbClr val="000000"/>
                </a:solidFill>
                <a:ea typeface="+mn-ea"/>
                <a:cs typeface="+mn-cs"/>
              </a:rPr>
              <a:t>Presentation (Module 5)</a:t>
            </a:r>
          </a:p>
          <a:p>
            <a:pPr eaLnBrk="1" fontAlgn="auto" hangingPunct="1">
              <a:spcBef>
                <a:spcPts val="0"/>
              </a:spcBef>
              <a:spcAft>
                <a:spcPts val="0"/>
              </a:spcAft>
              <a:defRPr/>
            </a:pPr>
            <a:endParaRPr lang="en-US" dirty="0" smtClean="0">
              <a:solidFill>
                <a:srgbClr val="000000"/>
              </a:solidFill>
              <a:ea typeface="+mn-ea"/>
              <a:cs typeface="+mn-cs"/>
            </a:endParaRPr>
          </a:p>
          <a:p>
            <a:pPr marL="184204" indent="-184204" eaLnBrk="1" fontAlgn="auto" hangingPunct="1">
              <a:spcBef>
                <a:spcPts val="0"/>
              </a:spcBef>
              <a:spcAft>
                <a:spcPts val="0"/>
              </a:spcAft>
              <a:buFont typeface="Arial"/>
              <a:buChar char="•"/>
              <a:defRPr/>
            </a:pPr>
            <a:r>
              <a:rPr lang="en-US" dirty="0" smtClean="0">
                <a:solidFill>
                  <a:srgbClr val="000000"/>
                </a:solidFill>
                <a:ea typeface="+mn-ea"/>
                <a:cs typeface="+mn-cs"/>
              </a:rPr>
              <a:t>Review the steps to making a cash flow budget and explain how these steps relate to the tools in this module.</a:t>
            </a:r>
          </a:p>
          <a:p>
            <a:pPr eaLnBrk="1" fontAlgn="auto" hangingPunct="1">
              <a:spcBef>
                <a:spcPts val="0"/>
              </a:spcBef>
              <a:spcAft>
                <a:spcPts val="0"/>
              </a:spcAft>
              <a:defRPr/>
            </a:pPr>
            <a:endParaRPr lang="en-US" dirty="0" smtClean="0">
              <a:solidFill>
                <a:srgbClr val="000000"/>
              </a:solidFill>
              <a:ea typeface="+mn-ea"/>
              <a:cs typeface="+mn-cs"/>
            </a:endParaRPr>
          </a:p>
          <a:p>
            <a:pPr eaLnBrk="1" fontAlgn="auto" hangingPunct="1">
              <a:spcBef>
                <a:spcPts val="0"/>
              </a:spcBef>
              <a:spcAft>
                <a:spcPts val="0"/>
              </a:spcAft>
              <a:defRPr/>
            </a:pPr>
            <a:r>
              <a:rPr lang="en-US" b="1" i="1" dirty="0" smtClean="0">
                <a:solidFill>
                  <a:srgbClr val="000000"/>
                </a:solidFill>
                <a:ea typeface="+mn-ea"/>
                <a:cs typeface="+mn-cs"/>
              </a:rPr>
              <a:t>ASK: If you find you cannot cover your expenses, what can you do?</a:t>
            </a:r>
          </a:p>
          <a:p>
            <a:pPr eaLnBrk="1" fontAlgn="auto" hangingPunct="1">
              <a:spcBef>
                <a:spcPts val="0"/>
              </a:spcBef>
              <a:spcAft>
                <a:spcPts val="0"/>
              </a:spcAft>
              <a:defRPr/>
            </a:pPr>
            <a:endParaRPr lang="en-US" b="1" i="1" dirty="0" smtClean="0">
              <a:solidFill>
                <a:srgbClr val="000000"/>
              </a:solidFill>
              <a:ea typeface="+mn-ea"/>
              <a:cs typeface="+mn-cs"/>
            </a:endParaRPr>
          </a:p>
          <a:p>
            <a:pPr marL="184204" indent="-184204" eaLnBrk="1" fontAlgn="auto" hangingPunct="1">
              <a:spcBef>
                <a:spcPts val="0"/>
              </a:spcBef>
              <a:spcAft>
                <a:spcPts val="0"/>
              </a:spcAft>
              <a:buFont typeface="Arial"/>
              <a:buChar char="•"/>
              <a:defRPr/>
            </a:pPr>
            <a:r>
              <a:rPr lang="en-US" dirty="0" smtClean="0">
                <a:solidFill>
                  <a:srgbClr val="000000"/>
                </a:solidFill>
                <a:ea typeface="+mn-ea"/>
                <a:cs typeface="+mn-cs"/>
              </a:rPr>
              <a:t>After participants offer some ideas, show the next slide.</a:t>
            </a:r>
            <a:endParaRPr lang="en-US" b="1" i="1" dirty="0">
              <a:solidFill>
                <a:srgbClr val="000000"/>
              </a:solidFill>
              <a:ea typeface="+mn-ea"/>
              <a:cs typeface="+mn-cs"/>
            </a:endParaRPr>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3B514D-504E-45A8-A519-4E30F5BD3C47}" type="slidenum">
              <a:rPr lang="en-US" altLang="en-US">
                <a:latin typeface="Calibri" panose="020F0502020204030204" pitchFamily="34" charset="0"/>
              </a:rPr>
              <a:pPr/>
              <a:t>99</a:t>
            </a:fld>
            <a:endParaRPr lang="en-US" altLang="en-US">
              <a:latin typeface="Calibri" panose="020F0502020204030204" pitchFamily="34" charset="0"/>
            </a:endParaRPr>
          </a:p>
        </p:txBody>
      </p:sp>
    </p:spTree>
    <p:extLst>
      <p:ext uri="{BB962C8B-B14F-4D97-AF65-F5344CB8AC3E}">
        <p14:creationId xmlns:p14="http://schemas.microsoft.com/office/powerpoint/2010/main" val="4141032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pic>
        <p:nvPicPr>
          <p:cNvPr id="4" name="Picture 11" descr="cfpb_PPT_background_greentype.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138"/>
            <a:ext cx="9155113" cy="70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1113" y="0"/>
            <a:ext cx="9144000" cy="18542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8625" y="4395788"/>
            <a:ext cx="27797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3641" y="2164953"/>
            <a:ext cx="8036720" cy="743347"/>
          </a:xfrm>
        </p:spPr>
        <p:txBody>
          <a:bodyPr>
            <a:normAutofit/>
          </a:bodyPr>
          <a:lstStyle>
            <a:lvl1pPr>
              <a:defRPr sz="4000" b="0">
                <a:solidFill>
                  <a:schemeClr val="tx2"/>
                </a:solidFill>
                <a:latin typeface="Arial"/>
                <a:cs typeface="Aria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58800" y="2895600"/>
            <a:ext cx="8031561" cy="520700"/>
          </a:xfrm>
        </p:spPr>
        <p:txBody>
          <a:bodyPr>
            <a:normAutofit/>
          </a:bodyPr>
          <a:lstStyle>
            <a:lvl1pPr marL="0" indent="0">
              <a:buNone/>
              <a:defRPr sz="1600">
                <a:solidFill>
                  <a:schemeClr val="accent3">
                    <a:lumMod val="75000"/>
                  </a:schemeClr>
                </a:solidFill>
                <a:latin typeface="+mj-lt"/>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1790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16" name="Text Placeholder 3"/>
          <p:cNvSpPr>
            <a:spLocks noGrp="1"/>
          </p:cNvSpPr>
          <p:nvPr>
            <p:ph type="body" sz="half" idx="10"/>
          </p:nvPr>
        </p:nvSpPr>
        <p:spPr>
          <a:xfrm>
            <a:off x="5414523" y="1370100"/>
            <a:ext cx="3175841" cy="4060021"/>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Content Placeholder 18"/>
          <p:cNvSpPr>
            <a:spLocks noGrp="1"/>
          </p:cNvSpPr>
          <p:nvPr>
            <p:ph sz="quarter" idx="11"/>
          </p:nvPr>
        </p:nvSpPr>
        <p:spPr>
          <a:xfrm>
            <a:off x="572256" y="1370099"/>
            <a:ext cx="4517885" cy="4060020"/>
          </a:xfrm>
        </p:spPr>
        <p:txBody>
          <a:bodyPr/>
          <a:lstStyle>
            <a:lvl1pPr marL="0" indent="0">
              <a:buNone/>
              <a:defRPr/>
            </a:lvl1pPr>
          </a:lstStyle>
          <a:p>
            <a:pPr lvl="0"/>
            <a:r>
              <a:rPr lang="en-US" smtClean="0"/>
              <a:t>Click to edit Master text styles</a:t>
            </a:r>
          </a:p>
        </p:txBody>
      </p:sp>
      <p:sp>
        <p:nvSpPr>
          <p:cNvPr id="5" name="Date Placeholder 3"/>
          <p:cNvSpPr>
            <a:spLocks noGrp="1"/>
          </p:cNvSpPr>
          <p:nvPr>
            <p:ph type="dt" sz="half" idx="12"/>
          </p:nvPr>
        </p:nvSpPr>
        <p:spPr/>
        <p:txBody>
          <a:bodyPr/>
          <a:lstStyle>
            <a:lvl1pPr>
              <a:defRPr/>
            </a:lvl1pPr>
          </a:lstStyle>
          <a:p>
            <a:pPr>
              <a:defRPr/>
            </a:pPr>
            <a:endParaRPr lang="en-US"/>
          </a:p>
        </p:txBody>
      </p:sp>
      <p:sp>
        <p:nvSpPr>
          <p:cNvPr id="6" name="Footer Placeholder 4"/>
          <p:cNvSpPr>
            <a:spLocks noGrp="1"/>
          </p:cNvSpPr>
          <p:nvPr>
            <p:ph type="ftr" sz="quarter" idx="13"/>
          </p:nvPr>
        </p:nvSpPr>
        <p:spPr/>
        <p:txBody>
          <a:bodyPr/>
          <a:lstStyle>
            <a:lvl1pPr>
              <a:defRPr/>
            </a:lvl1pPr>
          </a:lstStyle>
          <a:p>
            <a:pPr>
              <a:defRPr/>
            </a:pPr>
            <a:fld id="{FDC6A072-3A99-43AC-B0CA-9006FFBE0562}" type="slidenum">
              <a:rPr lang="en-US" altLang="en-US"/>
              <a:pPr>
                <a:defRPr/>
              </a:pPr>
              <a:t>‹#›</a:t>
            </a:fld>
            <a:endParaRPr lang="en-US" altLang="en-US"/>
          </a:p>
        </p:txBody>
      </p:sp>
    </p:spTree>
    <p:extLst>
      <p:ext uri="{BB962C8B-B14F-4D97-AF65-F5344CB8AC3E}">
        <p14:creationId xmlns:p14="http://schemas.microsoft.com/office/powerpoint/2010/main" val="27040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875"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sp>
        <p:nvSpPr>
          <p:cNvPr id="18" name="Text Placeholder 5"/>
          <p:cNvSpPr>
            <a:spLocks noGrp="1"/>
          </p:cNvSpPr>
          <p:nvPr>
            <p:ph type="body" sz="quarter" idx="10"/>
          </p:nvPr>
        </p:nvSpPr>
        <p:spPr>
          <a:xfrm>
            <a:off x="443471" y="6112080"/>
            <a:ext cx="4233097"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pPr lvl="0"/>
            <a:r>
              <a:rPr lang="en-US" smtClean="0"/>
              <a:t>Click to edit Master text styles</a:t>
            </a:r>
          </a:p>
        </p:txBody>
      </p:sp>
      <p:sp>
        <p:nvSpPr>
          <p:cNvPr id="19" name="Text Placeholder 3"/>
          <p:cNvSpPr>
            <a:spLocks noGrp="1"/>
          </p:cNvSpPr>
          <p:nvPr>
            <p:ph type="body" sz="half" idx="11"/>
          </p:nvPr>
        </p:nvSpPr>
        <p:spPr>
          <a:xfrm>
            <a:off x="5494465" y="564185"/>
            <a:ext cx="3175841"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2"/>
          </p:nvPr>
        </p:nvSpPr>
        <p:spPr/>
        <p:txBody>
          <a:bodyPr/>
          <a:lstStyle>
            <a:lvl1pPr>
              <a:defRPr smtClean="0"/>
            </a:lvl1pPr>
          </a:lstStyle>
          <a:p>
            <a:pPr>
              <a:defRPr/>
            </a:pPr>
            <a:fld id="{5F812A3E-A194-45C7-8419-C7F50621F729}" type="slidenum">
              <a:rPr lang="en-US" altLang="en-US"/>
              <a:pPr>
                <a:defRPr/>
              </a:pPr>
              <a:t>‹#›</a:t>
            </a:fld>
            <a:endParaRPr lang="en-US" altLang="en-US"/>
          </a:p>
        </p:txBody>
      </p:sp>
    </p:spTree>
    <p:extLst>
      <p:ext uri="{BB962C8B-B14F-4D97-AF65-F5344CB8AC3E}">
        <p14:creationId xmlns:p14="http://schemas.microsoft.com/office/powerpoint/2010/main" val="1181272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with title (2)">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sp>
        <p:nvSpPr>
          <p:cNvPr id="17" name="Text Placeholder 5"/>
          <p:cNvSpPr>
            <a:spLocks noGrp="1"/>
          </p:cNvSpPr>
          <p:nvPr>
            <p:ph type="body" sz="quarter" idx="10"/>
          </p:nvPr>
        </p:nvSpPr>
        <p:spPr>
          <a:xfrm>
            <a:off x="4507471" y="6112080"/>
            <a:ext cx="4233097" cy="528224"/>
          </a:xfrm>
        </p:spPr>
        <p:txBody>
          <a:bodyPr>
            <a:normAutofit/>
          </a:bodyPr>
          <a:lstStyle>
            <a:lvl1pPr marL="0" indent="0" algn="r">
              <a:buFontTx/>
              <a:buNone/>
              <a:defRPr sz="1200" i="1" baseline="0"/>
            </a:lvl1pPr>
            <a:lvl2pPr marL="457200" indent="0">
              <a:buFontTx/>
              <a:buNone/>
              <a:defRPr sz="1400"/>
            </a:lvl2pPr>
            <a:lvl3pPr marL="914400" indent="0">
              <a:buFontTx/>
              <a:buNone/>
              <a:defRPr sz="1400"/>
            </a:lvl3pPr>
          </a:lstStyle>
          <a:p>
            <a:pPr lvl="0"/>
            <a:r>
              <a:rPr lang="en-US" smtClean="0"/>
              <a:t>Click to edit Master text styles</a:t>
            </a:r>
          </a:p>
        </p:txBody>
      </p:sp>
      <p:sp>
        <p:nvSpPr>
          <p:cNvPr id="7" name="Text Placeholder 3"/>
          <p:cNvSpPr>
            <a:spLocks noGrp="1"/>
          </p:cNvSpPr>
          <p:nvPr>
            <p:ph type="body" sz="half" idx="11"/>
          </p:nvPr>
        </p:nvSpPr>
        <p:spPr>
          <a:xfrm>
            <a:off x="485021" y="564185"/>
            <a:ext cx="3175841" cy="705630"/>
          </a:xfrm>
          <a:prstGeom prst="rect">
            <a:avLst/>
          </a:prstGeom>
        </p:spPr>
        <p:txBody>
          <a:bodyPr>
            <a:normAutofit/>
          </a:bodyPr>
          <a:lstStyle>
            <a:lvl1pPr marL="0" indent="0">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303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with title (3)">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sp>
        <p:nvSpPr>
          <p:cNvPr id="17" name="Text Placeholder 5"/>
          <p:cNvSpPr>
            <a:spLocks noGrp="1"/>
          </p:cNvSpPr>
          <p:nvPr>
            <p:ph type="body" sz="quarter" idx="10"/>
          </p:nvPr>
        </p:nvSpPr>
        <p:spPr>
          <a:xfrm>
            <a:off x="485021" y="6112080"/>
            <a:ext cx="5074757"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pPr lvl="0"/>
            <a:r>
              <a:rPr lang="en-US" smtClean="0"/>
              <a:t>Click to edit Master text styles</a:t>
            </a:r>
          </a:p>
        </p:txBody>
      </p:sp>
      <p:sp>
        <p:nvSpPr>
          <p:cNvPr id="7" name="Text Placeholder 3"/>
          <p:cNvSpPr>
            <a:spLocks noGrp="1"/>
          </p:cNvSpPr>
          <p:nvPr>
            <p:ph type="body" sz="half" idx="11"/>
          </p:nvPr>
        </p:nvSpPr>
        <p:spPr>
          <a:xfrm>
            <a:off x="485021" y="517967"/>
            <a:ext cx="8150979" cy="528224"/>
          </a:xfrm>
          <a:prstGeom prst="rect">
            <a:avLst/>
          </a:prstGeom>
        </p:spPr>
        <p:txBody>
          <a:bodyPr>
            <a:normAutofit/>
          </a:bodyPr>
          <a:lstStyle>
            <a:lvl1pPr marL="0" indent="0">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2"/>
          </p:nvPr>
        </p:nvSpPr>
        <p:spPr/>
        <p:txBody>
          <a:bodyPr/>
          <a:lstStyle>
            <a:lvl1pPr>
              <a:defRPr smtClean="0"/>
            </a:lvl1pPr>
          </a:lstStyle>
          <a:p>
            <a:pPr>
              <a:defRPr/>
            </a:pPr>
            <a:fld id="{82DDE87B-D2EE-4208-B99D-F7DC48FCCC3E}" type="slidenum">
              <a:rPr lang="en-US" altLang="en-US"/>
              <a:pPr>
                <a:defRPr/>
              </a:pPr>
              <a:t>‹#›</a:t>
            </a:fld>
            <a:endParaRPr lang="en-US" altLang="en-US"/>
          </a:p>
        </p:txBody>
      </p:sp>
    </p:spTree>
    <p:extLst>
      <p:ext uri="{BB962C8B-B14F-4D97-AF65-F5344CB8AC3E}">
        <p14:creationId xmlns:p14="http://schemas.microsoft.com/office/powerpoint/2010/main" val="94571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a:spLocks noGrp="1"/>
          </p:cNvSpPr>
          <p:nvPr>
            <p:ph type="subTitle" idx="1"/>
          </p:nvPr>
        </p:nvSpPr>
        <p:spPr>
          <a:xfrm>
            <a:off x="903109" y="2996623"/>
            <a:ext cx="7309555" cy="475281"/>
          </a:xfrm>
          <a:prstGeom prst="rect">
            <a:avLst/>
          </a:prstGeom>
        </p:spPr>
        <p:txBody>
          <a:bodyPr lIns="64284" tIns="32142" rIns="64284" bIns="32142">
            <a:spAutoFit/>
          </a:bodyPr>
          <a:lstStyle>
            <a:lvl1pPr marL="0" marR="0" indent="0" algn="l" defTabSz="642915" rtl="0" eaLnBrk="1" fontAlgn="base" latinLnBrk="0" hangingPunct="1">
              <a:lnSpc>
                <a:spcPct val="140000"/>
              </a:lnSpc>
              <a:spcBef>
                <a:spcPts val="2109"/>
              </a:spcBef>
              <a:spcAft>
                <a:spcPts val="1406"/>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endParaRPr lang="en-US" dirty="0" smtClean="0"/>
          </a:p>
        </p:txBody>
      </p:sp>
      <p:sp>
        <p:nvSpPr>
          <p:cNvPr id="14" name="Title 1"/>
          <p:cNvSpPr>
            <a:spLocks noGrp="1"/>
          </p:cNvSpPr>
          <p:nvPr>
            <p:ph type="ctrTitle"/>
          </p:nvPr>
        </p:nvSpPr>
        <p:spPr>
          <a:xfrm>
            <a:off x="903110" y="2383034"/>
            <a:ext cx="7309554" cy="613589"/>
          </a:xfrm>
          <a:prstGeom prst="rect">
            <a:avLst/>
          </a:prstGeom>
        </p:spPr>
        <p:txBody>
          <a:bodyPr lIns="64284" tIns="32142" rIns="64284" bIns="32142"/>
          <a:lstStyle>
            <a:lvl1pPr algn="l">
              <a:defRPr sz="2800" baseline="0">
                <a:solidFill>
                  <a:srgbClr val="3FAE2A"/>
                </a:solidFill>
              </a:defRPr>
            </a:lvl1pPr>
          </a:lstStyle>
          <a:p>
            <a:endParaRPr lang="en-US" dirty="0"/>
          </a:p>
        </p:txBody>
      </p:sp>
      <p:sp>
        <p:nvSpPr>
          <p:cNvPr id="6" name="Date Placeholder 3"/>
          <p:cNvSpPr>
            <a:spLocks noGrp="1"/>
          </p:cNvSpPr>
          <p:nvPr>
            <p:ph type="dt" sz="half" idx="10"/>
          </p:nvPr>
        </p:nvSpPr>
        <p:spPr/>
        <p:txBody>
          <a:bodyPr/>
          <a:lstStyle>
            <a:lvl1pPr algn="ctr">
              <a:defRPr sz="1200">
                <a:solidFill>
                  <a:schemeClr val="tx1">
                    <a:tint val="75000"/>
                  </a:schemeClr>
                </a:solidFill>
              </a:defRPr>
            </a:lvl1pPr>
          </a:lstStyle>
          <a:p>
            <a:pPr>
              <a:defRPr/>
            </a:pPr>
            <a:endParaRPr lang="en-US"/>
          </a:p>
        </p:txBody>
      </p:sp>
      <p:sp>
        <p:nvSpPr>
          <p:cNvPr id="7" name="Footer Placeholder 4"/>
          <p:cNvSpPr>
            <a:spLocks noGrp="1"/>
          </p:cNvSpPr>
          <p:nvPr>
            <p:ph type="ftr" sz="quarter" idx="11"/>
          </p:nvPr>
        </p:nvSpPr>
        <p:spPr/>
        <p:txBody>
          <a:bodyPr/>
          <a:lstStyle>
            <a:lvl1pPr>
              <a:defRPr smtClean="0"/>
            </a:lvl1pPr>
          </a:lstStyle>
          <a:p>
            <a:pPr>
              <a:defRPr/>
            </a:pPr>
            <a:fld id="{E1F2CE02-D18D-4763-AAEA-7E281605E75E}" type="slidenum">
              <a:rPr lang="en-US" altLang="en-US"/>
              <a:pPr>
                <a:defRPr/>
              </a:pPr>
              <a:t>‹#›</a:t>
            </a:fld>
            <a:endParaRPr lang="en-US" altLang="en-US"/>
          </a:p>
        </p:txBody>
      </p:sp>
    </p:spTree>
    <p:extLst>
      <p:ext uri="{BB962C8B-B14F-4D97-AF65-F5344CB8AC3E}">
        <p14:creationId xmlns:p14="http://schemas.microsoft.com/office/powerpoint/2010/main" val="254667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1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24" name="Content Placeholder 2"/>
          <p:cNvSpPr>
            <a:spLocks noGrp="1"/>
          </p:cNvSpPr>
          <p:nvPr>
            <p:ph sz="half" idx="1"/>
          </p:nvPr>
        </p:nvSpPr>
        <p:spPr>
          <a:xfrm>
            <a:off x="457200" y="1350183"/>
            <a:ext cx="8133160" cy="4525963"/>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fld id="{6D0328A0-2B56-4B68-90B2-A4BA55DFC2EA}" type="slidenum">
              <a:rPr lang="en-US" altLang="en-US"/>
              <a:pPr>
                <a:defRPr/>
              </a:pPr>
              <a:t>‹#›</a:t>
            </a:fld>
            <a:endParaRPr lang="en-US" altLang="en-US"/>
          </a:p>
        </p:txBody>
      </p:sp>
    </p:spTree>
    <p:extLst>
      <p:ext uri="{BB962C8B-B14F-4D97-AF65-F5344CB8AC3E}">
        <p14:creationId xmlns:p14="http://schemas.microsoft.com/office/powerpoint/2010/main" val="244927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ctrTitle"/>
          </p:nvPr>
        </p:nvSpPr>
        <p:spPr>
          <a:xfrm>
            <a:off x="903112" y="2300174"/>
            <a:ext cx="7309556" cy="880064"/>
          </a:xfrm>
          <a:prstGeom prst="rect">
            <a:avLst/>
          </a:prstGeom>
        </p:spPr>
        <p:txBody>
          <a:bodyPr lIns="64251" tIns="32125" rIns="64251" bIns="32125"/>
          <a:lstStyle>
            <a:lvl1pPr algn="l">
              <a:lnSpc>
                <a:spcPts val="5000"/>
              </a:lnSpc>
              <a:spcBef>
                <a:spcPts val="7500"/>
              </a:spcBef>
              <a:spcAft>
                <a:spcPts val="0"/>
              </a:spcAft>
              <a:defRPr sz="4600" baseline="0">
                <a:solidFill>
                  <a:schemeClr val="tx2"/>
                </a:solidFill>
              </a:defRPr>
            </a:lvl1pPr>
          </a:lstStyle>
          <a:p>
            <a:r>
              <a:rPr lang="en-US" smtClean="0"/>
              <a:t>Click to edit Master title style</a:t>
            </a:r>
            <a:endParaRPr lang="en-US" dirty="0"/>
          </a:p>
        </p:txBody>
      </p:sp>
      <p:sp>
        <p:nvSpPr>
          <p:cNvPr id="22" name="Subtitle 2"/>
          <p:cNvSpPr>
            <a:spLocks noGrp="1"/>
          </p:cNvSpPr>
          <p:nvPr>
            <p:ph type="subTitle" idx="1"/>
          </p:nvPr>
        </p:nvSpPr>
        <p:spPr>
          <a:xfrm>
            <a:off x="903112" y="3202725"/>
            <a:ext cx="7309555" cy="717193"/>
          </a:xfrm>
          <a:prstGeom prst="rect">
            <a:avLst/>
          </a:prstGeom>
        </p:spPr>
        <p:txBody>
          <a:bodyPr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050606"/>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smtClean="0"/>
              <a:t>Click to edit Master subtitle style</a:t>
            </a:r>
            <a:endParaRPr lang="en-US" dirty="0"/>
          </a:p>
        </p:txBody>
      </p:sp>
      <p:sp>
        <p:nvSpPr>
          <p:cNvPr id="6" name="Footer Placeholder 4"/>
          <p:cNvSpPr>
            <a:spLocks noGrp="1"/>
          </p:cNvSpPr>
          <p:nvPr>
            <p:ph type="ftr" sz="quarter" idx="10"/>
          </p:nvPr>
        </p:nvSpPr>
        <p:spPr/>
        <p:txBody>
          <a:bodyPr/>
          <a:lstStyle>
            <a:lvl1pPr>
              <a:defRPr smtClean="0"/>
            </a:lvl1pPr>
          </a:lstStyle>
          <a:p>
            <a:pPr>
              <a:defRPr/>
            </a:pPr>
            <a:fld id="{540BE149-AD5A-486A-8424-14D49D671104}" type="slidenum">
              <a:rPr lang="en-US" altLang="en-US"/>
              <a:pPr>
                <a:defRPr/>
              </a:pPr>
              <a:t>‹#›</a:t>
            </a:fld>
            <a:endParaRPr lang="en-US" altLang="en-US"/>
          </a:p>
        </p:txBody>
      </p:sp>
    </p:spTree>
    <p:extLst>
      <p:ext uri="{BB962C8B-B14F-4D97-AF65-F5344CB8AC3E}">
        <p14:creationId xmlns:p14="http://schemas.microsoft.com/office/powerpoint/2010/main" val="71726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0183"/>
            <a:ext cx="4038600" cy="4525963"/>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350183"/>
            <a:ext cx="4038600" cy="4525963"/>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3"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fld id="{0B730F34-FCBC-44D2-906E-79BE8F90E2A8}" type="slidenum">
              <a:rPr lang="en-US" altLang="en-US"/>
              <a:pPr>
                <a:defRPr/>
              </a:pPr>
              <a:t>‹#›</a:t>
            </a:fld>
            <a:endParaRPr lang="en-US" altLang="en-US"/>
          </a:p>
        </p:txBody>
      </p:sp>
    </p:spTree>
    <p:extLst>
      <p:ext uri="{BB962C8B-B14F-4D97-AF65-F5344CB8AC3E}">
        <p14:creationId xmlns:p14="http://schemas.microsoft.com/office/powerpoint/2010/main" val="57724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3644" y="1844849"/>
            <a:ext cx="3847345" cy="3951288"/>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741504" y="1325098"/>
            <a:ext cx="3848856" cy="395027"/>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1504" y="1844849"/>
            <a:ext cx="3848856" cy="3951288"/>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5"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19" name="Text Placeholder 4"/>
          <p:cNvSpPr>
            <a:spLocks noGrp="1"/>
          </p:cNvSpPr>
          <p:nvPr>
            <p:ph type="body" sz="quarter" idx="12"/>
          </p:nvPr>
        </p:nvSpPr>
        <p:spPr>
          <a:xfrm>
            <a:off x="533400" y="1325098"/>
            <a:ext cx="3848856" cy="395027"/>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3"/>
          </p:nvPr>
        </p:nvSpPr>
        <p:spPr/>
        <p:txBody>
          <a:bodyPr/>
          <a:lstStyle>
            <a:lvl1pPr>
              <a:defRPr/>
            </a:lvl1pPr>
          </a:lstStyle>
          <a:p>
            <a:pPr>
              <a:defRPr/>
            </a:pPr>
            <a:endParaRPr lang="en-US"/>
          </a:p>
        </p:txBody>
      </p:sp>
      <p:sp>
        <p:nvSpPr>
          <p:cNvPr id="8" name="Footer Placeholder 4"/>
          <p:cNvSpPr>
            <a:spLocks noGrp="1"/>
          </p:cNvSpPr>
          <p:nvPr>
            <p:ph type="ftr" sz="quarter" idx="14"/>
          </p:nvPr>
        </p:nvSpPr>
        <p:spPr/>
        <p:txBody>
          <a:bodyPr/>
          <a:lstStyle>
            <a:lvl1pPr>
              <a:defRPr/>
            </a:lvl1pPr>
          </a:lstStyle>
          <a:p>
            <a:pPr>
              <a:defRPr/>
            </a:pPr>
            <a:fld id="{EDF57060-581B-4C93-B05D-BB4B3749C276}" type="slidenum">
              <a:rPr lang="en-US" altLang="en-US"/>
              <a:pPr>
                <a:defRPr/>
              </a:pPr>
              <a:t>‹#›</a:t>
            </a:fld>
            <a:endParaRPr lang="en-US" altLang="en-US"/>
          </a:p>
        </p:txBody>
      </p:sp>
    </p:spTree>
    <p:extLst>
      <p:ext uri="{BB962C8B-B14F-4D97-AF65-F5344CB8AC3E}">
        <p14:creationId xmlns:p14="http://schemas.microsoft.com/office/powerpoint/2010/main" val="305642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fld id="{3CEB3CCB-5E03-4075-A987-12B48C40696A}" type="slidenum">
              <a:rPr lang="en-US" altLang="en-US"/>
              <a:pPr>
                <a:defRPr/>
              </a:pPr>
              <a:t>‹#›</a:t>
            </a:fld>
            <a:endParaRPr lang="en-US" altLang="en-US"/>
          </a:p>
        </p:txBody>
      </p:sp>
    </p:spTree>
    <p:extLst>
      <p:ext uri="{BB962C8B-B14F-4D97-AF65-F5344CB8AC3E}">
        <p14:creationId xmlns:p14="http://schemas.microsoft.com/office/powerpoint/2010/main" val="376056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ChangeArrowheads="1"/>
          </p:cNvSpPr>
          <p:nvPr userDrawn="1"/>
        </p:nvSpPr>
        <p:spPr bwMode="auto">
          <a:xfrm>
            <a:off x="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sp>
        <p:nvSpPr>
          <p:cNvPr id="3" name="Footer Placeholder 4"/>
          <p:cNvSpPr txBox="1">
            <a:spLocks/>
          </p:cNvSpPr>
          <p:nvPr userDrawn="1"/>
        </p:nvSpPr>
        <p:spPr>
          <a:xfrm>
            <a:off x="5694363" y="6173788"/>
            <a:ext cx="2895600" cy="365125"/>
          </a:xfrm>
          <a:prstGeom prst="rect">
            <a:avLst/>
          </a:prstGeom>
        </p:spPr>
        <p:txBody>
          <a:bodyPr anchor="ctr"/>
          <a:lstStyle>
            <a:lvl1pPr>
              <a:defRPr sz="2400">
                <a:solidFill>
                  <a:schemeClr val="tx1"/>
                </a:solidFill>
                <a:latin typeface="Georgia" panose="02040502050405020303" pitchFamily="18" charset="0"/>
                <a:ea typeface="MS PGothic" panose="020B0600070205080204" pitchFamily="34" charset="-128"/>
              </a:defRPr>
            </a:lvl1pPr>
            <a:lvl2pPr marL="742950" indent="-285750">
              <a:defRPr sz="2400">
                <a:solidFill>
                  <a:schemeClr val="tx1"/>
                </a:solidFill>
                <a:latin typeface="Georgia" panose="02040502050405020303" pitchFamily="18" charset="0"/>
                <a:ea typeface="MS PGothic" panose="020B0600070205080204" pitchFamily="34" charset="-128"/>
              </a:defRPr>
            </a:lvl2pPr>
            <a:lvl3pPr marL="1143000" indent="-228600">
              <a:defRPr sz="2400">
                <a:solidFill>
                  <a:schemeClr val="tx1"/>
                </a:solidFill>
                <a:latin typeface="Georgia" panose="02040502050405020303" pitchFamily="18" charset="0"/>
                <a:ea typeface="MS PGothic" panose="020B0600070205080204" pitchFamily="34" charset="-128"/>
              </a:defRPr>
            </a:lvl3pPr>
            <a:lvl4pPr marL="1600200" indent="-228600">
              <a:defRPr sz="2400">
                <a:solidFill>
                  <a:schemeClr val="tx1"/>
                </a:solidFill>
                <a:latin typeface="Georgia" panose="02040502050405020303" pitchFamily="18" charset="0"/>
                <a:ea typeface="MS PGothic" panose="020B0600070205080204" pitchFamily="34" charset="-128"/>
              </a:defRPr>
            </a:lvl4pPr>
            <a:lvl5pPr marL="2057400" indent="-228600">
              <a:defRPr sz="24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ea typeface="MS PGothic" panose="020B0600070205080204" pitchFamily="34" charset="-128"/>
              </a:defRPr>
            </a:lvl9pPr>
          </a:lstStyle>
          <a:p>
            <a:pPr algn="r" eaLnBrk="1" hangingPunct="1">
              <a:defRPr/>
            </a:pPr>
            <a:fld id="{DBE3DAA4-593B-4AA2-9297-EA3C2B3F5E5B}" type="slidenum">
              <a:rPr lang="en-US" altLang="en-US" sz="1200" smtClean="0">
                <a:solidFill>
                  <a:srgbClr val="8A8B8C"/>
                </a:solidFill>
                <a:latin typeface="Arial" panose="020B0604020202020204" pitchFamily="34" charset="0"/>
              </a:rPr>
              <a:pPr algn="r" eaLnBrk="1" hangingPunct="1">
                <a:defRPr/>
              </a:pPr>
              <a:t>‹#›</a:t>
            </a:fld>
            <a:endParaRPr lang="en-US" altLang="en-US" sz="1200" smtClean="0">
              <a:solidFill>
                <a:srgbClr val="8A8B8C"/>
              </a:solidFill>
              <a:latin typeface="Arial" panose="020B0604020202020204" pitchFamily="34" charset="0"/>
            </a:endParaRPr>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smtClean="0"/>
            </a:lvl1pPr>
          </a:lstStyle>
          <a:p>
            <a:pPr>
              <a:defRPr/>
            </a:pPr>
            <a:r>
              <a:rPr lang="en-US" altLang="en-US"/>
              <a:t>‹#›</a:t>
            </a:r>
          </a:p>
        </p:txBody>
      </p:sp>
    </p:spTree>
    <p:extLst>
      <p:ext uri="{BB962C8B-B14F-4D97-AF65-F5344CB8AC3E}">
        <p14:creationId xmlns:p14="http://schemas.microsoft.com/office/powerpoint/2010/main" val="43027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2" name="Title Placeholder 1"/>
          <p:cNvSpPr>
            <a:spLocks noGrp="1"/>
          </p:cNvSpPr>
          <p:nvPr>
            <p:ph type="title"/>
          </p:nvPr>
        </p:nvSpPr>
        <p:spPr>
          <a:xfrm>
            <a:off x="553641" y="274637"/>
            <a:ext cx="8036720" cy="743347"/>
          </a:xfrm>
          <a:prstGeom prst="rect">
            <a:avLst/>
          </a:prstGeom>
        </p:spPr>
        <p:txBody>
          <a:bodyPr rtlCol="0">
            <a:normAutofit/>
          </a:bodyPr>
          <a:lstStyle/>
          <a:p>
            <a:r>
              <a:rPr lang="en-US" smtClean="0"/>
              <a:t>Click to edit Master title style</a:t>
            </a:r>
            <a:endParaRPr lang="en-US" dirty="0"/>
          </a:p>
        </p:txBody>
      </p:sp>
      <p:sp>
        <p:nvSpPr>
          <p:cNvPr id="24" name="Content Placeholder 2"/>
          <p:cNvSpPr>
            <a:spLocks noGrp="1"/>
          </p:cNvSpPr>
          <p:nvPr>
            <p:ph sz="half" idx="1"/>
          </p:nvPr>
        </p:nvSpPr>
        <p:spPr>
          <a:xfrm>
            <a:off x="553643" y="1350183"/>
            <a:ext cx="8036719" cy="4525963"/>
          </a:xfrm>
          <a:prstGeom prst="rect">
            <a:avLst/>
          </a:prstGeom>
        </p:spPr>
        <p:txBody>
          <a:bodyPr/>
          <a:lstStyle>
            <a:lvl1pPr marL="452628" indent="-457200">
              <a:buFont typeface="+mj-lt"/>
              <a:buAutoNum type="arabicPeriod"/>
              <a:defRPr sz="2000"/>
            </a:lvl1pPr>
            <a:lvl2pPr marL="800100" indent="-342900">
              <a:spcBef>
                <a:spcPts val="1000"/>
              </a:spcBef>
              <a:buSzPct val="100000"/>
              <a:buFont typeface="+mj-lt"/>
              <a:buAutoNum type="alphaLcPeriod"/>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fld id="{34F2AB18-E380-4A6C-972C-0FE503100248}" type="slidenum">
              <a:rPr lang="en-US" altLang="en-US"/>
              <a:pPr>
                <a:defRPr/>
              </a:pPr>
              <a:t>‹#›</a:t>
            </a:fld>
            <a:endParaRPr lang="en-US" altLang="en-US"/>
          </a:p>
        </p:txBody>
      </p:sp>
    </p:spTree>
    <p:extLst>
      <p:ext uri="{BB962C8B-B14F-4D97-AF65-F5344CB8AC3E}">
        <p14:creationId xmlns:p14="http://schemas.microsoft.com/office/powerpoint/2010/main" val="92673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124200" y="6173788"/>
            <a:ext cx="2133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a:ea typeface="+mn-ea"/>
                <a:cs typeface="Arial"/>
              </a:defRPr>
            </a:lvl1pPr>
          </a:lstStyle>
          <a:p>
            <a:pPr>
              <a:defRPr/>
            </a:pPr>
            <a:endParaRPr lang="en-US"/>
          </a:p>
        </p:txBody>
      </p:sp>
      <p:sp>
        <p:nvSpPr>
          <p:cNvPr id="1027" name="Title Placeholder 1"/>
          <p:cNvSpPr>
            <a:spLocks noGrp="1"/>
          </p:cNvSpPr>
          <p:nvPr>
            <p:ph type="title"/>
          </p:nvPr>
        </p:nvSpPr>
        <p:spPr bwMode="auto">
          <a:xfrm>
            <a:off x="554038" y="274638"/>
            <a:ext cx="80359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cxnSp>
        <p:nvCxnSpPr>
          <p:cNvPr id="1028" name="Straight Connector 13"/>
          <p:cNvCxnSpPr>
            <a:cxnSpLocks noChangeShapeType="1"/>
          </p:cNvCxnSpPr>
          <p:nvPr/>
        </p:nvCxnSpPr>
        <p:spPr bwMode="auto">
          <a:xfrm>
            <a:off x="554038" y="1017588"/>
            <a:ext cx="8035925" cy="0"/>
          </a:xfrm>
          <a:prstGeom prst="line">
            <a:avLst/>
          </a:prstGeom>
          <a:noFill/>
          <a:ln w="25400">
            <a:solidFill>
              <a:srgbClr val="50B748"/>
            </a:solidFill>
            <a:round/>
            <a:headEnd/>
            <a:tailEnd/>
          </a:ln>
          <a:extLst>
            <a:ext uri="{909E8E84-426E-40DD-AFC4-6F175D3DCCD1}">
              <a14:hiddenFill xmlns:a14="http://schemas.microsoft.com/office/drawing/2010/main">
                <a:noFill/>
              </a14:hiddenFill>
            </a:ext>
          </a:extLst>
        </p:spPr>
      </p:cxnSp>
      <p:sp>
        <p:nvSpPr>
          <p:cNvPr id="1029" name="Text Placeholder 2"/>
          <p:cNvSpPr>
            <a:spLocks noGrp="1"/>
          </p:cNvSpPr>
          <p:nvPr>
            <p:ph type="body" idx="1"/>
          </p:nvPr>
        </p:nvSpPr>
        <p:spPr bwMode="auto">
          <a:xfrm>
            <a:off x="554038" y="1339850"/>
            <a:ext cx="803592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pic>
        <p:nvPicPr>
          <p:cNvPr id="1030"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5694363" y="6173788"/>
            <a:ext cx="2895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A8B8C"/>
                </a:solidFill>
                <a:latin typeface="Arial" panose="020B0604020202020204" pitchFamily="34" charset="0"/>
              </a:defRPr>
            </a:lvl1pPr>
          </a:lstStyle>
          <a:p>
            <a:pPr>
              <a:defRPr/>
            </a:pPr>
            <a:fld id="{FEED02D7-591E-476B-9A30-2E9ECA9B16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26" r:id="rId3"/>
    <p:sldLayoutId id="2147484034" r:id="rId4"/>
    <p:sldLayoutId id="2147484027" r:id="rId5"/>
    <p:sldLayoutId id="2147484028" r:id="rId6"/>
    <p:sldLayoutId id="2147484029" r:id="rId7"/>
    <p:sldLayoutId id="2147484035" r:id="rId8"/>
    <p:sldLayoutId id="2147484030" r:id="rId9"/>
    <p:sldLayoutId id="2147484031" r:id="rId10"/>
    <p:sldLayoutId id="2147484036" r:id="rId11"/>
    <p:sldLayoutId id="2147484037" r:id="rId12"/>
    <p:sldLayoutId id="2147484038" r:id="rId13"/>
    <p:sldLayoutId id="2147484039" r:id="rId14"/>
  </p:sldLayoutIdLst>
  <p:hf hdr="0" ftr="0" dt="0"/>
  <p:txStyles>
    <p:titleStyle>
      <a:lvl1pPr algn="l" defTabSz="457200" rtl="0" eaLnBrk="0" fontAlgn="base" hangingPunct="0">
        <a:spcBef>
          <a:spcPct val="0"/>
        </a:spcBef>
        <a:spcAft>
          <a:spcPct val="0"/>
        </a:spcAft>
        <a:defRPr sz="2800" kern="1200">
          <a:solidFill>
            <a:schemeClr val="tx1"/>
          </a:solidFill>
          <a:latin typeface="+mj-lt"/>
          <a:ea typeface="MS PGothic" panose="020B0600070205080204" pitchFamily="34" charset="-128"/>
          <a:cs typeface="MS PGothic" charset="0"/>
        </a:defRPr>
      </a:lvl1pPr>
      <a:lvl2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2pPr>
      <a:lvl3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3pPr>
      <a:lvl4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4pPr>
      <a:lvl5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p:titleStyle>
    <p:bodyStyle>
      <a:lvl1pPr marL="342900" indent="-346075" algn="l" defTabSz="457200" rtl="0" eaLnBrk="0" fontAlgn="base" hangingPunct="0">
        <a:lnSpc>
          <a:spcPts val="2600"/>
        </a:lnSpc>
        <a:spcBef>
          <a:spcPts val="1000"/>
        </a:spcBef>
        <a:spcAft>
          <a:spcPct val="0"/>
        </a:spcAft>
        <a:buClr>
          <a:schemeClr val="tx2"/>
        </a:buClr>
        <a:buFont typeface="Wingdings" panose="05000000000000000000" pitchFamily="2" charset="2"/>
        <a:buChar char="§"/>
        <a:defRPr sz="2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sz="20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ts val="1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hyperlink" Target="http://www.consumerfinance.gov/paying-for-colleg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hyperlink" Target="http://www.consumerfinance.gov/"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6" Type="http://schemas.openxmlformats.org/officeDocument/2006/relationships/hyperlink" Target="http://www.consumerfinance.gov/your-story" TargetMode="External"/><Relationship Id="rId5" Type="http://schemas.openxmlformats.org/officeDocument/2006/relationships/hyperlink" Target="http://www.consumerfinance.gov/askcfpb" TargetMode="External"/><Relationship Id="rId4" Type="http://schemas.openxmlformats.org/officeDocument/2006/relationships/hyperlink" Target="http://www.consumerfinance.gov/complaint/" TargetMode="Externa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emf"/></Relationships>
</file>

<file path=ppt/slides/_rels/slide2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8800" y="3186113"/>
            <a:ext cx="8031163" cy="520700"/>
          </a:xfrm>
        </p:spPr>
        <p:txBody>
          <a:bodyPr rtlCol="0"/>
          <a:lstStyle/>
          <a:p>
            <a:pPr eaLnBrk="1" fontAlgn="auto" hangingPunct="1">
              <a:spcAft>
                <a:spcPts val="0"/>
              </a:spcAft>
              <a:buFont typeface="Wingdings" charset="2"/>
              <a:buNone/>
              <a:defRPr/>
            </a:pPr>
            <a:r>
              <a:rPr lang="en-US" sz="1800" dirty="0" smtClean="0">
                <a:solidFill>
                  <a:schemeClr val="accent2"/>
                </a:solidFill>
                <a:ea typeface="+mn-ea"/>
              </a:rPr>
              <a:t>Community Volunteer Training</a:t>
            </a:r>
            <a:endParaRPr lang="en-US" sz="1800" dirty="0">
              <a:solidFill>
                <a:schemeClr val="accent2"/>
              </a:solidFill>
              <a:ea typeface="+mn-ea"/>
            </a:endParaRPr>
          </a:p>
        </p:txBody>
      </p:sp>
      <p:sp>
        <p:nvSpPr>
          <p:cNvPr id="12291" name="Title 4"/>
          <p:cNvSpPr>
            <a:spLocks noGrp="1"/>
          </p:cNvSpPr>
          <p:nvPr>
            <p:ph type="title"/>
          </p:nvPr>
        </p:nvSpPr>
        <p:spPr>
          <a:xfrm>
            <a:off x="554038" y="1809750"/>
            <a:ext cx="8035925" cy="744538"/>
          </a:xfrm>
        </p:spPr>
        <p:txBody>
          <a:bodyPr/>
          <a:lstStyle/>
          <a:p>
            <a:pPr eaLnBrk="1" hangingPunct="1"/>
            <a:r>
              <a:rPr lang="en-US" altLang="en-US" smtClean="0">
                <a:latin typeface="Arial" panose="020B0604020202020204" pitchFamily="34" charset="0"/>
                <a:cs typeface="Arial" panose="020B0604020202020204" pitchFamily="34" charset="0"/>
              </a:rPr>
              <a:t>Your Money, Your Goals</a:t>
            </a:r>
          </a:p>
        </p:txBody>
      </p:sp>
      <p:sp>
        <p:nvSpPr>
          <p:cNvPr id="6" name="Text Placeholder 2"/>
          <p:cNvSpPr txBox="1">
            <a:spLocks/>
          </p:cNvSpPr>
          <p:nvPr/>
        </p:nvSpPr>
        <p:spPr>
          <a:xfrm>
            <a:off x="558800" y="2600325"/>
            <a:ext cx="8031163" cy="520700"/>
          </a:xfrm>
          <a:prstGeom prst="rect">
            <a:avLst/>
          </a:prstGeom>
        </p:spPr>
        <p:txBody>
          <a:bodyPr>
            <a:normAutofit fontScale="92500"/>
          </a:bodyPr>
          <a:lstStyle>
            <a:lvl1pPr marL="0" indent="0" algn="l" defTabSz="457200" rtl="0" eaLnBrk="1" latinLnBrk="0" hangingPunct="1">
              <a:lnSpc>
                <a:spcPts val="2600"/>
              </a:lnSpc>
              <a:spcBef>
                <a:spcPts val="1000"/>
              </a:spcBef>
              <a:buClr>
                <a:schemeClr val="tx2"/>
              </a:buClr>
              <a:buFont typeface="Wingdings" charset="2"/>
              <a:buNone/>
              <a:defRPr sz="1600" kern="1200">
                <a:solidFill>
                  <a:schemeClr val="accent3">
                    <a:lumMod val="75000"/>
                  </a:schemeClr>
                </a:solidFill>
                <a:latin typeface="+mj-lt"/>
                <a:ea typeface="+mn-ea"/>
                <a:cs typeface="Arial"/>
              </a:defRPr>
            </a:lvl1pPr>
            <a:lvl2pPr marL="742950" indent="-285750" algn="l" defTabSz="457200" rtl="0" eaLnBrk="1" latinLnBrk="0" hangingPunct="1">
              <a:spcBef>
                <a:spcPts val="1000"/>
              </a:spcBef>
              <a:buClr>
                <a:schemeClr val="tx2"/>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800" dirty="0" smtClean="0">
                <a:solidFill>
                  <a:srgbClr val="2CB34A"/>
                </a:solidFill>
                <a:latin typeface="Arial"/>
              </a:rPr>
              <a:t>A FINANCIAL EMPOWERMENT TOOLKIT FOR COMMUNITY VOLUNTEERS</a:t>
            </a:r>
            <a:endParaRPr lang="en-US" sz="1800" dirty="0">
              <a:solidFill>
                <a:srgbClr val="2CB34A"/>
              </a:solidFill>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Training presenter</a:t>
            </a:r>
          </a:p>
        </p:txBody>
      </p:sp>
      <p:sp>
        <p:nvSpPr>
          <p:cNvPr id="30723"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solidFill>
                  <a:srgbClr val="3B3C3E"/>
                </a:solidFill>
              </a:rPr>
              <a:t>The Consumer Financial Protection Bureau created the </a:t>
            </a:r>
            <a:r>
              <a:rPr lang="en-US" altLang="en-US" i="1" smtClean="0">
                <a:solidFill>
                  <a:srgbClr val="3B3C3E"/>
                </a:solidFill>
              </a:rPr>
              <a:t>Your Money, Your Goals</a:t>
            </a:r>
            <a:r>
              <a:rPr lang="en-US" altLang="en-US" smtClean="0">
                <a:solidFill>
                  <a:srgbClr val="3B3C3E"/>
                </a:solidFill>
              </a:rPr>
              <a:t> toolkit for consumers, as well as the training materials presented today. These materials are being presented to you by a local public or non-profit organization. The organizations or individuals presenting these materials are not agents or employees of the CFPB, and their views do not represent the views of the Bureau. The CFPB is not responsible for the advice or actions of these individuals or entities. The Bureau appreciates the opportunity to work with the organizations that are presenting these materials.</a:t>
            </a:r>
          </a:p>
          <a:p>
            <a:pPr eaLnBrk="1" hangingPunct="1"/>
            <a:endParaRPr lang="en-US" altLang="en-US" smtClean="0"/>
          </a:p>
          <a:p>
            <a:pPr eaLnBrk="1" hangingPunct="1"/>
            <a:endParaRPr lang="en-US" altLang="en-US" smtClean="0"/>
          </a:p>
        </p:txBody>
      </p:sp>
      <p:sp>
        <p:nvSpPr>
          <p:cNvPr id="3072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D18CAA2-5A19-4CCB-B799-2BBA4E9EBEFA}" type="slidenum">
              <a:rPr lang="en-US" altLang="en-US" sz="1200">
                <a:solidFill>
                  <a:srgbClr val="8A8B8C"/>
                </a:solidFill>
                <a:latin typeface="Arial" panose="020B0604020202020204" pitchFamily="34" charset="0"/>
              </a:rPr>
              <a:pPr>
                <a:lnSpc>
                  <a:spcPct val="100000"/>
                </a:lnSpc>
                <a:spcBef>
                  <a:spcPct val="0"/>
                </a:spcBef>
                <a:buClrTx/>
                <a:buFontTx/>
                <a:buNone/>
              </a:pPr>
              <a:t>10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Cash flow budget</a:t>
            </a:r>
          </a:p>
        </p:txBody>
      </p:sp>
      <p:sp>
        <p:nvSpPr>
          <p:cNvPr id="21504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93E1E62-ED3C-4E56-8022-DC8AC6FD304F}" type="slidenum">
              <a:rPr lang="en-US" altLang="en-US" sz="1200">
                <a:solidFill>
                  <a:srgbClr val="8A8B8C"/>
                </a:solidFill>
                <a:latin typeface="Arial" panose="020B0604020202020204" pitchFamily="34" charset="0"/>
              </a:rPr>
              <a:pPr>
                <a:lnSpc>
                  <a:spcPct val="100000"/>
                </a:lnSpc>
                <a:spcBef>
                  <a:spcPct val="0"/>
                </a:spcBef>
                <a:buClrTx/>
                <a:buFontTx/>
                <a:buNone/>
              </a:pPr>
              <a:t>100</a:t>
            </a:fld>
            <a:endParaRPr lang="en-US" altLang="en-US" sz="1200">
              <a:solidFill>
                <a:srgbClr val="8A8B8C"/>
              </a:solidFill>
              <a:latin typeface="Arial" panose="020B0604020202020204" pitchFamily="34" charset="0"/>
            </a:endParaRPr>
          </a:p>
        </p:txBody>
      </p:sp>
      <p:graphicFrame>
        <p:nvGraphicFramePr>
          <p:cNvPr id="3" name="Table 2"/>
          <p:cNvGraphicFramePr>
            <a:graphicFrameLocks noGrp="1"/>
          </p:cNvGraphicFramePr>
          <p:nvPr/>
        </p:nvGraphicFramePr>
        <p:xfrm>
          <a:off x="561975" y="1162050"/>
          <a:ext cx="6132513" cy="4697413"/>
        </p:xfrm>
        <a:graphic>
          <a:graphicData uri="http://schemas.openxmlformats.org/drawingml/2006/table">
            <a:tbl>
              <a:tblPr/>
              <a:tblGrid>
                <a:gridCol w="4140200"/>
                <a:gridCol w="1012825"/>
                <a:gridCol w="979488"/>
              </a:tblGrid>
              <a:tr h="222250">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Week 1</a:t>
                      </a:r>
                      <a:endPar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Week 2</a:t>
                      </a:r>
                      <a:endPar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Beginning balance for the week</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$37.00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$142.37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7">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Sources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Income from job</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$305.34</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$290.80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SNAP</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Public housing voucher</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$650.00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Total sources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$1,272.34</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$433.17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Uses of cash and other financial resources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Housing</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$650.00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Utilities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$59.97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$95.50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Groceries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Eating out (meals and beverages)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Transportation</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$240.00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Total uses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$1,129.97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$235.50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Ending balance for the week</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$142.37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$197.67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cxnSp>
        <p:nvCxnSpPr>
          <p:cNvPr id="7" name="Straight Connector 6"/>
          <p:cNvCxnSpPr/>
          <p:nvPr/>
        </p:nvCxnSpPr>
        <p:spPr>
          <a:xfrm>
            <a:off x="5535613" y="1530350"/>
            <a:ext cx="1806575" cy="555625"/>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sp>
        <p:nvSpPr>
          <p:cNvPr id="215131" name="Rectangle 7"/>
          <p:cNvSpPr>
            <a:spLocks noChangeArrowheads="1"/>
          </p:cNvSpPr>
          <p:nvPr/>
        </p:nvSpPr>
        <p:spPr bwMode="auto">
          <a:xfrm>
            <a:off x="6985000" y="2209800"/>
            <a:ext cx="18192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800">
                <a:solidFill>
                  <a:srgbClr val="3B3C3E"/>
                </a:solidFill>
              </a:rPr>
              <a:t>Ending balance from previous week.</a:t>
            </a:r>
          </a:p>
          <a:p>
            <a:pPr eaLnBrk="1" hangingPunct="1">
              <a:lnSpc>
                <a:spcPct val="100000"/>
              </a:lnSpc>
              <a:spcBef>
                <a:spcPct val="0"/>
              </a:spcBef>
              <a:buClrTx/>
              <a:buFontTx/>
              <a:buNone/>
            </a:pPr>
            <a:endParaRPr lang="en-US" altLang="en-US" sz="1800">
              <a:solidFill>
                <a:srgbClr val="3B3C3E"/>
              </a:solidFill>
            </a:endParaRPr>
          </a:p>
          <a:p>
            <a:pPr eaLnBrk="1" hangingPunct="1">
              <a:lnSpc>
                <a:spcPct val="100000"/>
              </a:lnSpc>
              <a:spcBef>
                <a:spcPct val="0"/>
              </a:spcBef>
              <a:buClrTx/>
              <a:buFontTx/>
              <a:buNone/>
            </a:pPr>
            <a:r>
              <a:rPr lang="en-US" altLang="en-US" sz="1800">
                <a:solidFill>
                  <a:srgbClr val="3B3C3E"/>
                </a:solidFill>
              </a:rPr>
              <a:t>To get a starting balance, total your cash, debit card , and account balances</a:t>
            </a:r>
            <a:endParaRPr lang="en-US" altLang="en-US" sz="180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Cash flow budget</a:t>
            </a:r>
          </a:p>
        </p:txBody>
      </p:sp>
      <p:sp>
        <p:nvSpPr>
          <p:cNvPr id="21709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4B6FE48-A14D-41F4-AEB3-FE3F06419D80}" type="slidenum">
              <a:rPr lang="en-US" altLang="en-US" sz="1200">
                <a:solidFill>
                  <a:srgbClr val="8A8B8C"/>
                </a:solidFill>
                <a:latin typeface="Arial" panose="020B0604020202020204" pitchFamily="34" charset="0"/>
              </a:rPr>
              <a:pPr>
                <a:lnSpc>
                  <a:spcPct val="100000"/>
                </a:lnSpc>
                <a:spcBef>
                  <a:spcPct val="0"/>
                </a:spcBef>
                <a:buClrTx/>
                <a:buFontTx/>
                <a:buNone/>
              </a:pPr>
              <a:t>101</a:t>
            </a:fld>
            <a:endParaRPr lang="en-US" altLang="en-US" sz="1200">
              <a:solidFill>
                <a:srgbClr val="8A8B8C"/>
              </a:solidFill>
              <a:latin typeface="Arial" panose="020B0604020202020204" pitchFamily="34" charset="0"/>
            </a:endParaRPr>
          </a:p>
        </p:txBody>
      </p:sp>
      <p:sp>
        <p:nvSpPr>
          <p:cNvPr id="217092" name="Rectangle 5"/>
          <p:cNvSpPr>
            <a:spLocks noChangeArrowheads="1"/>
          </p:cNvSpPr>
          <p:nvPr/>
        </p:nvSpPr>
        <p:spPr bwMode="auto">
          <a:xfrm>
            <a:off x="7018338" y="2519363"/>
            <a:ext cx="1651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600"/>
              <a:t>Total sources minus total uses.</a:t>
            </a:r>
          </a:p>
          <a:p>
            <a:pPr eaLnBrk="1" hangingPunct="1">
              <a:lnSpc>
                <a:spcPct val="100000"/>
              </a:lnSpc>
              <a:spcBef>
                <a:spcPct val="0"/>
              </a:spcBef>
              <a:buClrTx/>
              <a:buFontTx/>
              <a:buNone/>
            </a:pPr>
            <a:endParaRPr lang="en-US" altLang="en-US" sz="1600"/>
          </a:p>
          <a:p>
            <a:pPr eaLnBrk="1" hangingPunct="1">
              <a:lnSpc>
                <a:spcPct val="100000"/>
              </a:lnSpc>
              <a:spcBef>
                <a:spcPct val="0"/>
              </a:spcBef>
              <a:buClrTx/>
              <a:buFontTx/>
              <a:buNone/>
            </a:pPr>
            <a:r>
              <a:rPr lang="en-US" altLang="en-US" sz="1600"/>
              <a:t>This becomes your beginning balance for next week.</a:t>
            </a:r>
          </a:p>
        </p:txBody>
      </p:sp>
      <p:cxnSp>
        <p:nvCxnSpPr>
          <p:cNvPr id="7" name="Straight Connector 6"/>
          <p:cNvCxnSpPr/>
          <p:nvPr/>
        </p:nvCxnSpPr>
        <p:spPr>
          <a:xfrm flipH="1">
            <a:off x="5494338" y="4673600"/>
            <a:ext cx="1751012" cy="1074738"/>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Table 7"/>
          <p:cNvGraphicFramePr>
            <a:graphicFrameLocks noGrp="1"/>
          </p:cNvGraphicFramePr>
          <p:nvPr/>
        </p:nvGraphicFramePr>
        <p:xfrm>
          <a:off x="561975" y="1162050"/>
          <a:ext cx="6132513" cy="4697413"/>
        </p:xfrm>
        <a:graphic>
          <a:graphicData uri="http://schemas.openxmlformats.org/drawingml/2006/table">
            <a:tbl>
              <a:tblPr/>
              <a:tblGrid>
                <a:gridCol w="4140200"/>
                <a:gridCol w="1012825"/>
                <a:gridCol w="979488"/>
              </a:tblGrid>
              <a:tr h="222250">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Week 1</a:t>
                      </a:r>
                      <a:endPar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Week 2</a:t>
                      </a:r>
                      <a:endPar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Beginning balance for the week</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$37.00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$142.37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7">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Sources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Income from job</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$305.34</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$290.80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SNAP</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Public housing voucher</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$650.00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Total sources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$1,272.34</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$433.17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Uses of cash and other financial resources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Housing</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$650.00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Utilities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$59.97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$95.50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Groceries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$80.00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Eating out (meals and beverages)</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Transportation</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$240.00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$60.00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Total uses of cash and other financial resources</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$1,129.97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$235.50</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Ending balance for the week</a:t>
                      </a:r>
                      <a:endParaRPr kumimoji="0" lang="en-US" altLang="en-US" sz="1100" b="1"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3968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3968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3968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3968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$142.37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tabLst>
                          <a:tab pos="409575" algn="dec"/>
                        </a:tabLst>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tabLst>
                          <a:tab pos="409575" algn="dec"/>
                        </a:tabLst>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tabLst>
                          <a:tab pos="409575" algn="dec"/>
                        </a:tabLst>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409575" algn="dec"/>
                        </a:tabLst>
                        <a:defRPr>
                          <a:solidFill>
                            <a:schemeClr val="tx1"/>
                          </a:solidFill>
                          <a:latin typeface="Georgia" panose="02040502050405020303" pitchFamily="18" charset="0"/>
                          <a:ea typeface="MS PGothic"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$197.67</a:t>
                      </a:r>
                      <a:endParaRPr kumimoji="0" lang="en-US" altLang="en-US" sz="1100" b="0" i="0" u="none" strike="noStrike" cap="none" normalizeH="0" baseline="0" smtClean="0">
                        <a:ln>
                          <a:noFill/>
                        </a:ln>
                        <a:solidFill>
                          <a:srgbClr val="3B3C3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Reading a cash flow budget: Scenario overview</a:t>
            </a:r>
          </a:p>
        </p:txBody>
      </p:sp>
      <p:sp>
        <p:nvSpPr>
          <p:cNvPr id="219139"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spcAft>
                <a:spcPts val="600"/>
              </a:spcAft>
            </a:pPr>
            <a:r>
              <a:rPr lang="en-US" altLang="en-US" smtClean="0">
                <a:solidFill>
                  <a:srgbClr val="3B3C3E"/>
                </a:solidFill>
              </a:rPr>
              <a:t>Rafael is a single parent with two children. </a:t>
            </a:r>
          </a:p>
          <a:p>
            <a:pPr eaLnBrk="1" hangingPunct="1">
              <a:lnSpc>
                <a:spcPts val="2800"/>
              </a:lnSpc>
              <a:spcBef>
                <a:spcPts val="1200"/>
              </a:spcBef>
              <a:spcAft>
                <a:spcPts val="600"/>
              </a:spcAft>
            </a:pPr>
            <a:r>
              <a:rPr lang="en-US" altLang="en-US" smtClean="0">
                <a:solidFill>
                  <a:srgbClr val="3B3C3E"/>
                </a:solidFill>
              </a:rPr>
              <a:t>He is often late with his rent and other bills, because he does not have the money when he needs it. </a:t>
            </a:r>
          </a:p>
          <a:p>
            <a:pPr eaLnBrk="1" hangingPunct="1">
              <a:lnSpc>
                <a:spcPts val="2800"/>
              </a:lnSpc>
              <a:spcBef>
                <a:spcPts val="1200"/>
              </a:spcBef>
              <a:spcAft>
                <a:spcPts val="600"/>
              </a:spcAft>
            </a:pPr>
            <a:r>
              <a:rPr lang="en-US" altLang="en-US" smtClean="0">
                <a:solidFill>
                  <a:srgbClr val="3B3C3E"/>
                </a:solidFill>
              </a:rPr>
              <a:t>After tracking his spending, he developed a cash flow budget with an educator at a parenting class he takes through Cooperative Extension in his community.</a:t>
            </a:r>
          </a:p>
          <a:p>
            <a:pPr eaLnBrk="1" hangingPunct="1">
              <a:lnSpc>
                <a:spcPts val="2800"/>
              </a:lnSpc>
              <a:spcBef>
                <a:spcPts val="1200"/>
              </a:spcBef>
              <a:spcAft>
                <a:spcPts val="600"/>
              </a:spcAft>
            </a:pPr>
            <a:r>
              <a:rPr lang="en-US" altLang="en-US" smtClean="0">
                <a:solidFill>
                  <a:srgbClr val="3B3C3E"/>
                </a:solidFill>
              </a:rPr>
              <a:t>Using the cash flow, make some recommendations to Rafael so he can make ends meet.</a:t>
            </a:r>
          </a:p>
          <a:p>
            <a:pPr eaLnBrk="1" hangingPunct="1"/>
            <a:endParaRPr lang="en-US" altLang="en-US" smtClean="0"/>
          </a:p>
        </p:txBody>
      </p:sp>
      <p:sp>
        <p:nvSpPr>
          <p:cNvPr id="2191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C2B4763-C5EB-4361-AAEA-4CB5F6D2BF4F}" type="slidenum">
              <a:rPr lang="en-US" altLang="en-US" sz="1200">
                <a:solidFill>
                  <a:srgbClr val="8A8B8C"/>
                </a:solidFill>
                <a:latin typeface="Arial" panose="020B0604020202020204" pitchFamily="34" charset="0"/>
              </a:rPr>
              <a:pPr>
                <a:lnSpc>
                  <a:spcPct val="100000"/>
                </a:lnSpc>
                <a:spcBef>
                  <a:spcPct val="0"/>
                </a:spcBef>
                <a:buClrTx/>
                <a:buFontTx/>
                <a:buNone/>
              </a:pPr>
              <a:t>102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554038" y="161925"/>
            <a:ext cx="8035925" cy="742950"/>
          </a:xfrm>
        </p:spPr>
        <p:txBody>
          <a:bodyPr/>
          <a:lstStyle/>
          <a:p>
            <a:r>
              <a:rPr lang="en-US" altLang="en-US" smtClean="0"/>
              <a:t>Managing cash flow scenario</a:t>
            </a:r>
          </a:p>
        </p:txBody>
      </p:sp>
      <p:sp>
        <p:nvSpPr>
          <p:cNvPr id="221187"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1F91FF3-5861-4568-B8BE-8E696A7E0F16}" type="slidenum">
              <a:rPr lang="en-US" altLang="en-US" sz="1200">
                <a:solidFill>
                  <a:srgbClr val="8A8B8C"/>
                </a:solidFill>
                <a:latin typeface="Arial" panose="020B0604020202020204" pitchFamily="34" charset="0"/>
              </a:rPr>
              <a:pPr>
                <a:lnSpc>
                  <a:spcPct val="100000"/>
                </a:lnSpc>
                <a:spcBef>
                  <a:spcPct val="0"/>
                </a:spcBef>
                <a:buClrTx/>
                <a:buFontTx/>
                <a:buNone/>
              </a:pPr>
              <a:t>103</a:t>
            </a:fld>
            <a:endParaRPr lang="en-US" altLang="en-US" sz="1200">
              <a:solidFill>
                <a:srgbClr val="8A8B8C"/>
              </a:solidFill>
              <a:latin typeface="Arial" panose="020B0604020202020204" pitchFamily="34" charset="0"/>
            </a:endParaRPr>
          </a:p>
        </p:txBody>
      </p:sp>
      <p:graphicFrame>
        <p:nvGraphicFramePr>
          <p:cNvPr id="221188" name="Object 4"/>
          <p:cNvGraphicFramePr>
            <a:graphicFrameLocks noChangeAspect="1"/>
          </p:cNvGraphicFramePr>
          <p:nvPr/>
        </p:nvGraphicFramePr>
        <p:xfrm>
          <a:off x="503238" y="1058863"/>
          <a:ext cx="8137525" cy="5141912"/>
        </p:xfrm>
        <a:graphic>
          <a:graphicData uri="http://schemas.openxmlformats.org/presentationml/2006/ole">
            <mc:AlternateContent xmlns:mc="http://schemas.openxmlformats.org/markup-compatibility/2006">
              <mc:Choice xmlns:v="urn:schemas-microsoft-com:vml" Requires="v">
                <p:oleObj spid="_x0000_s221189" name="Worksheet" r:id="rId5" imgW="7708900" imgH="5930900" progId="Excel.Sheet.12">
                  <p:embed/>
                </p:oleObj>
              </mc:Choice>
              <mc:Fallback>
                <p:oleObj name="Worksheet" r:id="rId5" imgW="7708900" imgH="5930900" progId="Excel.Sheet.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1058863"/>
                        <a:ext cx="81375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a:xfrm>
            <a:off x="554038" y="274638"/>
            <a:ext cx="8035925" cy="742950"/>
          </a:xfrm>
        </p:spPr>
        <p:txBody>
          <a:bodyPr/>
          <a:lstStyle/>
          <a:p>
            <a:r>
              <a:rPr lang="en-US" altLang="en-US" smtClean="0"/>
              <a:t>Cash flow analysis questions</a:t>
            </a:r>
          </a:p>
        </p:txBody>
      </p:sp>
      <p:sp>
        <p:nvSpPr>
          <p:cNvPr id="223235" name="Content Placeholder 2"/>
          <p:cNvSpPr>
            <a:spLocks noGrp="1"/>
          </p:cNvSpPr>
          <p:nvPr>
            <p:ph sz="half" idx="1"/>
          </p:nvPr>
        </p:nvSpPr>
        <p:spPr>
          <a:xfrm>
            <a:off x="554038" y="1350963"/>
            <a:ext cx="8035925" cy="4525962"/>
          </a:xfrm>
        </p:spPr>
        <p:txBody>
          <a:bodyPr/>
          <a:lstStyle/>
          <a:p>
            <a:pPr marL="452438">
              <a:buFont typeface="Georgia" panose="02040502050405020303" pitchFamily="18" charset="0"/>
              <a:buAutoNum type="arabicPeriod"/>
            </a:pPr>
            <a:r>
              <a:rPr lang="en-US" altLang="en-US" smtClean="0"/>
              <a:t>When does Rafael run out of money?</a:t>
            </a:r>
          </a:p>
          <a:p>
            <a:pPr marL="452438">
              <a:buFont typeface="Georgia" panose="02040502050405020303" pitchFamily="18" charset="0"/>
              <a:buAutoNum type="arabicPeriod"/>
            </a:pPr>
            <a:r>
              <a:rPr lang="en-US" altLang="en-US" smtClean="0"/>
              <a:t>What can he do (or try to do) to better match the timing of his income and his expenses?</a:t>
            </a:r>
          </a:p>
          <a:p>
            <a:pPr marL="457200" lvl="1" indent="0">
              <a:buFont typeface="+mj-lt" charset="0"/>
              <a:buNone/>
            </a:pPr>
            <a:r>
              <a:rPr lang="en-US" altLang="en-US" smtClean="0"/>
              <a:t>Develop a prioritized list.</a:t>
            </a:r>
          </a:p>
          <a:p>
            <a:pPr marL="452438">
              <a:buFont typeface="Georgia" panose="02040502050405020303" pitchFamily="18" charset="0"/>
              <a:buAutoNum type="arabicPeriod"/>
            </a:pPr>
            <a:r>
              <a:rPr lang="en-US" altLang="en-US" smtClean="0"/>
              <a:t>How does the SNAP benefit factor into the cash flow?</a:t>
            </a:r>
          </a:p>
          <a:p>
            <a:pPr marL="452438">
              <a:buFont typeface="Georgia" panose="02040502050405020303" pitchFamily="18" charset="0"/>
              <a:buAutoNum type="arabicPeriod"/>
            </a:pPr>
            <a:r>
              <a:rPr lang="en-US" altLang="en-US" smtClean="0"/>
              <a:t>The next month is not included in the example. What will Rafael’s situation be at the beginning of next month? How much cash will he have? What bills will he have? What should he do now to prepare for the following month?</a:t>
            </a:r>
          </a:p>
        </p:txBody>
      </p:sp>
      <p:sp>
        <p:nvSpPr>
          <p:cNvPr id="2232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D2BA6BA-7DAE-4EC5-A57A-6D1030DDD707}" type="slidenum">
              <a:rPr lang="en-US" altLang="en-US" sz="1200">
                <a:solidFill>
                  <a:srgbClr val="8A8B8C"/>
                </a:solidFill>
                <a:latin typeface="Arial" panose="020B0604020202020204" pitchFamily="34" charset="0"/>
              </a:rPr>
              <a:pPr>
                <a:lnSpc>
                  <a:spcPct val="100000"/>
                </a:lnSpc>
                <a:spcBef>
                  <a:spcPct val="0"/>
                </a:spcBef>
                <a:buClrTx/>
                <a:buFontTx/>
                <a:buNone/>
              </a:pPr>
              <a:t>104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554038" y="274638"/>
            <a:ext cx="8035925" cy="742950"/>
          </a:xfrm>
        </p:spPr>
        <p:txBody>
          <a:bodyPr/>
          <a:lstStyle/>
          <a:p>
            <a:r>
              <a:rPr lang="en-US" altLang="en-US" smtClean="0">
                <a:solidFill>
                  <a:srgbClr val="3B3C3E"/>
                </a:solidFill>
              </a:rPr>
              <a:t>Tool 1: Cash flow budget</a:t>
            </a:r>
          </a:p>
        </p:txBody>
      </p:sp>
      <p:sp>
        <p:nvSpPr>
          <p:cNvPr id="22528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BCF452B-717A-4674-A21D-6753B9FFE822}" type="slidenum">
              <a:rPr lang="en-US" altLang="en-US" sz="1200">
                <a:solidFill>
                  <a:srgbClr val="8A8B8C"/>
                </a:solidFill>
                <a:latin typeface="Arial" panose="020B0604020202020204" pitchFamily="34" charset="0"/>
              </a:rPr>
              <a:pPr>
                <a:lnSpc>
                  <a:spcPct val="100000"/>
                </a:lnSpc>
                <a:spcBef>
                  <a:spcPct val="0"/>
                </a:spcBef>
                <a:buClrTx/>
                <a:buFontTx/>
                <a:buNone/>
              </a:pPr>
              <a:t>105</a:t>
            </a:fld>
            <a:endParaRPr lang="en-US" altLang="en-US" sz="1200">
              <a:solidFill>
                <a:srgbClr val="8A8B8C"/>
              </a:solidFill>
              <a:latin typeface="Arial" panose="020B0604020202020204" pitchFamily="34" charset="0"/>
            </a:endParaRPr>
          </a:p>
        </p:txBody>
      </p:sp>
      <p:pic>
        <p:nvPicPr>
          <p:cNvPr id="2252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335088"/>
            <a:ext cx="733425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554038" y="274638"/>
            <a:ext cx="8035925" cy="742950"/>
          </a:xfrm>
        </p:spPr>
        <p:txBody>
          <a:bodyPr/>
          <a:lstStyle/>
          <a:p>
            <a:r>
              <a:rPr lang="en-US" altLang="en-US" smtClean="0">
                <a:solidFill>
                  <a:srgbClr val="3B3C3E"/>
                </a:solidFill>
              </a:rPr>
              <a:t>Tool 2: Cash flow calendar</a:t>
            </a:r>
          </a:p>
        </p:txBody>
      </p:sp>
      <p:sp>
        <p:nvSpPr>
          <p:cNvPr id="22733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D11BF35-C868-434B-9171-7953C9978449}" type="slidenum">
              <a:rPr lang="en-US" altLang="en-US" sz="1200">
                <a:solidFill>
                  <a:srgbClr val="8A8B8C"/>
                </a:solidFill>
                <a:latin typeface="Arial" panose="020B0604020202020204" pitchFamily="34" charset="0"/>
              </a:rPr>
              <a:pPr>
                <a:lnSpc>
                  <a:spcPct val="100000"/>
                </a:lnSpc>
                <a:spcBef>
                  <a:spcPct val="0"/>
                </a:spcBef>
                <a:buClrTx/>
                <a:buFontTx/>
                <a:buNone/>
              </a:pPr>
              <a:t>106</a:t>
            </a:fld>
            <a:endParaRPr lang="en-US" altLang="en-US" sz="1200">
              <a:solidFill>
                <a:srgbClr val="8A8B8C"/>
              </a:solidFill>
              <a:latin typeface="Arial" panose="020B0604020202020204" pitchFamily="34" charset="0"/>
            </a:endParaRPr>
          </a:p>
        </p:txBody>
      </p:sp>
      <p:pic>
        <p:nvPicPr>
          <p:cNvPr id="2273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039938"/>
            <a:ext cx="7942263"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554038" y="274638"/>
            <a:ext cx="8035925" cy="742950"/>
          </a:xfrm>
        </p:spPr>
        <p:txBody>
          <a:bodyPr/>
          <a:lstStyle/>
          <a:p>
            <a:r>
              <a:rPr lang="en-US" altLang="en-US" smtClean="0">
                <a:solidFill>
                  <a:srgbClr val="3B3C3E"/>
                </a:solidFill>
              </a:rPr>
              <a:t>Tool 3: Improving cash flow checklist</a:t>
            </a:r>
          </a:p>
        </p:txBody>
      </p:sp>
      <p:sp>
        <p:nvSpPr>
          <p:cNvPr id="3" name="Content Placeholder 2"/>
          <p:cNvSpPr>
            <a:spLocks noGrp="1"/>
          </p:cNvSpPr>
          <p:nvPr>
            <p:ph idx="1"/>
          </p:nvPr>
        </p:nvSpPr>
        <p:spPr>
          <a:xfrm>
            <a:off x="328613" y="511175"/>
            <a:ext cx="8134350" cy="5289550"/>
          </a:xfrm>
        </p:spPr>
        <p:txBody>
          <a:bodyPr>
            <a:normAutofit/>
          </a:bodyPr>
          <a:lstStyle/>
          <a:p>
            <a:pPr marL="0" indent="0">
              <a:buFont typeface="Wingdings" charset="0"/>
              <a:buNone/>
              <a:defRPr/>
            </a:pPr>
            <a:endParaRPr lang="en-US" dirty="0" smtClean="0">
              <a:ea typeface="ＭＳ Ｐゴシック" charset="0"/>
              <a:cs typeface="+mn-cs"/>
            </a:endParaRPr>
          </a:p>
          <a:p>
            <a:pPr marL="0" indent="0">
              <a:buFont typeface="Wingdings" charset="0"/>
              <a:buNone/>
              <a:defRPr/>
            </a:pPr>
            <a:endParaRPr lang="en-US" dirty="0" smtClean="0">
              <a:solidFill>
                <a:srgbClr val="3B3C3E"/>
              </a:solidFill>
              <a:ea typeface="ＭＳ Ｐゴシック" charset="0"/>
              <a:cs typeface="+mn-cs"/>
            </a:endParaRPr>
          </a:p>
          <a:p>
            <a:pPr marL="914400" lvl="2" indent="0">
              <a:lnSpc>
                <a:spcPts val="3200"/>
              </a:lnSpc>
              <a:buFont typeface="Arial" charset="0"/>
              <a:buNone/>
              <a:defRPr/>
            </a:pPr>
            <a:r>
              <a:rPr lang="en-US" sz="1800" b="1" dirty="0" smtClean="0">
                <a:solidFill>
                  <a:srgbClr val="3B3C3E"/>
                </a:solidFill>
                <a:ea typeface="ＭＳ Ｐゴシック" charset="0"/>
                <a:cs typeface="+mn-cs"/>
              </a:rPr>
              <a:t>Increase</a:t>
            </a:r>
            <a:r>
              <a:rPr lang="en-US" sz="1800" dirty="0" smtClean="0">
                <a:solidFill>
                  <a:srgbClr val="3B3C3E"/>
                </a:solidFill>
                <a:ea typeface="ＭＳ Ｐゴシック" charset="0"/>
                <a:cs typeface="+mn-cs"/>
              </a:rPr>
              <a:t> sources of cash, income, or other financial resources, including accessing public benefits and applying for tax credits for which you qualify.</a:t>
            </a:r>
          </a:p>
          <a:p>
            <a:pPr marL="1371600" lvl="3" indent="0">
              <a:lnSpc>
                <a:spcPts val="3200"/>
              </a:lnSpc>
              <a:buFont typeface="Arial" charset="0"/>
              <a:buNone/>
              <a:defRPr/>
            </a:pPr>
            <a:endParaRPr lang="en-US" sz="2000" dirty="0">
              <a:solidFill>
                <a:srgbClr val="3B3C3E"/>
              </a:solidFill>
              <a:ea typeface="ＭＳ Ｐゴシック" charset="0"/>
              <a:cs typeface="+mn-cs"/>
            </a:endParaRPr>
          </a:p>
          <a:p>
            <a:pPr marL="914400" lvl="2" indent="0">
              <a:lnSpc>
                <a:spcPts val="3200"/>
              </a:lnSpc>
              <a:buFont typeface="Arial" charset="0"/>
              <a:buNone/>
              <a:defRPr/>
            </a:pPr>
            <a:r>
              <a:rPr lang="en-US" sz="1800" b="1" dirty="0" smtClean="0">
                <a:solidFill>
                  <a:srgbClr val="3B3C3E"/>
                </a:solidFill>
                <a:ea typeface="ＭＳ Ｐゴシック" charset="0"/>
                <a:cs typeface="+mn-cs"/>
              </a:rPr>
              <a:t>Decrease </a:t>
            </a:r>
            <a:r>
              <a:rPr lang="en-US" sz="1800" dirty="0" smtClean="0">
                <a:solidFill>
                  <a:srgbClr val="3B3C3E"/>
                </a:solidFill>
                <a:ea typeface="ＭＳ Ｐゴシック" charset="0"/>
                <a:cs typeface="+mn-cs"/>
              </a:rPr>
              <a:t>your spending or uses of cash and other financial resources.</a:t>
            </a:r>
          </a:p>
          <a:p>
            <a:pPr marL="457200" lvl="1" indent="0">
              <a:lnSpc>
                <a:spcPts val="3200"/>
              </a:lnSpc>
              <a:buFont typeface="Wingdings" charset="0"/>
              <a:buNone/>
              <a:defRPr/>
            </a:pPr>
            <a:endParaRPr lang="en-US" dirty="0">
              <a:solidFill>
                <a:srgbClr val="3B3C3E"/>
              </a:solidFill>
              <a:ea typeface="ＭＳ Ｐゴシック" charset="0"/>
              <a:cs typeface="+mn-cs"/>
            </a:endParaRPr>
          </a:p>
          <a:p>
            <a:pPr marL="914400" lvl="2" indent="0">
              <a:lnSpc>
                <a:spcPts val="3200"/>
              </a:lnSpc>
              <a:buFont typeface="Arial" charset="0"/>
              <a:buNone/>
              <a:defRPr/>
            </a:pPr>
            <a:r>
              <a:rPr lang="en-US" sz="1800" b="1" dirty="0" smtClean="0">
                <a:solidFill>
                  <a:srgbClr val="3B3C3E"/>
                </a:solidFill>
                <a:ea typeface="ＭＳ Ｐゴシック" charset="0"/>
                <a:cs typeface="+mn-cs"/>
              </a:rPr>
              <a:t>Match</a:t>
            </a:r>
            <a:r>
              <a:rPr lang="en-US" sz="1800" dirty="0" smtClean="0">
                <a:solidFill>
                  <a:srgbClr val="3B3C3E"/>
                </a:solidFill>
                <a:ea typeface="ＭＳ Ｐゴシック" charset="0"/>
                <a:cs typeface="+mn-cs"/>
              </a:rPr>
              <a:t> timing of sources and uses of income where possible.</a:t>
            </a:r>
            <a:endParaRPr lang="en-US" sz="1800" dirty="0">
              <a:solidFill>
                <a:srgbClr val="3B3C3E"/>
              </a:solidFill>
              <a:ea typeface="ＭＳ Ｐゴシック" charset="0"/>
              <a:cs typeface="+mn-cs"/>
            </a:endParaRPr>
          </a:p>
          <a:p>
            <a:pPr>
              <a:lnSpc>
                <a:spcPts val="3200"/>
              </a:lnSpc>
              <a:buFont typeface="Wingdings" charset="0"/>
              <a:buChar char="§"/>
              <a:defRPr/>
            </a:pPr>
            <a:endParaRPr lang="en-US" b="1" dirty="0">
              <a:ea typeface="ＭＳ Ｐゴシック" charset="0"/>
              <a:cs typeface="+mn-cs"/>
            </a:endParaRPr>
          </a:p>
        </p:txBody>
      </p:sp>
      <p:sp>
        <p:nvSpPr>
          <p:cNvPr id="2293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D449BC3-51B7-4539-BB95-68CC149DDAF1}" type="slidenum">
              <a:rPr lang="en-US" altLang="en-US" sz="1200">
                <a:solidFill>
                  <a:srgbClr val="8A8B8C"/>
                </a:solidFill>
                <a:latin typeface="Arial" panose="020B0604020202020204" pitchFamily="34" charset="0"/>
              </a:rPr>
              <a:pPr>
                <a:lnSpc>
                  <a:spcPct val="100000"/>
                </a:lnSpc>
                <a:spcBef>
                  <a:spcPct val="0"/>
                </a:spcBef>
                <a:buClrTx/>
                <a:buFontTx/>
                <a:buNone/>
              </a:pPr>
              <a:t>107</a:t>
            </a:fld>
            <a:endParaRPr lang="en-US" altLang="en-US" sz="1200">
              <a:solidFill>
                <a:srgbClr val="8A8B8C"/>
              </a:solidFill>
              <a:latin typeface="Arial" panose="020B0604020202020204" pitchFamily="34" charset="0"/>
            </a:endParaRPr>
          </a:p>
        </p:txBody>
      </p:sp>
      <p:grpSp>
        <p:nvGrpSpPr>
          <p:cNvPr id="229381" name="Group 9"/>
          <p:cNvGrpSpPr>
            <a:grpSpLocks/>
          </p:cNvGrpSpPr>
          <p:nvPr/>
        </p:nvGrpSpPr>
        <p:grpSpPr bwMode="auto">
          <a:xfrm>
            <a:off x="554038" y="4838700"/>
            <a:ext cx="461962" cy="279400"/>
            <a:chOff x="5605860" y="3077329"/>
            <a:chExt cx="330200" cy="199188"/>
          </a:xfrm>
        </p:grpSpPr>
        <p:pic>
          <p:nvPicPr>
            <p:cNvPr id="22938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077329"/>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213017"/>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938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345281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161766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title"/>
          </p:nvPr>
        </p:nvSpPr>
        <p:spPr>
          <a:xfrm>
            <a:off x="554038" y="274638"/>
            <a:ext cx="8035925" cy="742950"/>
          </a:xfrm>
        </p:spPr>
        <p:txBody>
          <a:bodyPr/>
          <a:lstStyle/>
          <a:p>
            <a:r>
              <a:rPr lang="en-US" altLang="en-US" smtClean="0">
                <a:solidFill>
                  <a:srgbClr val="3B3C3E"/>
                </a:solidFill>
              </a:rPr>
              <a:t>Tool 3: Improving cash flow checklist</a:t>
            </a:r>
          </a:p>
        </p:txBody>
      </p:sp>
      <p:sp>
        <p:nvSpPr>
          <p:cNvPr id="23142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15655EA-2EE0-4E03-9ADF-5153DC4918E1}" type="slidenum">
              <a:rPr lang="en-US" altLang="en-US" sz="1200">
                <a:solidFill>
                  <a:srgbClr val="8A8B8C"/>
                </a:solidFill>
                <a:latin typeface="Arial" panose="020B0604020202020204" pitchFamily="34" charset="0"/>
              </a:rPr>
              <a:pPr>
                <a:lnSpc>
                  <a:spcPct val="100000"/>
                </a:lnSpc>
                <a:spcBef>
                  <a:spcPct val="0"/>
                </a:spcBef>
                <a:buClrTx/>
                <a:buFontTx/>
                <a:buNone/>
              </a:pPr>
              <a:t>108</a:t>
            </a:fld>
            <a:endParaRPr lang="en-US" altLang="en-US" sz="1200">
              <a:solidFill>
                <a:srgbClr val="8A8B8C"/>
              </a:solidFill>
              <a:latin typeface="Arial" panose="020B0604020202020204" pitchFamily="34" charset="0"/>
            </a:endParaRPr>
          </a:p>
        </p:txBody>
      </p:sp>
      <p:pic>
        <p:nvPicPr>
          <p:cNvPr id="2314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209675"/>
            <a:ext cx="73818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554038" y="274638"/>
            <a:ext cx="8035925" cy="742950"/>
          </a:xfrm>
        </p:spPr>
        <p:txBody>
          <a:bodyPr/>
          <a:lstStyle/>
          <a:p>
            <a:r>
              <a:rPr lang="en-US" altLang="en-US" smtClean="0"/>
              <a:t>Module 5: Wrap up</a:t>
            </a:r>
          </a:p>
        </p:txBody>
      </p:sp>
      <p:sp>
        <p:nvSpPr>
          <p:cNvPr id="3" name="Content Placeholder 2"/>
          <p:cNvSpPr>
            <a:spLocks noGrp="1"/>
          </p:cNvSpPr>
          <p:nvPr>
            <p:ph idx="1"/>
          </p:nvPr>
        </p:nvSpPr>
        <p:spPr>
          <a:xfrm>
            <a:off x="457200" y="1350963"/>
            <a:ext cx="8132763" cy="4525962"/>
          </a:xfrm>
        </p:spPr>
        <p:txBody>
          <a:bodyPr/>
          <a:lstStyle/>
          <a:p>
            <a:r>
              <a:rPr lang="en-US" altLang="en-US" smtClean="0"/>
              <a:t>The following steps can help you make a cash flow budget;</a:t>
            </a:r>
          </a:p>
          <a:p>
            <a:pPr lvl="1"/>
            <a:r>
              <a:rPr lang="en-US" altLang="en-US" b="1" smtClean="0"/>
              <a:t>Keep track of everything you earn and spend money on for a week, two weeks, or one month. </a:t>
            </a:r>
            <a:r>
              <a:rPr lang="en-US" altLang="en-US" i="1" smtClean="0"/>
              <a:t>Tool 1: Income and Resources Tracker </a:t>
            </a:r>
            <a:r>
              <a:rPr lang="en-US" altLang="en-US" smtClean="0"/>
              <a:t>from </a:t>
            </a:r>
            <a:r>
              <a:rPr lang="en-US" altLang="en-US" i="1" smtClean="0"/>
              <a:t>Module 3 </a:t>
            </a:r>
            <a:r>
              <a:rPr lang="en-US" altLang="en-US" smtClean="0"/>
              <a:t>and </a:t>
            </a:r>
            <a:r>
              <a:rPr lang="en-US" altLang="en-US" i="1" smtClean="0"/>
              <a:t>Tool 1: Spending Tracker </a:t>
            </a:r>
            <a:r>
              <a:rPr lang="en-US" altLang="en-US" smtClean="0"/>
              <a:t>from </a:t>
            </a:r>
            <a:r>
              <a:rPr lang="en-US" altLang="en-US" i="1" smtClean="0"/>
              <a:t>Module 4</a:t>
            </a:r>
            <a:r>
              <a:rPr lang="en-US" altLang="en-US" smtClean="0"/>
              <a:t>. </a:t>
            </a:r>
          </a:p>
          <a:p>
            <a:pPr lvl="1"/>
            <a:r>
              <a:rPr lang="en-US" altLang="en-US" b="1" smtClean="0"/>
              <a:t>Analyze your spending. </a:t>
            </a:r>
            <a:r>
              <a:rPr lang="en-US" altLang="en-US" i="1" smtClean="0"/>
              <a:t>Tool 1: Spending Tracker </a:t>
            </a:r>
            <a:r>
              <a:rPr lang="en-US" altLang="en-US" smtClean="0"/>
              <a:t>from </a:t>
            </a:r>
            <a:r>
              <a:rPr lang="en-US" altLang="en-US" i="1" smtClean="0"/>
              <a:t>Module 4</a:t>
            </a:r>
            <a:r>
              <a:rPr lang="en-US" altLang="en-US" smtClean="0"/>
              <a:t>.</a:t>
            </a:r>
          </a:p>
          <a:p>
            <a:pPr lvl="1"/>
            <a:r>
              <a:rPr lang="en-US" altLang="en-US" b="1" smtClean="0"/>
              <a:t>Use this information to create a cash flow budget. </a:t>
            </a:r>
            <a:r>
              <a:rPr lang="en-US" altLang="en-US" smtClean="0"/>
              <a:t>Use </a:t>
            </a:r>
            <a:r>
              <a:rPr lang="en-US" altLang="en-US" i="1" smtClean="0"/>
              <a:t>Tool 1: Cash Flow Budget</a:t>
            </a:r>
            <a:r>
              <a:rPr lang="en-US" altLang="en-US" smtClean="0"/>
              <a:t> to complete this step or </a:t>
            </a:r>
            <a:r>
              <a:rPr lang="en-US" altLang="en-US" i="1" smtClean="0"/>
              <a:t>Tool 2: Cash Flow Calendar</a:t>
            </a:r>
            <a:r>
              <a:rPr lang="en-US" altLang="en-US" smtClean="0"/>
              <a:t>. </a:t>
            </a:r>
          </a:p>
          <a:p>
            <a:r>
              <a:rPr lang="en-US" altLang="en-US" b="1" smtClean="0"/>
              <a:t>Your cash flow budget is about setting targets for how you will use your income going forward.</a:t>
            </a:r>
          </a:p>
          <a:p>
            <a:r>
              <a:rPr lang="en-US" altLang="en-US" smtClean="0"/>
              <a:t>Use </a:t>
            </a:r>
            <a:r>
              <a:rPr lang="en-US" altLang="en-US" i="1" smtClean="0"/>
              <a:t>Tool 3: Improving cash flow checklist </a:t>
            </a:r>
            <a:r>
              <a:rPr lang="en-US" altLang="en-US" smtClean="0"/>
              <a:t>to identify specific strategies for improving cash flow.</a:t>
            </a:r>
          </a:p>
          <a:p>
            <a:endParaRPr lang="en-US" altLang="en-US" b="1" smtClean="0"/>
          </a:p>
          <a:p>
            <a:endParaRPr lang="en-US" altLang="en-US" smtClean="0"/>
          </a:p>
        </p:txBody>
      </p:sp>
      <p:sp>
        <p:nvSpPr>
          <p:cNvPr id="2334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4D6AE89-4069-4AB4-8B47-BADB812130C4}" type="slidenum">
              <a:rPr lang="en-US" altLang="en-US" sz="1200">
                <a:solidFill>
                  <a:srgbClr val="8A8B8C"/>
                </a:solidFill>
                <a:latin typeface="Arial" panose="020B0604020202020204" pitchFamily="34" charset="0"/>
              </a:rPr>
              <a:pPr>
                <a:lnSpc>
                  <a:spcPct val="100000"/>
                </a:lnSpc>
                <a:spcBef>
                  <a:spcPct val="0"/>
                </a:spcBef>
                <a:buClrTx/>
                <a:buFontTx/>
                <a:buNone/>
              </a:pPr>
              <a:t>109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Introduction activity</a:t>
            </a:r>
          </a:p>
        </p:txBody>
      </p:sp>
      <p:sp>
        <p:nvSpPr>
          <p:cNvPr id="32771"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solidFill>
                  <a:srgbClr val="3B3C3E"/>
                </a:solidFill>
              </a:rPr>
              <a:t>Share name</a:t>
            </a:r>
          </a:p>
          <a:p>
            <a:pPr eaLnBrk="1" hangingPunct="1">
              <a:lnSpc>
                <a:spcPts val="2800"/>
              </a:lnSpc>
              <a:spcBef>
                <a:spcPts val="1200"/>
              </a:spcBef>
            </a:pPr>
            <a:r>
              <a:rPr lang="en-US" altLang="en-US" smtClean="0">
                <a:solidFill>
                  <a:srgbClr val="3B3C3E"/>
                </a:solidFill>
              </a:rPr>
              <a:t>Organization</a:t>
            </a:r>
          </a:p>
          <a:p>
            <a:pPr eaLnBrk="1" hangingPunct="1">
              <a:lnSpc>
                <a:spcPts val="2800"/>
              </a:lnSpc>
              <a:spcBef>
                <a:spcPts val="1200"/>
              </a:spcBef>
            </a:pPr>
            <a:r>
              <a:rPr lang="en-US" altLang="en-US" smtClean="0">
                <a:solidFill>
                  <a:srgbClr val="3B3C3E"/>
                </a:solidFill>
              </a:rPr>
              <a:t>“What do you expect or hope to get from this training?”</a:t>
            </a:r>
          </a:p>
        </p:txBody>
      </p:sp>
      <p:sp>
        <p:nvSpPr>
          <p:cNvPr id="327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1E55750-BBF8-46A6-AC21-394691552616}" type="slidenum">
              <a:rPr lang="en-US" altLang="en-US" sz="1200">
                <a:solidFill>
                  <a:srgbClr val="8A8B8C"/>
                </a:solidFill>
                <a:latin typeface="Arial" panose="020B0604020202020204" pitchFamily="34" charset="0"/>
              </a:rPr>
              <a:pPr>
                <a:lnSpc>
                  <a:spcPct val="100000"/>
                </a:lnSpc>
                <a:spcBef>
                  <a:spcPct val="0"/>
                </a:spcBef>
                <a:buClrTx/>
                <a:buFontTx/>
                <a:buNone/>
              </a:pPr>
              <a:t>11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D559286-5CBE-4662-9C01-3DAF70F19CEB}" type="slidenum">
              <a:rPr lang="en-US" altLang="en-US" sz="1200">
                <a:solidFill>
                  <a:srgbClr val="8A8B8C"/>
                </a:solidFill>
                <a:latin typeface="Arial" panose="020B0604020202020204" pitchFamily="34" charset="0"/>
              </a:rPr>
              <a:pPr>
                <a:lnSpc>
                  <a:spcPct val="100000"/>
                </a:lnSpc>
                <a:spcBef>
                  <a:spcPct val="0"/>
                </a:spcBef>
                <a:buClrTx/>
                <a:buFontTx/>
                <a:buNone/>
              </a:pPr>
              <a:t>110</a:t>
            </a:fld>
            <a:endParaRPr lang="en-US" altLang="en-US" sz="1200">
              <a:solidFill>
                <a:srgbClr val="8A8B8C"/>
              </a:solidFill>
              <a:latin typeface="Arial" panose="020B0604020202020204" pitchFamily="34" charset="0"/>
            </a:endParaRPr>
          </a:p>
        </p:txBody>
      </p:sp>
      <p:sp>
        <p:nvSpPr>
          <p:cNvPr id="235523" name="Title 1"/>
          <p:cNvSpPr txBox="1">
            <a:spLocks/>
          </p:cNvSpPr>
          <p:nvPr/>
        </p:nvSpPr>
        <p:spPr bwMode="auto">
          <a:xfrm>
            <a:off x="903288" y="2439988"/>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235524" name="Text Placeholder 2"/>
          <p:cNvSpPr txBox="1">
            <a:spLocks/>
          </p:cNvSpPr>
          <p:nvPr/>
        </p:nvSpPr>
        <p:spPr bwMode="auto">
          <a:xfrm>
            <a:off x="903288" y="3341688"/>
            <a:ext cx="7308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6: Dealing with debt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Dealing with debt</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What is debt?</a:t>
            </a:r>
          </a:p>
          <a:p>
            <a:pPr lvl="1" eaLnBrk="1" hangingPunct="1"/>
            <a:r>
              <a:rPr lang="en-US" altLang="en-US" b="1" i="1" smtClean="0">
                <a:solidFill>
                  <a:srgbClr val="3B3C3E"/>
                </a:solidFill>
              </a:rPr>
              <a:t>Money you owe to another person or business. Debt is a liability. Debt may obligate future income.</a:t>
            </a:r>
          </a:p>
          <a:p>
            <a:pPr eaLnBrk="1" hangingPunct="1"/>
            <a:r>
              <a:rPr lang="en-US" altLang="en-US" smtClean="0">
                <a:solidFill>
                  <a:srgbClr val="3B3C3E"/>
                </a:solidFill>
              </a:rPr>
              <a:t>How is debt different from credit?</a:t>
            </a:r>
          </a:p>
          <a:p>
            <a:pPr eaLnBrk="1" hangingPunct="1"/>
            <a:r>
              <a:rPr lang="en-US" altLang="en-US" smtClean="0">
                <a:solidFill>
                  <a:srgbClr val="3B3C3E"/>
                </a:solidFill>
              </a:rPr>
              <a:t>How is secured debt different from unsecured debt?</a:t>
            </a:r>
          </a:p>
        </p:txBody>
      </p:sp>
      <p:sp>
        <p:nvSpPr>
          <p:cNvPr id="2375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DA01710-9C94-4312-8A80-E1B1EB260ADB}" type="slidenum">
              <a:rPr lang="en-US" altLang="en-US" sz="1200">
                <a:solidFill>
                  <a:srgbClr val="8A8B8C"/>
                </a:solidFill>
                <a:latin typeface="Arial" panose="020B0604020202020204" pitchFamily="34" charset="0"/>
              </a:rPr>
              <a:pPr>
                <a:lnSpc>
                  <a:spcPct val="100000"/>
                </a:lnSpc>
                <a:spcBef>
                  <a:spcPct val="0"/>
                </a:spcBef>
                <a:buClrTx/>
                <a:buFontTx/>
                <a:buNone/>
              </a:pPr>
              <a:t>111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Good debt, bad debt</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Loan from friend or family member</a:t>
            </a:r>
          </a:p>
          <a:p>
            <a:pPr eaLnBrk="1" hangingPunct="1"/>
            <a:r>
              <a:rPr lang="en-US" altLang="en-US" smtClean="0">
                <a:solidFill>
                  <a:srgbClr val="3B3C3E"/>
                </a:solidFill>
              </a:rPr>
              <a:t>Car loan </a:t>
            </a:r>
          </a:p>
          <a:p>
            <a:pPr eaLnBrk="1" hangingPunct="1"/>
            <a:r>
              <a:rPr lang="en-US" altLang="en-US" smtClean="0">
                <a:solidFill>
                  <a:srgbClr val="3B3C3E"/>
                </a:solidFill>
              </a:rPr>
              <a:t>Student loan</a:t>
            </a:r>
          </a:p>
          <a:p>
            <a:pPr eaLnBrk="1" hangingPunct="1"/>
            <a:r>
              <a:rPr lang="en-US" altLang="en-US" smtClean="0">
                <a:solidFill>
                  <a:srgbClr val="3B3C3E"/>
                </a:solidFill>
              </a:rPr>
              <a:t>Payday loan</a:t>
            </a:r>
          </a:p>
          <a:p>
            <a:pPr eaLnBrk="1" hangingPunct="1"/>
            <a:r>
              <a:rPr lang="en-US" altLang="en-US" smtClean="0">
                <a:solidFill>
                  <a:srgbClr val="3B3C3E"/>
                </a:solidFill>
              </a:rPr>
              <a:t>Mortgage (loan for a home)</a:t>
            </a:r>
          </a:p>
          <a:p>
            <a:pPr eaLnBrk="1" hangingPunct="1"/>
            <a:r>
              <a:rPr lang="en-US" altLang="en-US" smtClean="0">
                <a:solidFill>
                  <a:srgbClr val="3B3C3E"/>
                </a:solidFill>
              </a:rPr>
              <a:t>Car title loan</a:t>
            </a:r>
          </a:p>
          <a:p>
            <a:pPr eaLnBrk="1" hangingPunct="1"/>
            <a:r>
              <a:rPr lang="en-US" altLang="en-US" smtClean="0">
                <a:solidFill>
                  <a:srgbClr val="3B3C3E"/>
                </a:solidFill>
              </a:rPr>
              <a:t>Pawn shop loan</a:t>
            </a:r>
          </a:p>
          <a:p>
            <a:pPr eaLnBrk="1" hangingPunct="1"/>
            <a:endParaRPr lang="en-US" altLang="en-US" smtClean="0"/>
          </a:p>
        </p:txBody>
      </p:sp>
      <p:sp>
        <p:nvSpPr>
          <p:cNvPr id="23962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CF42406-DC33-46E1-9F9D-CA738C887A82}" type="slidenum">
              <a:rPr lang="en-US" altLang="en-US" sz="1200">
                <a:solidFill>
                  <a:srgbClr val="8A8B8C"/>
                </a:solidFill>
                <a:latin typeface="Arial" panose="020B0604020202020204" pitchFamily="34" charset="0"/>
              </a:rPr>
              <a:pPr>
                <a:lnSpc>
                  <a:spcPct val="100000"/>
                </a:lnSpc>
                <a:spcBef>
                  <a:spcPct val="0"/>
                </a:spcBef>
                <a:buClrTx/>
                <a:buFontTx/>
                <a:buNone/>
              </a:pPr>
              <a:t>112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554038" y="274638"/>
            <a:ext cx="8035925" cy="742950"/>
          </a:xfrm>
        </p:spPr>
        <p:txBody>
          <a:bodyPr/>
          <a:lstStyle/>
          <a:p>
            <a:r>
              <a:rPr lang="en-US" altLang="en-US" smtClean="0"/>
              <a:t>Medical debt</a:t>
            </a:r>
          </a:p>
        </p:txBody>
      </p:sp>
      <p:sp>
        <p:nvSpPr>
          <p:cNvPr id="3" name="Content Placeholder 2"/>
          <p:cNvSpPr>
            <a:spLocks noGrp="1"/>
          </p:cNvSpPr>
          <p:nvPr>
            <p:ph idx="1"/>
          </p:nvPr>
        </p:nvSpPr>
        <p:spPr>
          <a:xfrm>
            <a:off x="457200" y="1350963"/>
            <a:ext cx="8132763" cy="4525962"/>
          </a:xfrm>
        </p:spPr>
        <p:txBody>
          <a:bodyPr/>
          <a:lstStyle/>
          <a:p>
            <a:pPr marL="0" indent="0">
              <a:buFont typeface="Wingdings" panose="05000000000000000000" pitchFamily="2" charset="2"/>
              <a:buNone/>
              <a:defRPr/>
            </a:pPr>
            <a:r>
              <a:rPr lang="en-US" altLang="en-US" b="1" dirty="0" smtClean="0"/>
              <a:t>What are the factors that can lead to medical debt?</a:t>
            </a:r>
          </a:p>
          <a:p>
            <a:pPr marL="0" indent="0">
              <a:defRPr/>
            </a:pPr>
            <a:endParaRPr lang="en-US" altLang="en-US" dirty="0" smtClean="0"/>
          </a:p>
          <a:p>
            <a:pPr indent="-342900">
              <a:defRPr/>
            </a:pPr>
            <a:r>
              <a:rPr lang="en-US" altLang="en-US" dirty="0" smtClean="0"/>
              <a:t>Medical debt is almost always the result of an unplanned event—someone becoming ill or injured. </a:t>
            </a:r>
          </a:p>
          <a:p>
            <a:pPr indent="-342900">
              <a:defRPr/>
            </a:pPr>
            <a:r>
              <a:rPr lang="en-US" altLang="en-US" dirty="0" smtClean="0"/>
              <a:t>The costs of the care are almost never fully known upfront. </a:t>
            </a:r>
          </a:p>
          <a:p>
            <a:pPr indent="-342900">
              <a:defRPr/>
            </a:pPr>
            <a:r>
              <a:rPr lang="en-US" altLang="en-US" dirty="0" smtClean="0"/>
              <a:t>Invoices and bills may be confusing.</a:t>
            </a:r>
          </a:p>
          <a:p>
            <a:pPr indent="-342900">
              <a:defRPr/>
            </a:pPr>
            <a:r>
              <a:rPr lang="en-US" altLang="en-US" dirty="0" smtClean="0"/>
              <a:t>Uninsured individuals are generally charged more for services.</a:t>
            </a:r>
          </a:p>
          <a:p>
            <a:pPr marL="0" indent="0">
              <a:defRPr/>
            </a:pPr>
            <a:endParaRPr lang="en-US" altLang="en-US" dirty="0" smtClean="0"/>
          </a:p>
        </p:txBody>
      </p:sp>
      <p:sp>
        <p:nvSpPr>
          <p:cNvPr id="24166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4EF8E2F-0140-46E8-9786-C9008CA5C135}" type="slidenum">
              <a:rPr lang="en-US" altLang="en-US" sz="1200">
                <a:solidFill>
                  <a:srgbClr val="8A8B8C"/>
                </a:solidFill>
                <a:latin typeface="Arial" panose="020B0604020202020204" pitchFamily="34" charset="0"/>
              </a:rPr>
              <a:pPr>
                <a:lnSpc>
                  <a:spcPct val="100000"/>
                </a:lnSpc>
                <a:spcBef>
                  <a:spcPct val="0"/>
                </a:spcBef>
                <a:buClrTx/>
                <a:buFontTx/>
                <a:buNone/>
              </a:pPr>
              <a:t>113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554038" y="274638"/>
            <a:ext cx="8035925" cy="742950"/>
          </a:xfrm>
        </p:spPr>
        <p:txBody>
          <a:bodyPr/>
          <a:lstStyle/>
          <a:p>
            <a:r>
              <a:rPr lang="en-US" altLang="en-US" smtClean="0">
                <a:solidFill>
                  <a:srgbClr val="3B3C3E"/>
                </a:solidFill>
              </a:rPr>
              <a:t>Avoiding medical debt</a:t>
            </a:r>
          </a:p>
        </p:txBody>
      </p:sp>
      <p:sp>
        <p:nvSpPr>
          <p:cNvPr id="2437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61E8605-1617-42FC-B9DD-D10FED942411}" type="slidenum">
              <a:rPr lang="en-US" altLang="en-US" sz="1200">
                <a:solidFill>
                  <a:srgbClr val="8A8B8C"/>
                </a:solidFill>
                <a:latin typeface="Arial" panose="020B0604020202020204" pitchFamily="34" charset="0"/>
              </a:rPr>
              <a:pPr>
                <a:lnSpc>
                  <a:spcPct val="100000"/>
                </a:lnSpc>
                <a:spcBef>
                  <a:spcPct val="0"/>
                </a:spcBef>
                <a:buClrTx/>
                <a:buFontTx/>
                <a:buNone/>
              </a:pPr>
              <a:t>114</a:t>
            </a:fld>
            <a:endParaRPr lang="en-US" altLang="en-US" sz="1200">
              <a:solidFill>
                <a:srgbClr val="8A8B8C"/>
              </a:solidFill>
              <a:latin typeface="Arial" panose="020B0604020202020204" pitchFamily="34" charset="0"/>
            </a:endParaRPr>
          </a:p>
        </p:txBody>
      </p:sp>
      <p:sp>
        <p:nvSpPr>
          <p:cNvPr id="4" name="Content Placeholder 3"/>
          <p:cNvSpPr>
            <a:spLocks noGrp="1"/>
          </p:cNvSpPr>
          <p:nvPr>
            <p:ph sz="half" idx="1"/>
          </p:nvPr>
        </p:nvSpPr>
        <p:spPr>
          <a:xfrm>
            <a:off x="457200" y="1350963"/>
            <a:ext cx="8132763" cy="4525962"/>
          </a:xfrm>
        </p:spPr>
        <p:txBody>
          <a:bodyPr/>
          <a:lstStyle/>
          <a:p>
            <a:r>
              <a:rPr lang="en-US" altLang="en-US" smtClean="0"/>
              <a:t>Get cost estimates up front</a:t>
            </a:r>
          </a:p>
          <a:p>
            <a:r>
              <a:rPr lang="en-US" altLang="en-US" smtClean="0"/>
              <a:t>Find out whether there is a prompt payment discount</a:t>
            </a:r>
          </a:p>
          <a:p>
            <a:r>
              <a:rPr lang="en-US" altLang="en-US" smtClean="0"/>
              <a:t>Ask for a discount on the treatment</a:t>
            </a:r>
          </a:p>
          <a:p>
            <a:r>
              <a:rPr lang="en-US" altLang="en-US" smtClean="0"/>
              <a:t>Ask about “charity care” </a:t>
            </a:r>
          </a:p>
          <a:p>
            <a:r>
              <a:rPr lang="en-US" altLang="en-US" smtClean="0"/>
              <a:t>If you are asked to put a hospital bill on a credit card, be careful</a:t>
            </a:r>
          </a:p>
          <a:p>
            <a:r>
              <a:rPr lang="en-US" altLang="en-US" smtClean="0"/>
              <a:t>Work with the health care provider to set up a reasonable repayment plan</a:t>
            </a:r>
          </a:p>
          <a:p>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a:xfrm>
            <a:off x="554038" y="274638"/>
            <a:ext cx="8035925" cy="742950"/>
          </a:xfrm>
        </p:spPr>
        <p:txBody>
          <a:bodyPr/>
          <a:lstStyle/>
          <a:p>
            <a:r>
              <a:rPr lang="en-US" altLang="en-US" smtClean="0">
                <a:solidFill>
                  <a:srgbClr val="3B3C3E"/>
                </a:solidFill>
              </a:rPr>
              <a:t>Payday loans and deposit advance products</a:t>
            </a:r>
          </a:p>
        </p:txBody>
      </p:sp>
      <p:sp>
        <p:nvSpPr>
          <p:cNvPr id="2457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ED8F5D2-6B78-49F2-8721-0272BE1FEBC3}" type="slidenum">
              <a:rPr lang="en-US" altLang="en-US" sz="1200">
                <a:solidFill>
                  <a:srgbClr val="8A8B8C"/>
                </a:solidFill>
                <a:latin typeface="Arial" panose="020B0604020202020204" pitchFamily="34" charset="0"/>
              </a:rPr>
              <a:pPr>
                <a:lnSpc>
                  <a:spcPct val="100000"/>
                </a:lnSpc>
                <a:spcBef>
                  <a:spcPct val="0"/>
                </a:spcBef>
                <a:buClrTx/>
                <a:buFontTx/>
                <a:buNone/>
              </a:pPr>
              <a:t>115</a:t>
            </a:fld>
            <a:endParaRPr lang="en-US" altLang="en-US" sz="1200">
              <a:solidFill>
                <a:srgbClr val="8A8B8C"/>
              </a:solidFill>
              <a:latin typeface="Arial" panose="020B0604020202020204" pitchFamily="34" charset="0"/>
            </a:endParaRPr>
          </a:p>
        </p:txBody>
      </p:sp>
      <p:graphicFrame>
        <p:nvGraphicFramePr>
          <p:cNvPr id="245764" name="Object 5"/>
          <p:cNvGraphicFramePr>
            <a:graphicFrameLocks noChangeAspect="1"/>
          </p:cNvGraphicFramePr>
          <p:nvPr/>
        </p:nvGraphicFramePr>
        <p:xfrm>
          <a:off x="2330450" y="1139825"/>
          <a:ext cx="4833938" cy="6011863"/>
        </p:xfrm>
        <a:graphic>
          <a:graphicData uri="http://schemas.openxmlformats.org/presentationml/2006/ole">
            <mc:AlternateContent xmlns:mc="http://schemas.openxmlformats.org/markup-compatibility/2006">
              <mc:Choice xmlns:v="urn:schemas-microsoft-com:vml" Requires="v">
                <p:oleObj spid="_x0000_s245765" name="Document" r:id="rId5" imgW="5956300" imgH="7378700" progId="Word.Document.12">
                  <p:embed/>
                </p:oleObj>
              </mc:Choice>
              <mc:Fallback>
                <p:oleObj name="Document" r:id="rId5" imgW="5956300" imgH="7378700" progId="Word.Document.1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139825"/>
                        <a:ext cx="4833938"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554038" y="274638"/>
            <a:ext cx="8035925" cy="742950"/>
          </a:xfrm>
        </p:spPr>
        <p:txBody>
          <a:bodyPr/>
          <a:lstStyle/>
          <a:p>
            <a:r>
              <a:rPr lang="en-US" altLang="en-US" smtClean="0"/>
              <a:t>Avoiding Debt Traps</a:t>
            </a:r>
          </a:p>
        </p:txBody>
      </p:sp>
      <p:sp>
        <p:nvSpPr>
          <p:cNvPr id="3" name="Content Placeholder 2"/>
          <p:cNvSpPr>
            <a:spLocks noGrp="1"/>
          </p:cNvSpPr>
          <p:nvPr>
            <p:ph sz="half" idx="1"/>
          </p:nvPr>
        </p:nvSpPr>
        <p:spPr>
          <a:xfrm>
            <a:off x="457200" y="1350963"/>
            <a:ext cx="8132763" cy="4525962"/>
          </a:xfrm>
        </p:spPr>
        <p:txBody>
          <a:bodyPr/>
          <a:lstStyle/>
          <a:p>
            <a:r>
              <a:rPr lang="en-US" altLang="en-US" smtClean="0"/>
              <a:t>What is a “debt trap?”</a:t>
            </a:r>
          </a:p>
          <a:p>
            <a:pPr lvl="1"/>
            <a:r>
              <a:rPr lang="en-US" altLang="en-US" b="1" smtClean="0"/>
              <a:t>A situation where a person takes a loan and has to repeatedly take new loans to make  payments on the first loan. </a:t>
            </a:r>
            <a:endParaRPr lang="en-US" altLang="en-US" smtClean="0"/>
          </a:p>
          <a:p>
            <a:endParaRPr lang="en-US" altLang="en-US" smtClean="0"/>
          </a:p>
          <a:p>
            <a:r>
              <a:rPr lang="en-US" altLang="en-US" smtClean="0"/>
              <a:t>When can a “debt trap” happen?</a:t>
            </a:r>
          </a:p>
          <a:p>
            <a:pPr lvl="1"/>
            <a:r>
              <a:rPr lang="en-US" altLang="en-US" b="1" smtClean="0"/>
              <a:t>When people use short-term loans that have to be paid back in just a couple of payments, and they do not have the money to repay the loan and the finance charges when they are due</a:t>
            </a:r>
            <a:r>
              <a:rPr lang="en-US" altLang="en-US" smtClean="0"/>
              <a:t>.</a:t>
            </a:r>
          </a:p>
          <a:p>
            <a:endParaRPr lang="en-US" altLang="en-US" smtClean="0"/>
          </a:p>
          <a:p>
            <a:endParaRPr lang="en-US" altLang="en-US" smtClean="0"/>
          </a:p>
        </p:txBody>
      </p:sp>
      <p:sp>
        <p:nvSpPr>
          <p:cNvPr id="247812"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7FCB786-3FAE-48A2-B520-5BFF42106149}" type="slidenum">
              <a:rPr lang="en-US" altLang="en-US" sz="1200">
                <a:solidFill>
                  <a:srgbClr val="8A8B8C"/>
                </a:solidFill>
                <a:latin typeface="Arial" panose="020B0604020202020204" pitchFamily="34" charset="0"/>
              </a:rPr>
              <a:pPr>
                <a:lnSpc>
                  <a:spcPct val="100000"/>
                </a:lnSpc>
                <a:spcBef>
                  <a:spcPct val="0"/>
                </a:spcBef>
                <a:buClrTx/>
                <a:buFontTx/>
                <a:buNone/>
              </a:pPr>
              <a:t>116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p:nvPr>
        </p:nvSpPr>
        <p:spPr>
          <a:xfrm>
            <a:off x="554038" y="274638"/>
            <a:ext cx="8035925" cy="742950"/>
          </a:xfrm>
        </p:spPr>
        <p:txBody>
          <a:bodyPr/>
          <a:lstStyle/>
          <a:p>
            <a:r>
              <a:rPr lang="en-US" altLang="en-US" smtClean="0"/>
              <a:t>Avoiding Debt Traps</a:t>
            </a:r>
          </a:p>
        </p:txBody>
      </p:sp>
      <p:sp>
        <p:nvSpPr>
          <p:cNvPr id="3" name="Content Placeholder 2"/>
          <p:cNvSpPr>
            <a:spLocks noGrp="1"/>
          </p:cNvSpPr>
          <p:nvPr>
            <p:ph sz="half" idx="1"/>
          </p:nvPr>
        </p:nvSpPr>
        <p:spPr>
          <a:xfrm>
            <a:off x="457200" y="1350963"/>
            <a:ext cx="8132763" cy="4525962"/>
          </a:xfrm>
        </p:spPr>
        <p:txBody>
          <a:bodyPr/>
          <a:lstStyle/>
          <a:p>
            <a:r>
              <a:rPr lang="en-US" altLang="en-US" smtClean="0"/>
              <a:t>What do short-term loans that can lead to “debt traps” have in common?</a:t>
            </a:r>
          </a:p>
          <a:p>
            <a:pPr lvl="1"/>
            <a:r>
              <a:rPr lang="en-US" altLang="en-US" b="1" smtClean="0"/>
              <a:t>They are small dollar loans— generally under $500.</a:t>
            </a:r>
          </a:p>
          <a:p>
            <a:pPr lvl="1"/>
            <a:r>
              <a:rPr lang="en-US" altLang="en-US" b="1" smtClean="0"/>
              <a:t>They must be repaid quickly—14 days is the median term of payday loans, for example.</a:t>
            </a:r>
          </a:p>
          <a:p>
            <a:pPr lvl="1"/>
            <a:r>
              <a:rPr lang="en-US" altLang="en-US" b="1" smtClean="0"/>
              <a:t>They require the borrower to give creditors access to repayment through an authorization to present a check or to debit a borrower’s deposit account.</a:t>
            </a:r>
          </a:p>
          <a:p>
            <a:endParaRPr lang="en-US" altLang="en-US" smtClean="0"/>
          </a:p>
          <a:p>
            <a:endParaRPr lang="en-US" altLang="en-US" smtClean="0"/>
          </a:p>
        </p:txBody>
      </p:sp>
      <p:sp>
        <p:nvSpPr>
          <p:cNvPr id="249860"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23C50D6-1BFF-4973-B910-376B853C7AAE}" type="slidenum">
              <a:rPr lang="en-US" altLang="en-US" sz="1200">
                <a:solidFill>
                  <a:srgbClr val="8A8B8C"/>
                </a:solidFill>
                <a:latin typeface="Arial" panose="020B0604020202020204" pitchFamily="34" charset="0"/>
              </a:rPr>
              <a:pPr>
                <a:lnSpc>
                  <a:spcPct val="100000"/>
                </a:lnSpc>
                <a:spcBef>
                  <a:spcPct val="0"/>
                </a:spcBef>
                <a:buClrTx/>
                <a:buFontTx/>
                <a:buNone/>
              </a:pPr>
              <a:t>117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554038" y="274638"/>
            <a:ext cx="8035925" cy="742950"/>
          </a:xfrm>
        </p:spPr>
        <p:txBody>
          <a:bodyPr/>
          <a:lstStyle/>
          <a:p>
            <a:r>
              <a:rPr lang="en-US" altLang="en-US" smtClean="0"/>
              <a:t>Alternatives to high-cost credit</a:t>
            </a:r>
          </a:p>
        </p:txBody>
      </p:sp>
      <p:sp>
        <p:nvSpPr>
          <p:cNvPr id="251907" name="Content Placeholder 2"/>
          <p:cNvSpPr>
            <a:spLocks noGrp="1"/>
          </p:cNvSpPr>
          <p:nvPr>
            <p:ph sz="half" idx="1"/>
          </p:nvPr>
        </p:nvSpPr>
        <p:spPr>
          <a:xfrm>
            <a:off x="457200" y="1350963"/>
            <a:ext cx="8132763" cy="4525962"/>
          </a:xfrm>
        </p:spPr>
        <p:txBody>
          <a:bodyPr/>
          <a:lstStyle/>
          <a:p>
            <a:r>
              <a:rPr lang="en-US" altLang="en-US" sz="1700" smtClean="0"/>
              <a:t>Using your own emergency savings</a:t>
            </a:r>
          </a:p>
          <a:p>
            <a:r>
              <a:rPr lang="en-US" altLang="en-US" sz="1700" smtClean="0"/>
              <a:t>Using lower-cost, short-term loan alternatives from a credit union or bank</a:t>
            </a:r>
          </a:p>
          <a:p>
            <a:r>
              <a:rPr lang="en-US" altLang="en-US" sz="1700" smtClean="0"/>
              <a:t>Borrowing from a friend or family member</a:t>
            </a:r>
          </a:p>
          <a:p>
            <a:r>
              <a:rPr lang="en-US" altLang="en-US" sz="1700" smtClean="0"/>
              <a:t>Using a credit card – while it will increase your monthly card payment, it may prove cheaper in the long run</a:t>
            </a:r>
          </a:p>
          <a:p>
            <a:r>
              <a:rPr lang="en-US" altLang="en-US" sz="1700" smtClean="0"/>
              <a:t>Negotiating for more time to pay if the loan is for a bill that is due</a:t>
            </a:r>
          </a:p>
          <a:p>
            <a:r>
              <a:rPr lang="en-US" altLang="en-US" sz="1700" smtClean="0"/>
              <a:t>Bartering for part or all of what you are borrowing the money to cover</a:t>
            </a:r>
          </a:p>
          <a:p>
            <a:r>
              <a:rPr lang="en-US" altLang="en-US" sz="1700" smtClean="0"/>
              <a:t>Determining whether the item or circumstance you are borrowing the money for is a need, an obligation, or a want. If it’s a want, consider whether it’s possible to spend less money for it, not purchase it, or wait until you have the money for it.</a:t>
            </a:r>
          </a:p>
          <a:p>
            <a:endParaRPr lang="en-US" altLang="en-US" sz="1700" smtClean="0"/>
          </a:p>
        </p:txBody>
      </p:sp>
      <p:sp>
        <p:nvSpPr>
          <p:cNvPr id="251908"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894E5A7-4911-4A6E-B6ED-16A2F976B317}" type="slidenum">
              <a:rPr lang="en-US" altLang="en-US" sz="1200">
                <a:solidFill>
                  <a:srgbClr val="8A8B8C"/>
                </a:solidFill>
                <a:latin typeface="Arial" panose="020B0604020202020204" pitchFamily="34" charset="0"/>
              </a:rPr>
              <a:pPr>
                <a:lnSpc>
                  <a:spcPct val="100000"/>
                </a:lnSpc>
                <a:spcBef>
                  <a:spcPct val="0"/>
                </a:spcBef>
                <a:buClrTx/>
                <a:buFontTx/>
                <a:buNone/>
              </a:pPr>
              <a:t>118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Know your rights</a:t>
            </a:r>
          </a:p>
        </p:txBody>
      </p:sp>
      <p:sp>
        <p:nvSpPr>
          <p:cNvPr id="3" name="Content Placeholder 2"/>
          <p:cNvSpPr>
            <a:spLocks noGrp="1"/>
          </p:cNvSpPr>
          <p:nvPr>
            <p:ph sz="half" idx="1"/>
          </p:nvPr>
        </p:nvSpPr>
        <p:spPr>
          <a:xfrm>
            <a:off x="554038" y="1265238"/>
            <a:ext cx="8132762" cy="5189537"/>
          </a:xfrm>
        </p:spPr>
        <p:txBody>
          <a:bodyPr rtlCol="0">
            <a:normAutofit/>
          </a:bodyPr>
          <a:lstStyle/>
          <a:p>
            <a:pPr marL="0" indent="0" eaLnBrk="1" fontAlgn="auto" hangingPunct="1">
              <a:lnSpc>
                <a:spcPts val="2800"/>
              </a:lnSpc>
              <a:spcBef>
                <a:spcPts val="1200"/>
              </a:spcBef>
              <a:spcAft>
                <a:spcPts val="0"/>
              </a:spcAft>
              <a:buFont typeface="Wingdings" charset="2"/>
              <a:buNone/>
              <a:defRPr/>
            </a:pPr>
            <a:r>
              <a:rPr lang="en-US" sz="2400" dirty="0" smtClean="0">
                <a:solidFill>
                  <a:srgbClr val="3B3C3E"/>
                </a:solidFill>
                <a:ea typeface="+mn-ea"/>
                <a:cs typeface="+mn-cs"/>
              </a:rPr>
              <a:t>The Fair Debt Collection Practices Act protects consumers from harassment:</a:t>
            </a: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Repeated </a:t>
            </a:r>
            <a:r>
              <a:rPr lang="en-US" sz="1800" dirty="0">
                <a:solidFill>
                  <a:srgbClr val="3B3C3E"/>
                </a:solidFill>
                <a:ea typeface="+mn-ea"/>
                <a:cs typeface="+mn-cs"/>
              </a:rPr>
              <a:t>phone calls </a:t>
            </a:r>
            <a:r>
              <a:rPr lang="en-US" sz="1800" dirty="0" smtClean="0">
                <a:solidFill>
                  <a:srgbClr val="3B3C3E"/>
                </a:solidFill>
                <a:ea typeface="+mn-ea"/>
                <a:cs typeface="+mn-cs"/>
              </a:rPr>
              <a:t>intended </a:t>
            </a:r>
            <a:r>
              <a:rPr lang="en-US" sz="1800" dirty="0">
                <a:solidFill>
                  <a:srgbClr val="3B3C3E"/>
                </a:solidFill>
                <a:ea typeface="+mn-ea"/>
                <a:cs typeface="+mn-cs"/>
              </a:rPr>
              <a:t>to annoy, abuse, or </a:t>
            </a:r>
            <a:r>
              <a:rPr lang="en-US" sz="1800" dirty="0" smtClean="0">
                <a:solidFill>
                  <a:srgbClr val="3B3C3E"/>
                </a:solidFill>
                <a:ea typeface="+mn-ea"/>
                <a:cs typeface="+mn-cs"/>
              </a:rPr>
              <a:t>harass</a:t>
            </a: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Obscene </a:t>
            </a:r>
            <a:r>
              <a:rPr lang="en-US" sz="1800" dirty="0">
                <a:solidFill>
                  <a:srgbClr val="3B3C3E"/>
                </a:solidFill>
                <a:ea typeface="+mn-ea"/>
                <a:cs typeface="+mn-cs"/>
              </a:rPr>
              <a:t>or profane </a:t>
            </a:r>
            <a:r>
              <a:rPr lang="en-US" sz="1800" dirty="0" smtClean="0">
                <a:solidFill>
                  <a:srgbClr val="3B3C3E"/>
                </a:solidFill>
                <a:ea typeface="+mn-ea"/>
                <a:cs typeface="+mn-cs"/>
              </a:rPr>
              <a:t>language</a:t>
            </a: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Threats </a:t>
            </a:r>
            <a:r>
              <a:rPr lang="en-US" sz="1800" dirty="0">
                <a:solidFill>
                  <a:srgbClr val="3B3C3E"/>
                </a:solidFill>
                <a:ea typeface="+mn-ea"/>
                <a:cs typeface="+mn-cs"/>
              </a:rPr>
              <a:t>of violence or </a:t>
            </a:r>
            <a:r>
              <a:rPr lang="en-US" sz="1800" dirty="0" smtClean="0">
                <a:solidFill>
                  <a:srgbClr val="3B3C3E"/>
                </a:solidFill>
                <a:ea typeface="+mn-ea"/>
                <a:cs typeface="+mn-cs"/>
              </a:rPr>
              <a:t>harm</a:t>
            </a: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Publishing </a:t>
            </a:r>
            <a:r>
              <a:rPr lang="en-US" sz="1800" dirty="0">
                <a:solidFill>
                  <a:srgbClr val="3B3C3E"/>
                </a:solidFill>
                <a:ea typeface="+mn-ea"/>
                <a:cs typeface="+mn-cs"/>
              </a:rPr>
              <a:t>lists of people who refuse to pay their debts </a:t>
            </a:r>
            <a:endParaRPr lang="en-US" sz="1800" dirty="0" smtClean="0">
              <a:solidFill>
                <a:srgbClr val="3B3C3E"/>
              </a:solidFill>
              <a:ea typeface="+mn-ea"/>
              <a:cs typeface="+mn-cs"/>
            </a:endParaRP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Calling </a:t>
            </a:r>
            <a:r>
              <a:rPr lang="en-US" sz="1800" dirty="0">
                <a:solidFill>
                  <a:srgbClr val="3B3C3E"/>
                </a:solidFill>
                <a:ea typeface="+mn-ea"/>
                <a:cs typeface="+mn-cs"/>
              </a:rPr>
              <a:t>you without telling you who they </a:t>
            </a:r>
            <a:r>
              <a:rPr lang="en-US" sz="1800" dirty="0" smtClean="0">
                <a:solidFill>
                  <a:srgbClr val="3B3C3E"/>
                </a:solidFill>
                <a:ea typeface="+mn-ea"/>
                <a:cs typeface="+mn-cs"/>
              </a:rPr>
              <a:t>are</a:t>
            </a:r>
          </a:p>
          <a:p>
            <a:pPr indent="-347472" eaLnBrk="1" fontAlgn="auto" hangingPunct="1">
              <a:lnSpc>
                <a:spcPts val="2800"/>
              </a:lnSpc>
              <a:spcBef>
                <a:spcPts val="1200"/>
              </a:spcBef>
              <a:spcAft>
                <a:spcPts val="0"/>
              </a:spcAft>
              <a:buFont typeface="Wingdings" charset="2"/>
              <a:buChar char="§"/>
              <a:defRPr/>
            </a:pPr>
            <a:r>
              <a:rPr lang="en-US" sz="1800" dirty="0" smtClean="0">
                <a:solidFill>
                  <a:srgbClr val="3B3C3E"/>
                </a:solidFill>
                <a:ea typeface="+mn-ea"/>
                <a:cs typeface="+mn-cs"/>
              </a:rPr>
              <a:t>Using false</a:t>
            </a:r>
            <a:r>
              <a:rPr lang="en-US" sz="1800" dirty="0">
                <a:solidFill>
                  <a:srgbClr val="3B3C3E"/>
                </a:solidFill>
                <a:ea typeface="+mn-ea"/>
                <a:cs typeface="+mn-cs"/>
              </a:rPr>
              <a:t>, deceptive, or misleading </a:t>
            </a:r>
            <a:r>
              <a:rPr lang="en-US" sz="1800" dirty="0" smtClean="0">
                <a:solidFill>
                  <a:srgbClr val="3B3C3E"/>
                </a:solidFill>
                <a:ea typeface="+mn-ea"/>
                <a:cs typeface="+mn-cs"/>
              </a:rPr>
              <a:t>practices</a:t>
            </a:r>
            <a:endParaRPr lang="en-US" sz="1800" dirty="0">
              <a:solidFill>
                <a:srgbClr val="3B3C3E"/>
              </a:solidFill>
              <a:ea typeface="+mn-ea"/>
              <a:cs typeface="+mn-cs"/>
            </a:endParaRPr>
          </a:p>
        </p:txBody>
      </p:sp>
      <p:sp>
        <p:nvSpPr>
          <p:cNvPr id="2539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99A59E8-03E1-448C-8089-8FE5351DE6A7}" type="slidenum">
              <a:rPr lang="en-US" altLang="en-US" sz="1200">
                <a:solidFill>
                  <a:srgbClr val="8A8B8C"/>
                </a:solidFill>
                <a:latin typeface="Arial" panose="020B0604020202020204" pitchFamily="34" charset="0"/>
              </a:rPr>
              <a:pPr>
                <a:lnSpc>
                  <a:spcPct val="100000"/>
                </a:lnSpc>
                <a:spcBef>
                  <a:spcPct val="0"/>
                </a:spcBef>
                <a:buClrTx/>
                <a:buFontTx/>
                <a:buNone/>
              </a:pPr>
              <a:t>119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Training agenda</a:t>
            </a:r>
          </a:p>
        </p:txBody>
      </p:sp>
      <p:sp>
        <p:nvSpPr>
          <p:cNvPr id="6" name="Content Placeholder 5"/>
          <p:cNvSpPr>
            <a:spLocks noGrp="1"/>
          </p:cNvSpPr>
          <p:nvPr>
            <p:ph sz="half" idx="1"/>
          </p:nvPr>
        </p:nvSpPr>
        <p:spPr>
          <a:xfrm>
            <a:off x="177800" y="1219200"/>
            <a:ext cx="4449763" cy="5638800"/>
          </a:xfrm>
        </p:spPr>
        <p:txBody>
          <a:bodyPr rtlCol="0">
            <a:normAutofit/>
          </a:bodyPr>
          <a:lstStyle/>
          <a:p>
            <a:pPr indent="-347472" eaLnBrk="1" fontAlgn="auto" hangingPunct="1">
              <a:spcAft>
                <a:spcPts val="0"/>
              </a:spcAft>
              <a:buFont typeface="Wingdings" charset="2"/>
              <a:buChar char="§"/>
              <a:defRPr/>
            </a:pPr>
            <a:r>
              <a:rPr lang="en-US" dirty="0" smtClean="0">
                <a:solidFill>
                  <a:schemeClr val="accent2">
                    <a:lumMod val="50000"/>
                  </a:schemeClr>
                </a:solidFill>
                <a:ea typeface="+mn-ea"/>
                <a:cs typeface="+mn-cs"/>
              </a:rPr>
              <a:t>Money and me: opening activity</a:t>
            </a:r>
          </a:p>
          <a:p>
            <a:pPr indent="-347472" eaLnBrk="1" fontAlgn="auto" hangingPunct="1">
              <a:spcAft>
                <a:spcPts val="0"/>
              </a:spcAft>
              <a:buFont typeface="Wingdings" charset="2"/>
              <a:buChar char="§"/>
              <a:defRPr/>
            </a:pPr>
            <a:r>
              <a:rPr lang="en-US" dirty="0" smtClean="0">
                <a:solidFill>
                  <a:schemeClr val="accent2">
                    <a:lumMod val="50000"/>
                  </a:schemeClr>
                </a:solidFill>
                <a:ea typeface="+mn-ea"/>
                <a:cs typeface="+mn-cs"/>
              </a:rPr>
              <a:t>Overview of the training and introductions</a:t>
            </a:r>
          </a:p>
          <a:p>
            <a:pPr indent="-347472" eaLnBrk="1" fontAlgn="auto" hangingPunct="1">
              <a:spcAft>
                <a:spcPts val="0"/>
              </a:spcAft>
              <a:buFont typeface="Wingdings" charset="2"/>
              <a:buChar char="§"/>
              <a:defRPr/>
            </a:pPr>
            <a:r>
              <a:rPr lang="en-US" dirty="0" smtClean="0">
                <a:solidFill>
                  <a:schemeClr val="accent2">
                    <a:lumMod val="50000"/>
                  </a:schemeClr>
                </a:solidFill>
                <a:ea typeface="+mn-ea"/>
                <a:cs typeface="+mn-cs"/>
              </a:rPr>
              <a:t>Introduction to the CFPB and financial empowerment</a:t>
            </a:r>
          </a:p>
          <a:p>
            <a:pPr indent="-347472" eaLnBrk="1" fontAlgn="auto" hangingPunct="1">
              <a:spcAft>
                <a:spcPts val="0"/>
              </a:spcAft>
              <a:buFont typeface="Wingdings" charset="2"/>
              <a:buChar char="§"/>
              <a:defRPr/>
            </a:pPr>
            <a:r>
              <a:rPr lang="en-US" i="1" dirty="0" smtClean="0">
                <a:solidFill>
                  <a:schemeClr val="accent2">
                    <a:lumMod val="50000"/>
                  </a:schemeClr>
                </a:solidFill>
                <a:ea typeface="+mn-ea"/>
                <a:cs typeface="+mn-cs"/>
              </a:rPr>
              <a:t>Your Money, Your Goals</a:t>
            </a:r>
            <a:r>
              <a:rPr lang="en-US" dirty="0" smtClean="0">
                <a:solidFill>
                  <a:schemeClr val="accent2">
                    <a:lumMod val="50000"/>
                  </a:schemeClr>
                </a:solidFill>
                <a:ea typeface="+mn-ea"/>
                <a:cs typeface="+mn-cs"/>
              </a:rPr>
              <a:t>: An orientation to the toolkit</a:t>
            </a:r>
          </a:p>
          <a:p>
            <a:pPr indent="-347472" algn="just" eaLnBrk="1" fontAlgn="auto" hangingPunct="1">
              <a:spcAft>
                <a:spcPts val="0"/>
              </a:spcAft>
              <a:buFont typeface="Wingdings" charset="2"/>
              <a:buChar char="§"/>
              <a:defRPr/>
            </a:pPr>
            <a:r>
              <a:rPr lang="en-US" dirty="0" smtClean="0">
                <a:solidFill>
                  <a:schemeClr val="accent2">
                    <a:lumMod val="50000"/>
                  </a:schemeClr>
                </a:solidFill>
                <a:ea typeface="+mn-ea"/>
                <a:cs typeface="+mn-cs"/>
              </a:rPr>
              <a:t>The </a:t>
            </a:r>
            <a:r>
              <a:rPr lang="en-US" dirty="0">
                <a:solidFill>
                  <a:schemeClr val="accent2">
                    <a:lumMod val="50000"/>
                  </a:schemeClr>
                </a:solidFill>
                <a:ea typeface="+mn-ea"/>
                <a:cs typeface="+mn-cs"/>
              </a:rPr>
              <a:t>r</a:t>
            </a:r>
            <a:r>
              <a:rPr lang="en-US" dirty="0" smtClean="0">
                <a:solidFill>
                  <a:schemeClr val="accent2">
                    <a:lumMod val="50000"/>
                  </a:schemeClr>
                </a:solidFill>
                <a:ea typeface="+mn-ea"/>
                <a:cs typeface="+mn-cs"/>
              </a:rPr>
              <a:t>ole of referral</a:t>
            </a:r>
          </a:p>
          <a:p>
            <a:pPr indent="-347472" eaLnBrk="1" fontAlgn="auto" hangingPunct="1">
              <a:spcAft>
                <a:spcPts val="0"/>
              </a:spcAft>
              <a:buFont typeface="Wingdings" charset="2"/>
              <a:buChar char="§"/>
              <a:defRPr/>
            </a:pPr>
            <a:r>
              <a:rPr lang="en-US" dirty="0" smtClean="0">
                <a:solidFill>
                  <a:schemeClr val="accent2">
                    <a:lumMod val="50000"/>
                  </a:schemeClr>
                </a:solidFill>
                <a:ea typeface="+mn-ea"/>
                <a:cs typeface="+mn-cs"/>
              </a:rPr>
              <a:t>Understanding the situation and starting the money conversation</a:t>
            </a:r>
          </a:p>
          <a:p>
            <a:pPr indent="-347472" eaLnBrk="1" fontAlgn="auto" hangingPunct="1">
              <a:spcAft>
                <a:spcPts val="0"/>
              </a:spcAft>
              <a:buFont typeface="Wingdings" charset="2"/>
              <a:buChar char="§"/>
              <a:defRPr/>
            </a:pPr>
            <a:r>
              <a:rPr lang="en-US" dirty="0" smtClean="0">
                <a:solidFill>
                  <a:schemeClr val="accent2">
                    <a:lumMod val="50000"/>
                  </a:schemeClr>
                </a:solidFill>
                <a:ea typeface="+mn-ea"/>
                <a:cs typeface="+mn-cs"/>
              </a:rPr>
              <a:t>Setting goals and planning for large purchases</a:t>
            </a:r>
          </a:p>
          <a:p>
            <a:pPr indent="-347472" eaLnBrk="1" fontAlgn="auto" hangingPunct="1">
              <a:spcAft>
                <a:spcPts val="0"/>
              </a:spcAft>
              <a:buFont typeface="Wingdings" charset="2"/>
              <a:buChar char="§"/>
              <a:defRPr/>
            </a:pPr>
            <a:endParaRPr lang="en-US" dirty="0">
              <a:solidFill>
                <a:schemeClr val="accent2">
                  <a:lumMod val="50000"/>
                </a:schemeClr>
              </a:solidFill>
              <a:ea typeface="+mn-ea"/>
              <a:cs typeface="+mn-cs"/>
            </a:endParaRPr>
          </a:p>
        </p:txBody>
      </p:sp>
      <p:sp>
        <p:nvSpPr>
          <p:cNvPr id="34820" name="Content Placeholder 6"/>
          <p:cNvSpPr>
            <a:spLocks noGrp="1"/>
          </p:cNvSpPr>
          <p:nvPr>
            <p:ph sz="half" idx="2"/>
          </p:nvPr>
        </p:nvSpPr>
        <p:spPr>
          <a:xfrm>
            <a:off x="4572000" y="1219200"/>
            <a:ext cx="4452938" cy="6248400"/>
          </a:xfrm>
        </p:spPr>
        <p:txBody>
          <a:bodyPr/>
          <a:lstStyle/>
          <a:p>
            <a:pPr eaLnBrk="1" hangingPunct="1"/>
            <a:r>
              <a:rPr lang="en-US" altLang="en-US" smtClean="0">
                <a:solidFill>
                  <a:srgbClr val="3B3C3E"/>
                </a:solidFill>
              </a:rPr>
              <a:t>Saving for the emergencies, bills, and goals</a:t>
            </a:r>
          </a:p>
          <a:p>
            <a:pPr eaLnBrk="1" hangingPunct="1"/>
            <a:r>
              <a:rPr lang="en-US" altLang="en-US" smtClean="0">
                <a:solidFill>
                  <a:srgbClr val="3B3C3E"/>
                </a:solidFill>
              </a:rPr>
              <a:t>Tracking and managing income and benefits</a:t>
            </a:r>
          </a:p>
          <a:p>
            <a:pPr eaLnBrk="1" hangingPunct="1"/>
            <a:r>
              <a:rPr lang="en-US" altLang="en-US" smtClean="0">
                <a:solidFill>
                  <a:srgbClr val="3B3C3E"/>
                </a:solidFill>
              </a:rPr>
              <a:t>Paying bills and other expenses</a:t>
            </a:r>
          </a:p>
          <a:p>
            <a:pPr eaLnBrk="1" hangingPunct="1"/>
            <a:r>
              <a:rPr lang="en-US" altLang="en-US" smtClean="0">
                <a:solidFill>
                  <a:srgbClr val="3B3C3E"/>
                </a:solidFill>
              </a:rPr>
              <a:t>Getting through the month </a:t>
            </a:r>
          </a:p>
          <a:p>
            <a:pPr eaLnBrk="1" hangingPunct="1"/>
            <a:r>
              <a:rPr lang="en-US" altLang="en-US" smtClean="0">
                <a:solidFill>
                  <a:srgbClr val="3B3C3E"/>
                </a:solidFill>
              </a:rPr>
              <a:t>Dealing with debt</a:t>
            </a:r>
          </a:p>
          <a:p>
            <a:pPr eaLnBrk="1" hangingPunct="1"/>
            <a:r>
              <a:rPr lang="en-US" altLang="en-US" smtClean="0">
                <a:solidFill>
                  <a:srgbClr val="3B3C3E"/>
                </a:solidFill>
              </a:rPr>
              <a:t>Understanding credit reports and scores</a:t>
            </a:r>
          </a:p>
          <a:p>
            <a:pPr eaLnBrk="1" hangingPunct="1"/>
            <a:r>
              <a:rPr lang="en-US" altLang="en-US" smtClean="0">
                <a:solidFill>
                  <a:srgbClr val="3B3C3E"/>
                </a:solidFill>
              </a:rPr>
              <a:t>Money services, cards, accounts, and loans</a:t>
            </a:r>
          </a:p>
          <a:p>
            <a:pPr eaLnBrk="1" hangingPunct="1"/>
            <a:r>
              <a:rPr lang="en-US" altLang="en-US" smtClean="0">
                <a:solidFill>
                  <a:srgbClr val="3B3C3E"/>
                </a:solidFill>
              </a:rPr>
              <a:t>Protecting your money</a:t>
            </a:r>
          </a:p>
          <a:p>
            <a:pPr eaLnBrk="1" hangingPunct="1"/>
            <a:r>
              <a:rPr lang="en-US" altLang="en-US" smtClean="0">
                <a:solidFill>
                  <a:srgbClr val="3B3C3E"/>
                </a:solidFill>
              </a:rPr>
              <a:t>Closing</a:t>
            </a:r>
          </a:p>
        </p:txBody>
      </p:sp>
      <p:sp>
        <p:nvSpPr>
          <p:cNvPr id="3482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5A914E7-9CF4-4CCC-A058-0031BCF3228F}" type="slidenum">
              <a:rPr lang="en-US" altLang="en-US" sz="1200">
                <a:solidFill>
                  <a:srgbClr val="8A8B8C"/>
                </a:solidFill>
                <a:latin typeface="Arial" panose="020B0604020202020204" pitchFamily="34" charset="0"/>
              </a:rPr>
              <a:pPr>
                <a:lnSpc>
                  <a:spcPct val="100000"/>
                </a:lnSpc>
                <a:spcBef>
                  <a:spcPct val="0"/>
                </a:spcBef>
                <a:buClrTx/>
                <a:buFontTx/>
                <a:buNone/>
              </a:pPr>
              <a:t>12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Debt worksheet</a:t>
            </a:r>
          </a:p>
        </p:txBody>
      </p:sp>
      <p:sp>
        <p:nvSpPr>
          <p:cNvPr id="3" name="Content Placeholder 2"/>
          <p:cNvSpPr>
            <a:spLocks noGrp="1"/>
          </p:cNvSpPr>
          <p:nvPr>
            <p:ph idx="1"/>
          </p:nvPr>
        </p:nvSpPr>
        <p:spPr>
          <a:xfrm>
            <a:off x="457200" y="1350963"/>
            <a:ext cx="8132763" cy="4525962"/>
          </a:xfrm>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dirty="0" smtClean="0">
                <a:solidFill>
                  <a:srgbClr val="3B3C3E"/>
                </a:solidFill>
                <a:ea typeface="+mn-ea"/>
                <a:cs typeface="+mn-cs"/>
              </a:rPr>
              <a:t>On the debt management worksheet, you will include: </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The person, business, or organization you own money to</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The amount you owe them </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The amount of your monthly payment</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The interest rate you are paying and other important terms</a:t>
            </a:r>
          </a:p>
          <a:p>
            <a:pPr marL="0" indent="0" eaLnBrk="1" fontAlgn="auto" hangingPunct="1">
              <a:spcAft>
                <a:spcPts val="0"/>
              </a:spcAft>
              <a:buFont typeface="Wingdings" charset="2"/>
              <a:buNone/>
              <a:defRPr/>
            </a:pPr>
            <a:endParaRPr lang="en-US" dirty="0">
              <a:solidFill>
                <a:srgbClr val="3B3C3E"/>
              </a:solidFill>
              <a:ea typeface="+mn-ea"/>
              <a:cs typeface="+mn-cs"/>
            </a:endParaRPr>
          </a:p>
          <a:p>
            <a:pPr marL="0" indent="0" eaLnBrk="1" fontAlgn="auto" hangingPunct="1">
              <a:spcAft>
                <a:spcPts val="0"/>
              </a:spcAft>
              <a:buFont typeface="Wingdings" charset="2"/>
              <a:buNone/>
              <a:defRPr/>
            </a:pPr>
            <a:r>
              <a:rPr lang="en-US" b="1" dirty="0" smtClean="0">
                <a:solidFill>
                  <a:srgbClr val="3B3C3E"/>
                </a:solidFill>
                <a:ea typeface="+mn-ea"/>
                <a:cs typeface="+mn-cs"/>
              </a:rPr>
              <a:t>To complete this worksheet, you may need to get all of your bills together in one place and a copy of your credit report.</a:t>
            </a:r>
          </a:p>
          <a:p>
            <a:pPr indent="-347472" eaLnBrk="1" fontAlgn="auto" hangingPunct="1">
              <a:spcAft>
                <a:spcPts val="0"/>
              </a:spcAft>
              <a:buFont typeface="Wingdings" charset="2"/>
              <a:buChar char="§"/>
              <a:defRPr/>
            </a:pPr>
            <a:endParaRPr lang="en-US" dirty="0">
              <a:ea typeface="+mn-ea"/>
              <a:cs typeface="+mn-cs"/>
            </a:endParaRPr>
          </a:p>
        </p:txBody>
      </p:sp>
      <p:sp>
        <p:nvSpPr>
          <p:cNvPr id="25600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7F35481-DCEE-47D0-B3EE-0B3EA0A3016A}" type="slidenum">
              <a:rPr lang="en-US" altLang="en-US" sz="1200">
                <a:solidFill>
                  <a:srgbClr val="8A8B8C"/>
                </a:solidFill>
                <a:latin typeface="Arial" panose="020B0604020202020204" pitchFamily="34" charset="0"/>
              </a:rPr>
              <a:pPr>
                <a:lnSpc>
                  <a:spcPct val="100000"/>
                </a:lnSpc>
                <a:spcBef>
                  <a:spcPct val="0"/>
                </a:spcBef>
                <a:buClrTx/>
                <a:buFontTx/>
                <a:buNone/>
              </a:pPr>
              <a:t>120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2: Debt-to-income worksheet</a:t>
            </a:r>
          </a:p>
        </p:txBody>
      </p:sp>
      <p:sp>
        <p:nvSpPr>
          <p:cNvPr id="3" name="Content Placeholder 2"/>
          <p:cNvSpPr>
            <a:spLocks noGrp="1"/>
          </p:cNvSpPr>
          <p:nvPr>
            <p:ph idx="1"/>
          </p:nvPr>
        </p:nvSpPr>
        <p:spPr>
          <a:xfrm>
            <a:off x="457200" y="1350963"/>
            <a:ext cx="8132763" cy="4525962"/>
          </a:xfrm>
        </p:spPr>
        <p:txBody>
          <a:bodyPr rtlCol="0">
            <a:normAutofit/>
          </a:bodyPr>
          <a:lstStyle/>
          <a:p>
            <a:pPr marL="0" indent="0" eaLnBrk="1" fontAlgn="auto" hangingPunct="1">
              <a:lnSpc>
                <a:spcPts val="2800"/>
              </a:lnSpc>
              <a:spcBef>
                <a:spcPts val="1200"/>
              </a:spcBef>
              <a:spcAft>
                <a:spcPts val="0"/>
              </a:spcAft>
              <a:buFont typeface="Wingdings" charset="2"/>
              <a:buNone/>
              <a:defRPr/>
            </a:pPr>
            <a:r>
              <a:rPr lang="en-US" b="1" i="1" dirty="0" smtClean="0">
                <a:solidFill>
                  <a:srgbClr val="3B3C3E"/>
                </a:solidFill>
                <a:ea typeface="+mn-ea"/>
                <a:cs typeface="+mn-cs"/>
              </a:rPr>
              <a:t>How much debt is too much?</a:t>
            </a:r>
          </a:p>
          <a:p>
            <a:pPr marL="0" indent="0" eaLnBrk="1" fontAlgn="auto" hangingPunct="1">
              <a:spcAft>
                <a:spcPts val="0"/>
              </a:spcAft>
              <a:buFont typeface="Wingdings" panose="05000000000000000000" pitchFamily="2" charset="2"/>
              <a:buNone/>
              <a:defRPr/>
            </a:pPr>
            <a:endParaRPr lang="en-US" b="1" dirty="0" smtClean="0">
              <a:solidFill>
                <a:srgbClr val="3B3C3E"/>
              </a:solidFill>
              <a:ea typeface="+mn-ea"/>
              <a:cs typeface="+mn-cs"/>
            </a:endParaRPr>
          </a:p>
          <a:p>
            <a:pPr marL="0" indent="0" eaLnBrk="1" fontAlgn="auto" hangingPunct="1">
              <a:spcAft>
                <a:spcPts val="0"/>
              </a:spcAft>
              <a:buFont typeface="Wingdings" panose="05000000000000000000" pitchFamily="2" charset="2"/>
              <a:buNone/>
              <a:defRPr/>
            </a:pPr>
            <a:r>
              <a:rPr lang="en-US" b="1" dirty="0" smtClean="0">
                <a:solidFill>
                  <a:srgbClr val="3B3C3E"/>
                </a:solidFill>
                <a:ea typeface="+mn-ea"/>
                <a:cs typeface="+mn-cs"/>
              </a:rPr>
              <a:t>Debt-to-income ratio </a:t>
            </a:r>
          </a:p>
          <a:p>
            <a:pPr indent="-347472" eaLnBrk="1" fontAlgn="auto" hangingPunct="1">
              <a:spcAft>
                <a:spcPts val="0"/>
              </a:spcAft>
              <a:buFont typeface="Wingdings" charset="2"/>
              <a:buChar char="§"/>
              <a:defRPr/>
            </a:pPr>
            <a:r>
              <a:rPr lang="en-US" dirty="0" smtClean="0">
                <a:solidFill>
                  <a:srgbClr val="3B3C3E"/>
                </a:solidFill>
                <a:ea typeface="+mn-ea"/>
                <a:cs typeface="+mn-cs"/>
              </a:rPr>
              <a:t>This simple calculation shows you how much of your income goes toward paying your debt.</a:t>
            </a:r>
          </a:p>
          <a:p>
            <a:pPr indent="-347472" eaLnBrk="1" fontAlgn="auto" hangingPunct="1">
              <a:spcAft>
                <a:spcPts val="0"/>
              </a:spcAft>
              <a:buFont typeface="Wingdings" charset="2"/>
              <a:buChar char="§"/>
              <a:defRPr/>
            </a:pPr>
            <a:r>
              <a:rPr lang="en-US" dirty="0" smtClean="0">
                <a:solidFill>
                  <a:srgbClr val="3B3C3E"/>
                </a:solidFill>
                <a:ea typeface="+mn-ea"/>
                <a:cs typeface="+mn-cs"/>
              </a:rPr>
              <a:t>The </a:t>
            </a:r>
            <a:r>
              <a:rPr lang="en-US" b="1" dirty="0" smtClean="0">
                <a:solidFill>
                  <a:srgbClr val="3B3C3E"/>
                </a:solidFill>
                <a:ea typeface="+mn-ea"/>
                <a:cs typeface="+mn-cs"/>
              </a:rPr>
              <a:t>debt-to-income ratio </a:t>
            </a:r>
            <a:r>
              <a:rPr lang="en-US" dirty="0" smtClean="0">
                <a:solidFill>
                  <a:srgbClr val="3B3C3E"/>
                </a:solidFill>
                <a:ea typeface="+mn-ea"/>
                <a:cs typeface="+mn-cs"/>
              </a:rPr>
              <a:t>is good measure of how much of your income is obligated to debt.</a:t>
            </a:r>
          </a:p>
          <a:p>
            <a:pPr indent="-347472" eaLnBrk="1" fontAlgn="auto" hangingPunct="1">
              <a:spcAft>
                <a:spcPts val="0"/>
              </a:spcAft>
              <a:buFont typeface="Wingdings" charset="2"/>
              <a:buChar char="§"/>
              <a:defRPr/>
            </a:pPr>
            <a:endParaRPr lang="en-US" dirty="0">
              <a:ea typeface="+mn-ea"/>
              <a:cs typeface="+mn-cs"/>
            </a:endParaRPr>
          </a:p>
        </p:txBody>
      </p:sp>
      <p:sp>
        <p:nvSpPr>
          <p:cNvPr id="2580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96ECDD3-1A45-49E7-A2C0-AC9265BB326C}" type="slidenum">
              <a:rPr lang="en-US" altLang="en-US" sz="1200">
                <a:solidFill>
                  <a:srgbClr val="8A8B8C"/>
                </a:solidFill>
                <a:latin typeface="Arial" panose="020B0604020202020204" pitchFamily="34" charset="0"/>
              </a:rPr>
              <a:pPr>
                <a:lnSpc>
                  <a:spcPct val="100000"/>
                </a:lnSpc>
                <a:spcBef>
                  <a:spcPct val="0"/>
                </a:spcBef>
                <a:buClrTx/>
                <a:buFontTx/>
                <a:buNone/>
              </a:pPr>
              <a:t>121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2: Debt-to-income worksheet</a:t>
            </a:r>
          </a:p>
        </p:txBody>
      </p:sp>
      <p:sp>
        <p:nvSpPr>
          <p:cNvPr id="260099" name="Rectangle 1"/>
          <p:cNvSpPr>
            <a:spLocks noChangeArrowheads="1"/>
          </p:cNvSpPr>
          <p:nvPr/>
        </p:nvSpPr>
        <p:spPr bwMode="auto">
          <a:xfrm>
            <a:off x="1889125" y="30861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defTabSz="914400" eaLnBrk="1" hangingPunct="1">
              <a:lnSpc>
                <a:spcPct val="100000"/>
              </a:lnSpc>
              <a:spcBef>
                <a:spcPct val="0"/>
              </a:spcBef>
              <a:buClrTx/>
              <a:buFontTx/>
              <a:buNone/>
            </a:pPr>
            <a:endParaRPr lang="en-US" altLang="en-US" sz="1800">
              <a:latin typeface="Arial" panose="020B0604020202020204" pitchFamily="34" charset="0"/>
              <a:cs typeface="Arial" panose="020B0604020202020204" pitchFamily="34" charset="0"/>
            </a:endParaRPr>
          </a:p>
        </p:txBody>
      </p:sp>
      <p:sp>
        <p:nvSpPr>
          <p:cNvPr id="2601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7493194-E883-4686-B263-96389108136F}" type="slidenum">
              <a:rPr lang="en-US" altLang="en-US" sz="1200">
                <a:solidFill>
                  <a:srgbClr val="8A8B8C"/>
                </a:solidFill>
                <a:latin typeface="Arial" panose="020B0604020202020204" pitchFamily="34" charset="0"/>
              </a:rPr>
              <a:pPr>
                <a:lnSpc>
                  <a:spcPct val="100000"/>
                </a:lnSpc>
                <a:spcBef>
                  <a:spcPct val="0"/>
                </a:spcBef>
                <a:buClrTx/>
                <a:buFontTx/>
                <a:buNone/>
              </a:pPr>
              <a:t>122</a:t>
            </a:fld>
            <a:endParaRPr lang="en-US" altLang="en-US" sz="1200">
              <a:solidFill>
                <a:srgbClr val="8A8B8C"/>
              </a:solidFill>
              <a:latin typeface="Arial" panose="020B0604020202020204" pitchFamily="34" charset="0"/>
            </a:endParaRPr>
          </a:p>
        </p:txBody>
      </p:sp>
      <p:graphicFrame>
        <p:nvGraphicFramePr>
          <p:cNvPr id="2" name="Table 1"/>
          <p:cNvGraphicFramePr>
            <a:graphicFrameLocks noGrp="1"/>
          </p:cNvGraphicFramePr>
          <p:nvPr/>
        </p:nvGraphicFramePr>
        <p:xfrm>
          <a:off x="839788" y="2101850"/>
          <a:ext cx="6908800" cy="2193925"/>
        </p:xfrm>
        <a:graphic>
          <a:graphicData uri="http://schemas.openxmlformats.org/drawingml/2006/table">
            <a:tbl>
              <a:tblPr/>
              <a:tblGrid>
                <a:gridCol w="4219575"/>
                <a:gridCol w="2689225"/>
              </a:tblGrid>
              <a:tr h="639874">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Your </a:t>
                      </a:r>
                      <a:r>
                        <a:rPr kumimoji="0" lang="en-US" altLang="en-US" sz="18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total month debt payment </a:t>
                      </a: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(from Tool 1)</a:t>
                      </a: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endParaRP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177">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DIVIDED BY your </a:t>
                      </a:r>
                      <a:r>
                        <a:rPr kumimoji="0" lang="en-US" altLang="en-US" sz="18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monthly gross income</a:t>
                      </a: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 (your income before taxes are taken out)</a:t>
                      </a: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a:t>
                      </a: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874">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EQUALS your </a:t>
                      </a:r>
                      <a:r>
                        <a:rPr kumimoji="0" lang="en-US" altLang="en-US" sz="1800" b="1"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debt-to-income </a:t>
                      </a: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ratio</a:t>
                      </a: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rPr>
                        <a: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Georgia" panose="02040502050405020303" pitchFamily="18" charset="0"/>
                        <a:ea typeface="MS PGothic" panose="020B0600070205080204" pitchFamily="34" charset="-128"/>
                      </a:endParaRPr>
                    </a:p>
                  </a:txBody>
                  <a:tcPr marL="91433" marR="91433"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a:xfrm>
            <a:off x="554038" y="274638"/>
            <a:ext cx="8035925" cy="742950"/>
          </a:xfrm>
        </p:spPr>
        <p:txBody>
          <a:bodyPr/>
          <a:lstStyle/>
          <a:p>
            <a:pPr eaLnBrk="1" hangingPunct="1"/>
            <a:r>
              <a:rPr lang="en-US" altLang="en-US" smtClean="0"/>
              <a:t>Activity in pairs</a:t>
            </a:r>
          </a:p>
        </p:txBody>
      </p:sp>
      <p:sp>
        <p:nvSpPr>
          <p:cNvPr id="3" name="Content Placeholder 2"/>
          <p:cNvSpPr>
            <a:spLocks noGrp="1"/>
          </p:cNvSpPr>
          <p:nvPr>
            <p:ph sz="half" idx="1"/>
          </p:nvPr>
        </p:nvSpPr>
        <p:spPr>
          <a:xfrm>
            <a:off x="457200" y="1017588"/>
            <a:ext cx="8686800" cy="5187950"/>
          </a:xfrm>
        </p:spPr>
        <p:txBody>
          <a:bodyPr>
            <a:normAutofit/>
          </a:bodyPr>
          <a:lstStyle/>
          <a:p>
            <a:pPr marL="0" indent="0" eaLnBrk="1" hangingPunct="1">
              <a:spcBef>
                <a:spcPct val="0"/>
              </a:spcBef>
              <a:buFont typeface="Wingdings" panose="05000000000000000000" pitchFamily="2" charset="2"/>
              <a:buNone/>
              <a:defRPr/>
            </a:pPr>
            <a:r>
              <a:rPr lang="en-US" altLang="en-US" sz="1700" dirty="0" smtClean="0"/>
              <a:t>Shawna has just graduated, completing her associates degree in nursing. She has already landed a full-time job earning $17.50 per hour. She works full time (160 hours per month). She will be working at a hospital 21 miles from her home and public transportation is not a viable option for her.</a:t>
            </a:r>
          </a:p>
          <a:p>
            <a:pPr marL="0" indent="0" eaLnBrk="1" hangingPunct="1">
              <a:spcBef>
                <a:spcPct val="0"/>
              </a:spcBef>
              <a:buFont typeface="Wingdings" panose="05000000000000000000" pitchFamily="2" charset="2"/>
              <a:buNone/>
              <a:defRPr/>
            </a:pPr>
            <a:endParaRPr lang="en-US" altLang="en-US" sz="1700" dirty="0" smtClean="0"/>
          </a:p>
          <a:p>
            <a:pPr marL="0" indent="0" eaLnBrk="1" hangingPunct="1">
              <a:spcBef>
                <a:spcPct val="0"/>
              </a:spcBef>
              <a:buFont typeface="Wingdings" panose="05000000000000000000" pitchFamily="2" charset="2"/>
              <a:buNone/>
              <a:defRPr/>
            </a:pPr>
            <a:r>
              <a:rPr lang="en-US" altLang="en-US" sz="1700" b="1" dirty="0" smtClean="0"/>
              <a:t>She found a good used car, but she can</a:t>
            </a:r>
            <a:r>
              <a:rPr lang="ja-JP" altLang="en-US" sz="1700" b="1" dirty="0" smtClean="0">
                <a:ea typeface="MS PMincho" panose="02020600040205080304" pitchFamily="18" charset="-128"/>
              </a:rPr>
              <a:t>’</a:t>
            </a:r>
            <a:r>
              <a:rPr lang="en-US" altLang="ja-JP" sz="1700" b="1" dirty="0" smtClean="0"/>
              <a:t>t afford to buy it without a loan. Her monthly payments on that loan would be $158.</a:t>
            </a:r>
          </a:p>
          <a:p>
            <a:pPr marL="0" indent="0" eaLnBrk="1" hangingPunct="1">
              <a:spcBef>
                <a:spcPct val="0"/>
              </a:spcBef>
              <a:buFont typeface="Wingdings" panose="05000000000000000000" pitchFamily="2" charset="2"/>
              <a:buNone/>
              <a:defRPr/>
            </a:pPr>
            <a:endParaRPr lang="en-US" altLang="en-US" sz="1700" dirty="0" smtClean="0"/>
          </a:p>
          <a:p>
            <a:pPr marL="0" indent="0" eaLnBrk="1" hangingPunct="1">
              <a:spcBef>
                <a:spcPct val="0"/>
              </a:spcBef>
              <a:buFont typeface="Wingdings" panose="05000000000000000000" pitchFamily="2" charset="2"/>
              <a:buNone/>
              <a:defRPr/>
            </a:pPr>
            <a:r>
              <a:rPr lang="en-US" altLang="en-US" sz="1700" dirty="0" smtClean="0"/>
              <a:t>Every month she also pays the following debts:</a:t>
            </a:r>
          </a:p>
          <a:p>
            <a:pPr marL="285750" indent="-285750" eaLnBrk="1" hangingPunct="1">
              <a:spcBef>
                <a:spcPct val="0"/>
              </a:spcBef>
              <a:defRPr/>
            </a:pPr>
            <a:r>
              <a:rPr lang="en-US" altLang="en-US" sz="1700" dirty="0" smtClean="0"/>
              <a:t>School loan $205.00</a:t>
            </a:r>
          </a:p>
          <a:p>
            <a:pPr marL="285750" indent="-285750" eaLnBrk="1" hangingPunct="1">
              <a:spcBef>
                <a:spcPct val="0"/>
              </a:spcBef>
              <a:defRPr/>
            </a:pPr>
            <a:r>
              <a:rPr lang="en-US" altLang="en-US" sz="1700" dirty="0" smtClean="0"/>
              <a:t>Credit card #1 $90.00; Credit card #2 $55</a:t>
            </a:r>
          </a:p>
          <a:p>
            <a:pPr marL="285750" indent="-285750" eaLnBrk="1" hangingPunct="1">
              <a:spcBef>
                <a:spcPct val="0"/>
              </a:spcBef>
              <a:defRPr/>
            </a:pPr>
            <a:r>
              <a:rPr lang="en-US" altLang="en-US" sz="1700" dirty="0" smtClean="0"/>
              <a:t>Mortgage $625.00</a:t>
            </a:r>
          </a:p>
          <a:p>
            <a:pPr marL="0" indent="0" eaLnBrk="1" hangingPunct="1">
              <a:spcBef>
                <a:spcPct val="0"/>
              </a:spcBef>
              <a:buFont typeface="Wingdings" panose="05000000000000000000" pitchFamily="2" charset="2"/>
              <a:buNone/>
              <a:defRPr/>
            </a:pPr>
            <a:endParaRPr lang="en-US" altLang="en-US" sz="1700" dirty="0" smtClean="0"/>
          </a:p>
          <a:p>
            <a:pPr marL="285750" indent="-285750" eaLnBrk="1" hangingPunct="1">
              <a:spcBef>
                <a:spcPct val="0"/>
              </a:spcBef>
              <a:defRPr/>
            </a:pPr>
            <a:r>
              <a:rPr lang="en-US" altLang="en-US" sz="1700" b="1" dirty="0" smtClean="0"/>
              <a:t>What is the debt to income ratio without car loan? With the car loan?  </a:t>
            </a:r>
          </a:p>
          <a:p>
            <a:pPr marL="285750" indent="-285750" eaLnBrk="1" hangingPunct="1">
              <a:spcBef>
                <a:spcPct val="0"/>
              </a:spcBef>
              <a:defRPr/>
            </a:pPr>
            <a:r>
              <a:rPr lang="en-US" altLang="en-US" sz="1700" b="1" dirty="0" smtClean="0"/>
              <a:t>Based on her DTI, do you think she can afford the loan?</a:t>
            </a:r>
          </a:p>
          <a:p>
            <a:pPr marL="0" indent="0" eaLnBrk="1" hangingPunct="1">
              <a:defRPr/>
            </a:pPr>
            <a:endParaRPr lang="en-US" altLang="en-US" sz="1400" dirty="0" smtClean="0"/>
          </a:p>
          <a:p>
            <a:pPr marL="0" indent="0" eaLnBrk="1" hangingPunct="1">
              <a:defRPr/>
            </a:pPr>
            <a:endParaRPr lang="en-US" altLang="en-US" sz="1400" dirty="0" smtClean="0"/>
          </a:p>
          <a:p>
            <a:pPr marL="0" indent="0" eaLnBrk="1" hangingPunct="1">
              <a:defRPr/>
            </a:pPr>
            <a:endParaRPr lang="en-US" altLang="en-US" sz="1400" dirty="0" smtClean="0"/>
          </a:p>
        </p:txBody>
      </p:sp>
      <p:sp>
        <p:nvSpPr>
          <p:cNvPr id="2621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0F14337-3E84-4E79-936E-D34F8CE8A9D9}" type="slidenum">
              <a:rPr lang="en-US" altLang="en-US" sz="1200">
                <a:solidFill>
                  <a:srgbClr val="8A8B8C"/>
                </a:solidFill>
                <a:latin typeface="Arial" panose="020B0604020202020204" pitchFamily="34" charset="0"/>
              </a:rPr>
              <a:pPr>
                <a:lnSpc>
                  <a:spcPct val="100000"/>
                </a:lnSpc>
                <a:spcBef>
                  <a:spcPct val="0"/>
                </a:spcBef>
                <a:buClrTx/>
                <a:buFontTx/>
                <a:buNone/>
              </a:pPr>
              <a:t>123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2: Debt-to-income worksheet</a:t>
            </a:r>
          </a:p>
        </p:txBody>
      </p:sp>
      <p:sp>
        <p:nvSpPr>
          <p:cNvPr id="3" name="Content Placeholder 2"/>
          <p:cNvSpPr>
            <a:spLocks noGrp="1"/>
          </p:cNvSpPr>
          <p:nvPr>
            <p:ph idx="1"/>
          </p:nvPr>
        </p:nvSpPr>
        <p:spPr>
          <a:xfrm>
            <a:off x="627063" y="1350963"/>
            <a:ext cx="7962900" cy="4525962"/>
          </a:xfrm>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3B3C3E"/>
                </a:solidFill>
                <a:ea typeface="+mn-ea"/>
                <a:cs typeface="+mn-cs"/>
              </a:rPr>
              <a:t>Renters</a:t>
            </a:r>
          </a:p>
          <a:p>
            <a:pPr indent="-347472" eaLnBrk="1" fontAlgn="auto" hangingPunct="1">
              <a:lnSpc>
                <a:spcPts val="2800"/>
              </a:lnSpc>
              <a:spcBef>
                <a:spcPts val="1200"/>
              </a:spcBef>
              <a:spcAft>
                <a:spcPts val="600"/>
              </a:spcAft>
              <a:buFont typeface="Wingdings" charset="2"/>
              <a:buChar char="§"/>
              <a:defRPr/>
            </a:pPr>
            <a:r>
              <a:rPr lang="en-US" dirty="0" smtClean="0">
                <a:solidFill>
                  <a:srgbClr val="3B3C3E"/>
                </a:solidFill>
                <a:ea typeface="+mn-ea"/>
                <a:cs typeface="+mn-cs"/>
              </a:rPr>
              <a:t>Consider maintaining a debt-to-income ratio of .15 - .20, or 15% - 20%, or less. </a:t>
            </a:r>
          </a:p>
          <a:p>
            <a:pPr marL="0" indent="0" eaLnBrk="1" fontAlgn="auto" hangingPunct="1">
              <a:lnSpc>
                <a:spcPts val="2800"/>
              </a:lnSpc>
              <a:spcBef>
                <a:spcPts val="1200"/>
              </a:spcBef>
              <a:spcAft>
                <a:spcPts val="600"/>
              </a:spcAft>
              <a:buFont typeface="Wingdings" charset="2"/>
              <a:buNone/>
              <a:defRPr/>
            </a:pPr>
            <a:r>
              <a:rPr lang="en-US" b="1" dirty="0" smtClean="0">
                <a:solidFill>
                  <a:srgbClr val="3B3C3E"/>
                </a:solidFill>
                <a:ea typeface="+mn-ea"/>
                <a:cs typeface="+mn-cs"/>
              </a:rPr>
              <a:t>Homeowners </a:t>
            </a:r>
          </a:p>
          <a:p>
            <a:pPr indent="-347472" eaLnBrk="1" fontAlgn="auto" hangingPunct="1">
              <a:lnSpc>
                <a:spcPts val="2800"/>
              </a:lnSpc>
              <a:spcBef>
                <a:spcPts val="1200"/>
              </a:spcBef>
              <a:spcAft>
                <a:spcPts val="600"/>
              </a:spcAft>
              <a:buFont typeface="Wingdings" charset="2"/>
              <a:buChar char="§"/>
              <a:defRPr/>
            </a:pPr>
            <a:r>
              <a:rPr lang="en-US" dirty="0" smtClean="0">
                <a:solidFill>
                  <a:srgbClr val="3B3C3E"/>
                </a:solidFill>
                <a:ea typeface="+mn-ea"/>
                <a:cs typeface="+mn-cs"/>
              </a:rPr>
              <a:t>Consider maintaining a debt-to-income ratio of .28, or 28%, or less for just the mortgage (home loan), taxes, and insurance.</a:t>
            </a:r>
          </a:p>
          <a:p>
            <a:pPr indent="-347472" eaLnBrk="1" fontAlgn="auto" hangingPunct="1">
              <a:lnSpc>
                <a:spcPts val="2800"/>
              </a:lnSpc>
              <a:spcBef>
                <a:spcPts val="1200"/>
              </a:spcBef>
              <a:spcAft>
                <a:spcPts val="600"/>
              </a:spcAft>
              <a:buFont typeface="Wingdings" charset="2"/>
              <a:buChar char="§"/>
              <a:defRPr/>
            </a:pPr>
            <a:r>
              <a:rPr lang="en-US" dirty="0" smtClean="0">
                <a:solidFill>
                  <a:srgbClr val="3B3C3E"/>
                </a:solidFill>
                <a:ea typeface="+mn-ea"/>
                <a:cs typeface="+mn-cs"/>
              </a:rPr>
              <a:t>Consider maintaining a debt-to-income ratio for all debts of .36, or 36%, or less</a:t>
            </a:r>
            <a:r>
              <a:rPr lang="en-US" dirty="0">
                <a:solidFill>
                  <a:srgbClr val="3B3C3E"/>
                </a:solidFill>
                <a:ea typeface="+mn-ea"/>
                <a:cs typeface="+mn-cs"/>
              </a:rPr>
              <a:t>.</a:t>
            </a:r>
            <a:endParaRPr lang="en-US" dirty="0" smtClean="0">
              <a:solidFill>
                <a:srgbClr val="3B3C3E"/>
              </a:solidFill>
              <a:ea typeface="+mn-ea"/>
              <a:cs typeface="+mn-cs"/>
            </a:endParaRPr>
          </a:p>
        </p:txBody>
      </p:sp>
      <p:sp>
        <p:nvSpPr>
          <p:cNvPr id="2641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0E2A4F7-A8D2-411A-8C86-F355075A042E}" type="slidenum">
              <a:rPr lang="en-US" altLang="en-US" sz="1200">
                <a:solidFill>
                  <a:srgbClr val="8A8B8C"/>
                </a:solidFill>
                <a:latin typeface="Arial" panose="020B0604020202020204" pitchFamily="34" charset="0"/>
              </a:rPr>
              <a:pPr>
                <a:lnSpc>
                  <a:spcPct val="100000"/>
                </a:lnSpc>
                <a:spcBef>
                  <a:spcPct val="0"/>
                </a:spcBef>
                <a:buClrTx/>
                <a:buFontTx/>
                <a:buNone/>
              </a:pPr>
              <a:t>124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a:xfrm>
            <a:off x="554038" y="274638"/>
            <a:ext cx="8035925" cy="742950"/>
          </a:xfrm>
        </p:spPr>
        <p:txBody>
          <a:bodyPr/>
          <a:lstStyle/>
          <a:p>
            <a:pPr eaLnBrk="1" hangingPunct="1"/>
            <a:r>
              <a:rPr lang="en-US" altLang="en-US" smtClean="0"/>
              <a:t>Tool 3: Reducing debt worksheet</a:t>
            </a:r>
          </a:p>
        </p:txBody>
      </p:sp>
      <p:sp>
        <p:nvSpPr>
          <p:cNvPr id="266243" name="Content Placeholder 2"/>
          <p:cNvSpPr>
            <a:spLocks noGrp="1"/>
          </p:cNvSpPr>
          <p:nvPr>
            <p:ph idx="1"/>
          </p:nvPr>
        </p:nvSpPr>
        <p:spPr>
          <a:xfrm>
            <a:off x="457200" y="1350963"/>
            <a:ext cx="8132763" cy="4525962"/>
          </a:xfrm>
        </p:spPr>
        <p:txBody>
          <a:bodyPr/>
          <a:lstStyle/>
          <a:p>
            <a:pPr eaLnBrk="1" hangingPunct="1"/>
            <a:r>
              <a:rPr lang="en-US" altLang="en-US" smtClean="0"/>
              <a:t>The two primary methods for reducing debt are:</a:t>
            </a:r>
          </a:p>
          <a:p>
            <a:pPr lvl="1" eaLnBrk="1" hangingPunct="1"/>
            <a:r>
              <a:rPr lang="en-US" altLang="en-US" smtClean="0"/>
              <a:t>Highest interest rate method</a:t>
            </a:r>
          </a:p>
          <a:p>
            <a:pPr lvl="1" eaLnBrk="1" hangingPunct="1"/>
            <a:r>
              <a:rPr lang="en-US" altLang="en-US" smtClean="0"/>
              <a:t>Snowball method</a:t>
            </a:r>
          </a:p>
          <a:p>
            <a:pPr lvl="1" eaLnBrk="1" hangingPunct="1"/>
            <a:endParaRPr lang="en-US" altLang="en-US" smtClean="0"/>
          </a:p>
          <a:p>
            <a:pPr eaLnBrk="1" hangingPunct="1"/>
            <a:r>
              <a:rPr lang="en-US" altLang="en-US" smtClean="0"/>
              <a:t>Consider the pros and cons of each.</a:t>
            </a:r>
          </a:p>
        </p:txBody>
      </p:sp>
      <p:sp>
        <p:nvSpPr>
          <p:cNvPr id="2662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4219452-07B8-47BF-98E0-0A8825138EBC}" type="slidenum">
              <a:rPr lang="en-US" altLang="en-US" sz="1200">
                <a:solidFill>
                  <a:srgbClr val="8A8B8C"/>
                </a:solidFill>
                <a:latin typeface="Arial" panose="020B0604020202020204" pitchFamily="34" charset="0"/>
              </a:rPr>
              <a:pPr>
                <a:lnSpc>
                  <a:spcPct val="100000"/>
                </a:lnSpc>
                <a:spcBef>
                  <a:spcPct val="0"/>
                </a:spcBef>
                <a:buClrTx/>
                <a:buFontTx/>
                <a:buNone/>
              </a:pPr>
              <a:t>125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3: </a:t>
            </a:r>
            <a:r>
              <a:rPr lang="en-US" altLang="en-US" smtClean="0"/>
              <a:t>Reducing debt worksheet</a:t>
            </a:r>
            <a:endParaRPr lang="en-US" altLang="en-US" smtClean="0">
              <a:solidFill>
                <a:srgbClr val="3B3C3E"/>
              </a:solidFill>
            </a:endParaRPr>
          </a:p>
        </p:txBody>
      </p:sp>
      <p:sp>
        <p:nvSpPr>
          <p:cNvPr id="268291"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Call your creditors.</a:t>
            </a:r>
          </a:p>
          <a:p>
            <a:pPr eaLnBrk="1" hangingPunct="1"/>
            <a:r>
              <a:rPr lang="en-US" altLang="en-US" smtClean="0">
                <a:solidFill>
                  <a:srgbClr val="3B3C3E"/>
                </a:solidFill>
              </a:rPr>
              <a:t>Get another job in the short-term. </a:t>
            </a:r>
          </a:p>
          <a:p>
            <a:pPr eaLnBrk="1" hangingPunct="1">
              <a:lnSpc>
                <a:spcPts val="2800"/>
              </a:lnSpc>
              <a:spcBef>
                <a:spcPts val="1200"/>
              </a:spcBef>
            </a:pPr>
            <a:r>
              <a:rPr lang="en-US" altLang="en-US" smtClean="0">
                <a:solidFill>
                  <a:srgbClr val="3B3C3E"/>
                </a:solidFill>
              </a:rPr>
              <a:t>Sell something.</a:t>
            </a:r>
          </a:p>
          <a:p>
            <a:pPr eaLnBrk="1" hangingPunct="1"/>
            <a:r>
              <a:rPr lang="en-US" altLang="en-US" smtClean="0">
                <a:solidFill>
                  <a:srgbClr val="3B3C3E"/>
                </a:solidFill>
              </a:rPr>
              <a:t>If you qualify, file for tax credits.</a:t>
            </a:r>
          </a:p>
        </p:txBody>
      </p:sp>
      <p:sp>
        <p:nvSpPr>
          <p:cNvPr id="26829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3C24D69-40AB-450A-A72E-8DB3AB9693DC}" type="slidenum">
              <a:rPr lang="en-US" altLang="en-US" sz="1200">
                <a:solidFill>
                  <a:srgbClr val="8A8B8C"/>
                </a:solidFill>
                <a:latin typeface="Arial" panose="020B0604020202020204" pitchFamily="34" charset="0"/>
              </a:rPr>
              <a:pPr>
                <a:lnSpc>
                  <a:spcPct val="100000"/>
                </a:lnSpc>
                <a:spcBef>
                  <a:spcPct val="0"/>
                </a:spcBef>
                <a:buClrTx/>
                <a:buFontTx/>
                <a:buNone/>
              </a:pPr>
              <a:t>126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4: Repaying student loans</a:t>
            </a:r>
          </a:p>
        </p:txBody>
      </p:sp>
      <p:sp>
        <p:nvSpPr>
          <p:cNvPr id="3" name="Content Placeholder 2"/>
          <p:cNvSpPr>
            <a:spLocks noGrp="1"/>
          </p:cNvSpPr>
          <p:nvPr>
            <p:ph idx="1"/>
          </p:nvPr>
        </p:nvSpPr>
        <p:spPr>
          <a:xfrm>
            <a:off x="457200" y="1350963"/>
            <a:ext cx="8132763" cy="4525962"/>
          </a:xfrm>
        </p:spPr>
        <p:txBody>
          <a:bodyPr/>
          <a:lstStyle/>
          <a:p>
            <a:pPr indent="-342900" eaLnBrk="1" hangingPunct="1"/>
            <a:r>
              <a:rPr lang="en-US" altLang="en-US" smtClean="0"/>
              <a:t>Federal student loans versus private student loans</a:t>
            </a:r>
          </a:p>
          <a:p>
            <a:pPr indent="-342900" eaLnBrk="1" hangingPunct="1"/>
            <a:r>
              <a:rPr lang="en-US" altLang="en-US" smtClean="0"/>
              <a:t>Options for federal student loan repayment</a:t>
            </a:r>
          </a:p>
          <a:p>
            <a:pPr lvl="1" indent="-342900" eaLnBrk="1" hangingPunct="1"/>
            <a:r>
              <a:rPr lang="en-US" altLang="en-US" smtClean="0"/>
              <a:t>Standard payment</a:t>
            </a:r>
          </a:p>
          <a:p>
            <a:pPr lvl="1" indent="-342900" eaLnBrk="1" hangingPunct="1"/>
            <a:r>
              <a:rPr lang="en-US" altLang="en-US" smtClean="0"/>
              <a:t>Graduated payment</a:t>
            </a:r>
          </a:p>
          <a:p>
            <a:pPr lvl="1" indent="-342900" eaLnBrk="1" hangingPunct="1"/>
            <a:r>
              <a:rPr lang="en-US" altLang="en-US" smtClean="0"/>
              <a:t>Extended payment</a:t>
            </a:r>
          </a:p>
          <a:p>
            <a:pPr lvl="1" indent="-342900" eaLnBrk="1" hangingPunct="1"/>
            <a:r>
              <a:rPr lang="en-US" altLang="en-US" smtClean="0"/>
              <a:t>IBR</a:t>
            </a:r>
          </a:p>
          <a:p>
            <a:pPr lvl="1" indent="-342900" eaLnBrk="1" hangingPunct="1"/>
            <a:r>
              <a:rPr lang="en-US" altLang="en-US" smtClean="0"/>
              <a:t>Pay as you earn</a:t>
            </a:r>
          </a:p>
          <a:p>
            <a:pPr lvl="1" indent="-342900" eaLnBrk="1" hangingPunct="1"/>
            <a:r>
              <a:rPr lang="en-US" altLang="en-US" smtClean="0"/>
              <a:t>Consolidated loan</a:t>
            </a:r>
          </a:p>
        </p:txBody>
      </p:sp>
      <p:sp>
        <p:nvSpPr>
          <p:cNvPr id="2703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70B00BC-6F64-4E75-87E4-2E86A5723698}" type="slidenum">
              <a:rPr lang="en-US" altLang="en-US" sz="1200">
                <a:solidFill>
                  <a:srgbClr val="8A8B8C"/>
                </a:solidFill>
                <a:latin typeface="Arial" panose="020B0604020202020204" pitchFamily="34" charset="0"/>
              </a:rPr>
              <a:pPr>
                <a:lnSpc>
                  <a:spcPct val="100000"/>
                </a:lnSpc>
                <a:spcBef>
                  <a:spcPct val="0"/>
                </a:spcBef>
                <a:buClrTx/>
                <a:buFontTx/>
                <a:buNone/>
              </a:pPr>
              <a:t>127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a:xfrm>
            <a:off x="554038" y="274638"/>
            <a:ext cx="8035925" cy="742950"/>
          </a:xfrm>
        </p:spPr>
        <p:txBody>
          <a:bodyPr/>
          <a:lstStyle/>
          <a:p>
            <a:r>
              <a:rPr lang="en-US" altLang="en-US" smtClean="0"/>
              <a:t>Student loan debt</a:t>
            </a:r>
          </a:p>
        </p:txBody>
      </p:sp>
      <p:sp>
        <p:nvSpPr>
          <p:cNvPr id="187394" name="Content Placeholder 2"/>
          <p:cNvSpPr>
            <a:spLocks noGrp="1"/>
          </p:cNvSpPr>
          <p:nvPr>
            <p:ph idx="1"/>
          </p:nvPr>
        </p:nvSpPr>
        <p:spPr>
          <a:xfrm>
            <a:off x="457200" y="1350963"/>
            <a:ext cx="8132763" cy="4525962"/>
          </a:xfrm>
        </p:spPr>
        <p:txBody>
          <a:bodyPr/>
          <a:lstStyle/>
          <a:p>
            <a:pPr marL="0" indent="0">
              <a:buFont typeface="Wingdings" panose="05000000000000000000" pitchFamily="2" charset="2"/>
              <a:buNone/>
              <a:defRPr/>
            </a:pPr>
            <a:r>
              <a:rPr lang="en-US" altLang="en-US" dirty="0" smtClean="0"/>
              <a:t>CFPB’</a:t>
            </a:r>
            <a:r>
              <a:rPr lang="en-US" altLang="ja-JP" dirty="0" smtClean="0"/>
              <a:t>s </a:t>
            </a:r>
            <a:r>
              <a:rPr lang="ja-JP" altLang="en-US" dirty="0" smtClean="0"/>
              <a:t>“</a:t>
            </a:r>
            <a:r>
              <a:rPr lang="en-US" altLang="ja-JP" dirty="0" smtClean="0"/>
              <a:t>Paying for College</a:t>
            </a:r>
            <a:r>
              <a:rPr lang="ja-JP" altLang="en-US" dirty="0" smtClean="0"/>
              <a:t>”</a:t>
            </a:r>
            <a:r>
              <a:rPr lang="en-US" altLang="ja-JP" dirty="0" smtClean="0"/>
              <a:t> online tool:</a:t>
            </a:r>
          </a:p>
          <a:p>
            <a:pPr indent="-342900">
              <a:defRPr/>
            </a:pPr>
            <a:r>
              <a:rPr lang="en-US" altLang="en-US" dirty="0" smtClean="0"/>
              <a:t>Researching schools</a:t>
            </a:r>
          </a:p>
          <a:p>
            <a:pPr indent="-342900">
              <a:defRPr/>
            </a:pPr>
            <a:r>
              <a:rPr lang="en-US" altLang="en-US" dirty="0" smtClean="0"/>
              <a:t>Filling out the Free Application for Federal Student Aid (FAFSA), a first step in figuring out how to pay for college</a:t>
            </a:r>
          </a:p>
          <a:p>
            <a:pPr indent="-342900">
              <a:defRPr/>
            </a:pPr>
            <a:r>
              <a:rPr lang="en-US" altLang="en-US" dirty="0" smtClean="0"/>
              <a:t>Choosing a loan</a:t>
            </a:r>
          </a:p>
          <a:p>
            <a:pPr indent="-342900">
              <a:defRPr/>
            </a:pPr>
            <a:r>
              <a:rPr lang="en-US" altLang="en-US" dirty="0" smtClean="0"/>
              <a:t>Comparing financial aid packages and college costs across more than one school</a:t>
            </a:r>
          </a:p>
          <a:p>
            <a:pPr indent="-342900">
              <a:defRPr/>
            </a:pPr>
            <a:r>
              <a:rPr lang="en-US" altLang="en-US" dirty="0" smtClean="0"/>
              <a:t>Managing your money while in college</a:t>
            </a:r>
          </a:p>
          <a:p>
            <a:pPr indent="-342900">
              <a:defRPr/>
            </a:pPr>
            <a:r>
              <a:rPr lang="en-US" altLang="en-US" dirty="0" smtClean="0"/>
              <a:t>Repaying your student loans</a:t>
            </a:r>
          </a:p>
        </p:txBody>
      </p:sp>
      <p:sp>
        <p:nvSpPr>
          <p:cNvPr id="272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F769E9F-4BD3-4D6F-9FB9-097B900E456A}" type="slidenum">
              <a:rPr lang="en-US" altLang="en-US" sz="1200">
                <a:solidFill>
                  <a:srgbClr val="8A8B8C"/>
                </a:solidFill>
                <a:latin typeface="Arial" panose="020B0604020202020204" pitchFamily="34" charset="0"/>
              </a:rPr>
              <a:pPr>
                <a:lnSpc>
                  <a:spcPct val="100000"/>
                </a:lnSpc>
                <a:spcBef>
                  <a:spcPct val="0"/>
                </a:spcBef>
                <a:buClrTx/>
                <a:buFontTx/>
                <a:buNone/>
              </a:pPr>
              <a:t>128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Student loan debt</a:t>
            </a:r>
          </a:p>
        </p:txBody>
      </p:sp>
      <p:pic>
        <p:nvPicPr>
          <p:cNvPr id="4" name="Picture 3"/>
          <p:cNvPicPr>
            <a:picLocks noChangeAspect="1"/>
          </p:cNvPicPr>
          <p:nvPr/>
        </p:nvPicPr>
        <p:blipFill>
          <a:blip r:embed="rId3"/>
          <a:stretch>
            <a:fillRect/>
          </a:stretch>
        </p:blipFill>
        <p:spPr>
          <a:xfrm>
            <a:off x="554038" y="1325563"/>
            <a:ext cx="6205537" cy="3965575"/>
          </a:xfrm>
          <a:prstGeom prst="rect">
            <a:avLst/>
          </a:prstGeom>
          <a:ln>
            <a:solidFill>
              <a:schemeClr val="bg1">
                <a:lumMod val="65000"/>
              </a:schemeClr>
            </a:solidFill>
          </a:ln>
        </p:spPr>
      </p:pic>
      <p:sp>
        <p:nvSpPr>
          <p:cNvPr id="2744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7CA3F24-378F-414D-8B35-33B0B6996742}" type="slidenum">
              <a:rPr lang="en-US" altLang="en-US" sz="1200">
                <a:solidFill>
                  <a:srgbClr val="8A8B8C"/>
                </a:solidFill>
                <a:latin typeface="Arial" panose="020B0604020202020204" pitchFamily="34" charset="0"/>
              </a:rPr>
              <a:pPr>
                <a:lnSpc>
                  <a:spcPct val="100000"/>
                </a:lnSpc>
                <a:spcBef>
                  <a:spcPct val="0"/>
                </a:spcBef>
                <a:buClrTx/>
                <a:buFontTx/>
                <a:buNone/>
              </a:pPr>
              <a:t>129</a:t>
            </a:fld>
            <a:endParaRPr lang="en-US" altLang="en-US" sz="1200">
              <a:solidFill>
                <a:srgbClr val="8A8B8C"/>
              </a:solidFill>
              <a:latin typeface="Arial" panose="020B0604020202020204" pitchFamily="34" charset="0"/>
            </a:endParaRPr>
          </a:p>
        </p:txBody>
      </p:sp>
      <p:sp>
        <p:nvSpPr>
          <p:cNvPr id="274437" name="Rectangle 4"/>
          <p:cNvSpPr>
            <a:spLocks noChangeArrowheads="1"/>
          </p:cNvSpPr>
          <p:nvPr/>
        </p:nvSpPr>
        <p:spPr bwMode="auto">
          <a:xfrm>
            <a:off x="554038" y="5419725"/>
            <a:ext cx="7566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400">
                <a:solidFill>
                  <a:srgbClr val="3B3C3E"/>
                </a:solidFill>
              </a:rPr>
              <a:t>Visit</a:t>
            </a:r>
            <a:r>
              <a:rPr lang="en-US" altLang="en-US" sz="1400"/>
              <a:t> </a:t>
            </a:r>
            <a:r>
              <a:rPr lang="en-US" altLang="en-US" sz="1400">
                <a:hlinkClick r:id="rId4"/>
              </a:rPr>
              <a:t>http://www.consumerfinance.gov/paying-for-college</a:t>
            </a:r>
            <a:r>
              <a:rPr lang="en-US" altLang="en-US" sz="140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8B37160-D0EE-4769-8E79-CB3AA09B97B7}" type="slidenum">
              <a:rPr lang="en-US" altLang="en-US" sz="1200">
                <a:solidFill>
                  <a:srgbClr val="8A8B8C"/>
                </a:solidFill>
                <a:latin typeface="Arial" panose="020B0604020202020204" pitchFamily="34" charset="0"/>
              </a:rPr>
              <a:pPr>
                <a:lnSpc>
                  <a:spcPct val="100000"/>
                </a:lnSpc>
                <a:spcBef>
                  <a:spcPct val="0"/>
                </a:spcBef>
                <a:buClrTx/>
                <a:buFontTx/>
                <a:buNone/>
              </a:pPr>
              <a:t>13</a:t>
            </a:fld>
            <a:endParaRPr lang="en-US" altLang="en-US" sz="1200">
              <a:solidFill>
                <a:srgbClr val="8A8B8C"/>
              </a:solidFill>
              <a:latin typeface="Arial" panose="020B0604020202020204" pitchFamily="34" charset="0"/>
            </a:endParaRPr>
          </a:p>
        </p:txBody>
      </p:sp>
      <p:sp>
        <p:nvSpPr>
          <p:cNvPr id="36867" name="Title 1"/>
          <p:cNvSpPr txBox="1">
            <a:spLocks/>
          </p:cNvSpPr>
          <p:nvPr/>
        </p:nvSpPr>
        <p:spPr bwMode="auto">
          <a:xfrm>
            <a:off x="903288" y="2097088"/>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36868" name="Text Placeholder 2"/>
          <p:cNvSpPr txBox="1">
            <a:spLocks/>
          </p:cNvSpPr>
          <p:nvPr/>
        </p:nvSpPr>
        <p:spPr bwMode="auto">
          <a:xfrm>
            <a:off x="903288" y="3036888"/>
            <a:ext cx="83296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100"/>
              </a:lnSpc>
              <a:spcBef>
                <a:spcPts val="6913"/>
              </a:spcBef>
              <a:buFontTx/>
              <a:buNone/>
            </a:pPr>
            <a:r>
              <a:rPr lang="en-US" altLang="en-US" sz="2400">
                <a:solidFill>
                  <a:srgbClr val="3B3C3E"/>
                </a:solidFill>
              </a:rPr>
              <a:t>Introduction to the CFPB and financial empowerment</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a:xfrm>
            <a:off x="554038" y="274638"/>
            <a:ext cx="8035925" cy="742950"/>
          </a:xfrm>
        </p:spPr>
        <p:txBody>
          <a:bodyPr/>
          <a:lstStyle/>
          <a:p>
            <a:pPr eaLnBrk="1" hangingPunct="1"/>
            <a:r>
              <a:rPr lang="en-US" altLang="en-US" smtClean="0"/>
              <a:t>Dealing with debt exercise</a:t>
            </a:r>
          </a:p>
        </p:txBody>
      </p:sp>
      <p:sp>
        <p:nvSpPr>
          <p:cNvPr id="261122" name="Content Placeholder 2"/>
          <p:cNvSpPr>
            <a:spLocks noGrp="1"/>
          </p:cNvSpPr>
          <p:nvPr>
            <p:ph sz="half" idx="1"/>
          </p:nvPr>
        </p:nvSpPr>
        <p:spPr>
          <a:xfrm>
            <a:off x="457200" y="1017588"/>
            <a:ext cx="8343900" cy="5521325"/>
          </a:xfrm>
        </p:spPr>
        <p:txBody>
          <a:bodyPr/>
          <a:lstStyle/>
          <a:p>
            <a:pPr marL="0" indent="0" eaLnBrk="1" hangingPunct="1">
              <a:buFont typeface="Wingdings" panose="05000000000000000000" pitchFamily="2" charset="2"/>
              <a:buNone/>
              <a:defRPr/>
            </a:pPr>
            <a:r>
              <a:rPr lang="en-US" altLang="en-US" b="1" dirty="0" smtClean="0"/>
              <a:t>Maya wants to buy a home. </a:t>
            </a:r>
            <a:r>
              <a:rPr lang="en-US" altLang="en-US" dirty="0" smtClean="0"/>
              <a:t>Use the following information to find out whether she is in the position of considering a new home at this point in time by calculating a debt-to-income ratio. </a:t>
            </a:r>
          </a:p>
          <a:p>
            <a:pPr marL="0" indent="0" eaLnBrk="1" hangingPunct="1">
              <a:buFont typeface="Wingdings" panose="05000000000000000000" pitchFamily="2" charset="2"/>
              <a:buNone/>
              <a:defRPr/>
            </a:pPr>
            <a:r>
              <a:rPr lang="en-US" altLang="en-US" dirty="0" smtClean="0"/>
              <a:t>If she determines that she needs to reduce her debt before considering a home purchase (based on the DTI calculation she has completed with you), what strategy would you recommend that she follow? Why?</a:t>
            </a:r>
          </a:p>
          <a:p>
            <a:pPr marL="0" indent="0" eaLnBrk="1" hangingPunct="1">
              <a:buFont typeface="Wingdings" panose="05000000000000000000" pitchFamily="2" charset="2"/>
              <a:buNone/>
              <a:defRPr/>
            </a:pPr>
            <a:r>
              <a:rPr lang="en-US" altLang="en-US" b="1" u="sng" dirty="0" smtClean="0"/>
              <a:t>Earnings:</a:t>
            </a:r>
          </a:p>
          <a:p>
            <a:pPr indent="-342900" eaLnBrk="1" hangingPunct="1">
              <a:defRPr/>
            </a:pPr>
            <a:r>
              <a:rPr lang="en-US" altLang="en-US" dirty="0" smtClean="0"/>
              <a:t>$11.85/hour</a:t>
            </a:r>
          </a:p>
          <a:p>
            <a:pPr indent="-342900" eaLnBrk="1" hangingPunct="1">
              <a:defRPr/>
            </a:pPr>
            <a:r>
              <a:rPr lang="en-US" altLang="en-US" dirty="0" smtClean="0"/>
              <a:t>She works almost 160 hours per month and consistently works an additional 20 hours per month at time and a half.</a:t>
            </a:r>
          </a:p>
          <a:p>
            <a:pPr indent="-342900" eaLnBrk="1" hangingPunct="1">
              <a:defRPr/>
            </a:pPr>
            <a:r>
              <a:rPr lang="en-US" altLang="en-US" dirty="0" smtClean="0"/>
              <a:t>Her gross monthly income = $2,252.</a:t>
            </a:r>
          </a:p>
          <a:p>
            <a:pPr marL="0" indent="0" eaLnBrk="1" hangingPunct="1">
              <a:buFont typeface="Wingdings" panose="05000000000000000000" pitchFamily="2" charset="2"/>
              <a:buNone/>
              <a:defRPr/>
            </a:pPr>
            <a:r>
              <a:rPr lang="en-US" altLang="en-US" i="1" dirty="0" smtClean="0"/>
              <a:t>Continued…</a:t>
            </a:r>
          </a:p>
          <a:p>
            <a:pPr marL="0" indent="0" eaLnBrk="1" hangingPunct="1">
              <a:defRPr/>
            </a:pPr>
            <a:endParaRPr lang="en-US" altLang="en-US" dirty="0" smtClean="0"/>
          </a:p>
          <a:p>
            <a:pPr marL="0" indent="0" eaLnBrk="1" hangingPunct="1">
              <a:buFont typeface="Wingdings" panose="05000000000000000000" pitchFamily="2" charset="2"/>
              <a:buNone/>
              <a:defRPr/>
            </a:pPr>
            <a:endParaRPr lang="en-US" altLang="en-US" dirty="0" smtClean="0"/>
          </a:p>
        </p:txBody>
      </p:sp>
      <p:sp>
        <p:nvSpPr>
          <p:cNvPr id="2764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93BF5C6-8B72-4C82-8BEF-A930D8F512CF}" type="slidenum">
              <a:rPr lang="en-US" altLang="en-US" sz="1200">
                <a:solidFill>
                  <a:srgbClr val="8A8B8C"/>
                </a:solidFill>
                <a:latin typeface="Arial" panose="020B0604020202020204" pitchFamily="34" charset="0"/>
              </a:rPr>
              <a:pPr>
                <a:lnSpc>
                  <a:spcPct val="100000"/>
                </a:lnSpc>
                <a:spcBef>
                  <a:spcPct val="0"/>
                </a:spcBef>
                <a:buClrTx/>
                <a:buFontTx/>
                <a:buNone/>
              </a:pPr>
              <a:t>130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Dealing with debt exercise (continued)</a:t>
            </a:r>
          </a:p>
        </p:txBody>
      </p:sp>
      <p:sp>
        <p:nvSpPr>
          <p:cNvPr id="193538" name="Content Placeholder 2"/>
          <p:cNvSpPr>
            <a:spLocks noGrp="1"/>
          </p:cNvSpPr>
          <p:nvPr>
            <p:ph sz="half" idx="1"/>
          </p:nvPr>
        </p:nvSpPr>
        <p:spPr>
          <a:xfrm>
            <a:off x="457200" y="1350963"/>
            <a:ext cx="8132763" cy="4525962"/>
          </a:xfrm>
        </p:spPr>
        <p:txBody>
          <a:bodyPr/>
          <a:lstStyle/>
          <a:p>
            <a:pPr marL="0" indent="0" eaLnBrk="1" hangingPunct="1">
              <a:lnSpc>
                <a:spcPct val="110000"/>
              </a:lnSpc>
              <a:buFont typeface="Wingdings" panose="05000000000000000000" pitchFamily="2" charset="2"/>
              <a:buNone/>
              <a:defRPr/>
            </a:pPr>
            <a:r>
              <a:rPr lang="en-US" altLang="en-US" sz="1700" dirty="0" smtClean="0"/>
              <a:t> </a:t>
            </a:r>
            <a:r>
              <a:rPr lang="en-US" altLang="en-US" sz="1600" b="1" u="sng" dirty="0" smtClean="0">
                <a:solidFill>
                  <a:srgbClr val="3B3C3E"/>
                </a:solidFill>
              </a:rPr>
              <a:t>Debts:</a:t>
            </a:r>
            <a:endParaRPr lang="en-US" altLang="en-US" sz="1600" dirty="0" smtClean="0">
              <a:solidFill>
                <a:srgbClr val="3B3C3E"/>
              </a:solidFill>
            </a:endParaRPr>
          </a:p>
          <a:p>
            <a:pPr marL="285750" indent="-285750" eaLnBrk="1" hangingPunct="1">
              <a:defRPr/>
            </a:pPr>
            <a:r>
              <a:rPr lang="en-US" altLang="en-US" sz="1500" b="1" dirty="0" smtClean="0">
                <a:solidFill>
                  <a:srgbClr val="3B3C3E"/>
                </a:solidFill>
              </a:rPr>
              <a:t>Credit card debt—</a:t>
            </a:r>
            <a:r>
              <a:rPr lang="en-US" altLang="en-US" sz="1500" dirty="0" smtClean="0">
                <a:solidFill>
                  <a:srgbClr val="3B3C3E"/>
                </a:solidFill>
              </a:rPr>
              <a:t>$3,408 balance with a 21.99% interest rate; Monthly payment = $170.</a:t>
            </a:r>
          </a:p>
          <a:p>
            <a:pPr marL="285750" indent="-285750" eaLnBrk="1" hangingPunct="1">
              <a:defRPr/>
            </a:pPr>
            <a:r>
              <a:rPr lang="en-US" altLang="en-US" sz="1500" b="1" dirty="0" smtClean="0">
                <a:solidFill>
                  <a:srgbClr val="3B3C3E"/>
                </a:solidFill>
              </a:rPr>
              <a:t>Car loan</a:t>
            </a:r>
            <a:r>
              <a:rPr lang="en-US" altLang="en-US" sz="1500" dirty="0" smtClean="0">
                <a:solidFill>
                  <a:srgbClr val="3B3C3E"/>
                </a:solidFill>
              </a:rPr>
              <a:t>—Borrowed $9,000 at 7% for 5 years; After 17 months, she owes $6,760; Monthly payment = $178.21.</a:t>
            </a:r>
          </a:p>
          <a:p>
            <a:pPr marL="285750" indent="-285750" eaLnBrk="1" hangingPunct="1">
              <a:defRPr/>
            </a:pPr>
            <a:r>
              <a:rPr lang="en-US" altLang="en-US" sz="1500" b="1" dirty="0" smtClean="0">
                <a:solidFill>
                  <a:srgbClr val="3B3C3E"/>
                </a:solidFill>
              </a:rPr>
              <a:t>Personal loan</a:t>
            </a:r>
            <a:r>
              <a:rPr lang="en-US" altLang="en-US" sz="1500" dirty="0" smtClean="0">
                <a:solidFill>
                  <a:srgbClr val="3B3C3E"/>
                </a:solidFill>
              </a:rPr>
              <a:t>—Borrowed $1,000 from cousin 12 months ago after a short-term layoff; Monthly payment = $100.</a:t>
            </a:r>
          </a:p>
          <a:p>
            <a:pPr marL="285750" indent="-285750" eaLnBrk="1" hangingPunct="1">
              <a:defRPr/>
            </a:pPr>
            <a:r>
              <a:rPr lang="en-US" altLang="en-US" sz="1500" b="1" dirty="0" smtClean="0">
                <a:solidFill>
                  <a:srgbClr val="3B3C3E"/>
                </a:solidFill>
              </a:rPr>
              <a:t>Federal student loan—</a:t>
            </a:r>
            <a:r>
              <a:rPr lang="en-US" altLang="en-US" sz="1500" dirty="0" smtClean="0">
                <a:solidFill>
                  <a:srgbClr val="3B3C3E"/>
                </a:solidFill>
              </a:rPr>
              <a:t>$8,000 at 6.8% in 2009; completed 2 years of college; Monthly payment = $92.06.</a:t>
            </a:r>
          </a:p>
          <a:p>
            <a:pPr marL="285750" indent="-285750" eaLnBrk="1" hangingPunct="1">
              <a:defRPr/>
            </a:pPr>
            <a:r>
              <a:rPr lang="en-US" altLang="en-US" sz="1500" b="1" dirty="0" smtClean="0">
                <a:solidFill>
                  <a:srgbClr val="3B3C3E"/>
                </a:solidFill>
              </a:rPr>
              <a:t>Medical debt</a:t>
            </a:r>
            <a:r>
              <a:rPr lang="en-US" altLang="en-US" sz="1500" dirty="0" smtClean="0">
                <a:solidFill>
                  <a:srgbClr val="3B3C3E"/>
                </a:solidFill>
              </a:rPr>
              <a:t>—Owes $2,750 from emergency surgery two years ago. On a payment plan with hospital collections department. Agreement to pay within two years. The hospital is charging 5% interest for this service. Monthly payment = $120.65</a:t>
            </a:r>
          </a:p>
          <a:p>
            <a:pPr marL="0" indent="0" eaLnBrk="1" hangingPunct="1">
              <a:defRPr/>
            </a:pPr>
            <a:endParaRPr lang="en-US" altLang="en-US" sz="1500" dirty="0" smtClean="0">
              <a:solidFill>
                <a:srgbClr val="3B3C3E"/>
              </a:solidFill>
            </a:endParaRPr>
          </a:p>
        </p:txBody>
      </p:sp>
      <p:sp>
        <p:nvSpPr>
          <p:cNvPr id="2785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AD19996-E6C0-4C55-B553-13F11497AD66}" type="slidenum">
              <a:rPr lang="en-US" altLang="en-US" sz="1200">
                <a:solidFill>
                  <a:srgbClr val="8A8B8C"/>
                </a:solidFill>
                <a:latin typeface="Arial" panose="020B0604020202020204" pitchFamily="34" charset="0"/>
              </a:rPr>
              <a:pPr>
                <a:lnSpc>
                  <a:spcPct val="100000"/>
                </a:lnSpc>
                <a:spcBef>
                  <a:spcPct val="0"/>
                </a:spcBef>
                <a:buClrTx/>
                <a:buFontTx/>
                <a:buNone/>
              </a:pPr>
              <a:t>131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lstStyle/>
          <a:p>
            <a:pPr eaLnBrk="1" fontAlgn="auto" hangingPunct="1">
              <a:spcAft>
                <a:spcPts val="0"/>
              </a:spcAft>
              <a:defRPr/>
            </a:pPr>
            <a:r>
              <a:rPr lang="en-US" dirty="0" smtClean="0">
                <a:solidFill>
                  <a:schemeClr val="accent2">
                    <a:lumMod val="50000"/>
                  </a:schemeClr>
                </a:solidFill>
                <a:ea typeface="+mj-ea"/>
                <a:cs typeface="+mj-cs"/>
              </a:rPr>
              <a:t>Tool 5: When debt </a:t>
            </a:r>
            <a:r>
              <a:rPr lang="en-US" dirty="0">
                <a:solidFill>
                  <a:schemeClr val="accent2">
                    <a:lumMod val="50000"/>
                  </a:schemeClr>
                </a:solidFill>
                <a:ea typeface="+mj-ea"/>
                <a:cs typeface="+mj-cs"/>
              </a:rPr>
              <a:t>c</a:t>
            </a:r>
            <a:r>
              <a:rPr lang="en-US" dirty="0" smtClean="0">
                <a:solidFill>
                  <a:schemeClr val="accent2">
                    <a:lumMod val="50000"/>
                  </a:schemeClr>
                </a:solidFill>
                <a:ea typeface="+mj-ea"/>
                <a:cs typeface="+mj-cs"/>
              </a:rPr>
              <a:t>ollectors </a:t>
            </a:r>
            <a:r>
              <a:rPr lang="en-US" dirty="0">
                <a:solidFill>
                  <a:schemeClr val="accent2">
                    <a:lumMod val="50000"/>
                  </a:schemeClr>
                </a:solidFill>
                <a:ea typeface="+mj-ea"/>
                <a:cs typeface="+mj-cs"/>
              </a:rPr>
              <a:t>c</a:t>
            </a:r>
            <a:r>
              <a:rPr lang="en-US" dirty="0" smtClean="0">
                <a:solidFill>
                  <a:schemeClr val="accent2">
                    <a:lumMod val="50000"/>
                  </a:schemeClr>
                </a:solidFill>
                <a:ea typeface="+mj-ea"/>
                <a:cs typeface="+mj-cs"/>
              </a:rPr>
              <a:t>all</a:t>
            </a:r>
            <a:endParaRPr lang="en-US" dirty="0">
              <a:solidFill>
                <a:schemeClr val="accent2">
                  <a:lumMod val="50000"/>
                </a:schemeClr>
              </a:solidFill>
              <a:ea typeface="+mj-ea"/>
              <a:cs typeface="+mj-cs"/>
            </a:endParaRPr>
          </a:p>
        </p:txBody>
      </p:sp>
      <p:sp>
        <p:nvSpPr>
          <p:cNvPr id="280579"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solidFill>
                  <a:srgbClr val="3B3C3E"/>
                </a:solidFill>
              </a:rPr>
              <a:t>Do not send money or even acknowledge the debt the first time you are contacted. Why?</a:t>
            </a:r>
          </a:p>
          <a:p>
            <a:pPr lvl="1" eaLnBrk="1" hangingPunct="1">
              <a:lnSpc>
                <a:spcPts val="2800"/>
              </a:lnSpc>
              <a:spcBef>
                <a:spcPts val="1200"/>
              </a:spcBef>
            </a:pPr>
            <a:r>
              <a:rPr lang="en-US" altLang="en-US" smtClean="0">
                <a:solidFill>
                  <a:srgbClr val="3B3C3E"/>
                </a:solidFill>
              </a:rPr>
              <a:t>You want to make sure you actually owe the debt, and</a:t>
            </a:r>
          </a:p>
          <a:p>
            <a:pPr lvl="1" eaLnBrk="1" hangingPunct="1">
              <a:lnSpc>
                <a:spcPts val="2800"/>
              </a:lnSpc>
              <a:spcBef>
                <a:spcPts val="1200"/>
              </a:spcBef>
            </a:pPr>
            <a:r>
              <a:rPr lang="en-US" altLang="en-US" smtClean="0">
                <a:solidFill>
                  <a:srgbClr val="3B3C3E"/>
                </a:solidFill>
              </a:rPr>
              <a:t>You want to make sure the individual contacting you really has the authority to collect the debt.</a:t>
            </a:r>
          </a:p>
        </p:txBody>
      </p:sp>
      <p:sp>
        <p:nvSpPr>
          <p:cNvPr id="280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842440B-ECBE-4DC1-B223-D074380DA01C}" type="slidenum">
              <a:rPr lang="en-US" altLang="en-US" sz="1200">
                <a:solidFill>
                  <a:srgbClr val="8A8B8C"/>
                </a:solidFill>
                <a:latin typeface="Arial" panose="020B0604020202020204" pitchFamily="34" charset="0"/>
              </a:rPr>
              <a:pPr>
                <a:lnSpc>
                  <a:spcPct val="100000"/>
                </a:lnSpc>
                <a:spcBef>
                  <a:spcPct val="0"/>
                </a:spcBef>
                <a:buClrTx/>
                <a:buFontTx/>
                <a:buNone/>
              </a:pPr>
              <a:t>132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a:xfrm>
            <a:off x="554038" y="274638"/>
            <a:ext cx="8035925" cy="742950"/>
          </a:xfrm>
        </p:spPr>
        <p:txBody>
          <a:bodyPr/>
          <a:lstStyle/>
          <a:p>
            <a:r>
              <a:rPr lang="en-US" altLang="en-US" smtClean="0"/>
              <a:t>Module 6: Wrap up</a:t>
            </a:r>
          </a:p>
        </p:txBody>
      </p:sp>
      <p:sp>
        <p:nvSpPr>
          <p:cNvPr id="3" name="Content Placeholder 2"/>
          <p:cNvSpPr>
            <a:spLocks noGrp="1"/>
          </p:cNvSpPr>
          <p:nvPr>
            <p:ph idx="1"/>
          </p:nvPr>
        </p:nvSpPr>
        <p:spPr>
          <a:xfrm>
            <a:off x="457200" y="1350963"/>
            <a:ext cx="8132763" cy="4525962"/>
          </a:xfrm>
        </p:spPr>
        <p:txBody>
          <a:bodyPr/>
          <a:lstStyle/>
          <a:p>
            <a:r>
              <a:rPr lang="en-US" altLang="en-US" b="1" smtClean="0"/>
              <a:t>Debt</a:t>
            </a:r>
            <a:r>
              <a:rPr lang="en-US" altLang="en-US" smtClean="0"/>
              <a:t> is money you owe. You generally have to use future income to make payments on your debt.</a:t>
            </a:r>
          </a:p>
          <a:p>
            <a:r>
              <a:rPr lang="en-US" altLang="en-US" smtClean="0"/>
              <a:t>Debt is different from credit—credit is the ability to borrow money.</a:t>
            </a:r>
          </a:p>
          <a:p>
            <a:r>
              <a:rPr lang="en-US" altLang="en-US" b="1" smtClean="0"/>
              <a:t>Secured debt </a:t>
            </a:r>
            <a:r>
              <a:rPr lang="en-US" altLang="en-US" smtClean="0"/>
              <a:t>is debt that has an asset attached to it in case you don’t pay the loan—a home loan or auto loans are examples.</a:t>
            </a:r>
          </a:p>
          <a:p>
            <a:r>
              <a:rPr lang="en-US" altLang="en-US" b="1" smtClean="0"/>
              <a:t>Unsecured debt </a:t>
            </a:r>
            <a:r>
              <a:rPr lang="en-US" altLang="en-US" smtClean="0"/>
              <a:t>is debt that does not have an asset attached to it—credit card debt and student loan debt are examples of unsecured debt.</a:t>
            </a:r>
          </a:p>
        </p:txBody>
      </p:sp>
      <p:sp>
        <p:nvSpPr>
          <p:cNvPr id="2826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84849A0-511F-48D4-A65C-6567320B21B4}" type="slidenum">
              <a:rPr lang="en-US" altLang="en-US" sz="1200">
                <a:solidFill>
                  <a:srgbClr val="8A8B8C"/>
                </a:solidFill>
                <a:latin typeface="Arial" panose="020B0604020202020204" pitchFamily="34" charset="0"/>
              </a:rPr>
              <a:pPr>
                <a:lnSpc>
                  <a:spcPct val="100000"/>
                </a:lnSpc>
                <a:spcBef>
                  <a:spcPct val="0"/>
                </a:spcBef>
                <a:buClrTx/>
                <a:buFontTx/>
                <a:buNone/>
              </a:pPr>
              <a:t>133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title"/>
          </p:nvPr>
        </p:nvSpPr>
        <p:spPr>
          <a:xfrm>
            <a:off x="554038" y="274638"/>
            <a:ext cx="8035925" cy="742950"/>
          </a:xfrm>
        </p:spPr>
        <p:txBody>
          <a:bodyPr/>
          <a:lstStyle/>
          <a:p>
            <a:r>
              <a:rPr lang="en-US" altLang="en-US" smtClean="0"/>
              <a:t>Module 6: Wrap up</a:t>
            </a:r>
          </a:p>
        </p:txBody>
      </p:sp>
      <p:sp>
        <p:nvSpPr>
          <p:cNvPr id="3" name="Content Placeholder 2"/>
          <p:cNvSpPr>
            <a:spLocks noGrp="1"/>
          </p:cNvSpPr>
          <p:nvPr>
            <p:ph idx="1"/>
          </p:nvPr>
        </p:nvSpPr>
        <p:spPr>
          <a:xfrm>
            <a:off x="457200" y="1350963"/>
            <a:ext cx="8132763" cy="4525962"/>
          </a:xfrm>
        </p:spPr>
        <p:txBody>
          <a:bodyPr/>
          <a:lstStyle/>
          <a:p>
            <a:r>
              <a:rPr lang="en-US" altLang="en-US" sz="1900" smtClean="0"/>
              <a:t>Use </a:t>
            </a:r>
            <a:r>
              <a:rPr lang="en-US" altLang="en-US" sz="1900" b="1" i="1" smtClean="0"/>
              <a:t>Tool 1: Debt worksheet </a:t>
            </a:r>
            <a:r>
              <a:rPr lang="en-US" altLang="en-US" sz="1900" smtClean="0"/>
              <a:t>to make a list of your debts and the details associated with each debt—this is the foundation of a debt reduction plan.</a:t>
            </a:r>
          </a:p>
          <a:p>
            <a:r>
              <a:rPr lang="en-US" altLang="en-US" sz="1900" smtClean="0"/>
              <a:t>Use </a:t>
            </a:r>
            <a:r>
              <a:rPr lang="en-US" altLang="en-US" sz="1900" b="1" i="1" smtClean="0"/>
              <a:t>Tool 2: Debt-to-income worksheet </a:t>
            </a:r>
            <a:r>
              <a:rPr lang="en-US" altLang="en-US" sz="1900" smtClean="0"/>
              <a:t>to figure out how much of your income is going to cover your debts on a monthly basis.</a:t>
            </a:r>
          </a:p>
          <a:p>
            <a:r>
              <a:rPr lang="en-US" altLang="en-US" sz="1900" smtClean="0"/>
              <a:t>Use </a:t>
            </a:r>
            <a:r>
              <a:rPr lang="en-US" altLang="en-US" sz="1900" b="1" i="1" smtClean="0"/>
              <a:t>Tool 3: Reducing debt worksheet </a:t>
            </a:r>
            <a:r>
              <a:rPr lang="en-US" altLang="en-US" sz="1900" smtClean="0"/>
              <a:t>to identify a strategy for reducing or eliminating your debts.</a:t>
            </a:r>
          </a:p>
          <a:p>
            <a:r>
              <a:rPr lang="en-US" altLang="en-US" sz="1900" smtClean="0"/>
              <a:t>Use </a:t>
            </a:r>
            <a:r>
              <a:rPr lang="en-US" altLang="en-US" sz="1900" b="1" i="1" smtClean="0"/>
              <a:t>Tool 4: Repaying student loans </a:t>
            </a:r>
            <a:r>
              <a:rPr lang="en-US" altLang="en-US" sz="1900" smtClean="0"/>
              <a:t>to understand some of the key terms related to student loans as well as repayment options.</a:t>
            </a:r>
          </a:p>
          <a:p>
            <a:r>
              <a:rPr lang="en-US" altLang="en-US" sz="1900" smtClean="0"/>
              <a:t>Use </a:t>
            </a:r>
            <a:r>
              <a:rPr lang="en-US" altLang="en-US" sz="1900" b="1" i="1" smtClean="0"/>
              <a:t>Tool 5: When debt collectors call: Steps you can take </a:t>
            </a:r>
            <a:r>
              <a:rPr lang="en-US" altLang="en-US" sz="1900" smtClean="0"/>
              <a:t>to help you understand your rights in debt collection.</a:t>
            </a:r>
          </a:p>
          <a:p>
            <a:endParaRPr lang="en-US" altLang="en-US" sz="1900" smtClean="0"/>
          </a:p>
        </p:txBody>
      </p:sp>
      <p:sp>
        <p:nvSpPr>
          <p:cNvPr id="2846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E295DB6-AC8D-47BE-A704-9C6494AD2A10}" type="slidenum">
              <a:rPr lang="en-US" altLang="en-US" sz="1200">
                <a:solidFill>
                  <a:srgbClr val="8A8B8C"/>
                </a:solidFill>
                <a:latin typeface="Arial" panose="020B0604020202020204" pitchFamily="34" charset="0"/>
              </a:rPr>
              <a:pPr>
                <a:lnSpc>
                  <a:spcPct val="100000"/>
                </a:lnSpc>
                <a:spcBef>
                  <a:spcPct val="0"/>
                </a:spcBef>
                <a:buClrTx/>
                <a:buFontTx/>
                <a:buNone/>
              </a:pPr>
              <a:t>134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BEEE3B1-30DD-4E31-B7F0-353688A9E800}" type="slidenum">
              <a:rPr lang="en-US" altLang="en-US" sz="1200">
                <a:solidFill>
                  <a:srgbClr val="8A8B8C"/>
                </a:solidFill>
                <a:latin typeface="Arial" panose="020B0604020202020204" pitchFamily="34" charset="0"/>
              </a:rPr>
              <a:pPr>
                <a:lnSpc>
                  <a:spcPct val="100000"/>
                </a:lnSpc>
                <a:spcBef>
                  <a:spcPct val="0"/>
                </a:spcBef>
                <a:buClrTx/>
                <a:buFontTx/>
                <a:buNone/>
              </a:pPr>
              <a:t>135</a:t>
            </a:fld>
            <a:endParaRPr lang="en-US" altLang="en-US" sz="1200">
              <a:solidFill>
                <a:srgbClr val="8A8B8C"/>
              </a:solidFill>
              <a:latin typeface="Arial" panose="020B0604020202020204" pitchFamily="34" charset="0"/>
            </a:endParaRPr>
          </a:p>
        </p:txBody>
      </p:sp>
      <p:sp>
        <p:nvSpPr>
          <p:cNvPr id="286723" name="Title 1"/>
          <p:cNvSpPr txBox="1">
            <a:spLocks/>
          </p:cNvSpPr>
          <p:nvPr/>
        </p:nvSpPr>
        <p:spPr bwMode="auto">
          <a:xfrm>
            <a:off x="903288" y="2298700"/>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286724" name="Text Placeholder 2"/>
          <p:cNvSpPr txBox="1">
            <a:spLocks/>
          </p:cNvSpPr>
          <p:nvPr/>
        </p:nvSpPr>
        <p:spPr bwMode="auto">
          <a:xfrm>
            <a:off x="903288" y="3200400"/>
            <a:ext cx="7308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7: Understanding credit reports and scores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le 1"/>
          <p:cNvSpPr>
            <a:spLocks noGrp="1"/>
          </p:cNvSpPr>
          <p:nvPr>
            <p:ph type="title"/>
          </p:nvPr>
        </p:nvSpPr>
        <p:spPr>
          <a:xfrm>
            <a:off x="554038" y="274638"/>
            <a:ext cx="8035925" cy="742950"/>
          </a:xfrm>
        </p:spPr>
        <p:txBody>
          <a:bodyPr/>
          <a:lstStyle/>
          <a:p>
            <a:pPr eaLnBrk="1" hangingPunct="1"/>
            <a:r>
              <a:rPr lang="en-US" altLang="en-US" smtClean="0"/>
              <a:t>Understanding credit reports &amp; scores</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t>Header/identifying information</a:t>
            </a:r>
          </a:p>
          <a:p>
            <a:pPr eaLnBrk="1" hangingPunct="1"/>
            <a:r>
              <a:rPr lang="en-US" altLang="en-US" smtClean="0"/>
              <a:t>Public record information </a:t>
            </a:r>
          </a:p>
          <a:p>
            <a:pPr eaLnBrk="1" hangingPunct="1"/>
            <a:r>
              <a:rPr lang="en-US" altLang="en-US" smtClean="0"/>
              <a:t>Collection agency account information </a:t>
            </a:r>
          </a:p>
          <a:p>
            <a:pPr eaLnBrk="1" hangingPunct="1"/>
            <a:r>
              <a:rPr lang="en-US" altLang="en-US" smtClean="0"/>
              <a:t>Credit account information </a:t>
            </a:r>
          </a:p>
          <a:p>
            <a:pPr eaLnBrk="1" hangingPunct="1"/>
            <a:r>
              <a:rPr lang="en-US" altLang="en-US" smtClean="0"/>
              <a:t>Inquiries made to your account</a:t>
            </a:r>
          </a:p>
          <a:p>
            <a:pPr eaLnBrk="1" hangingPunct="1"/>
            <a:endParaRPr lang="en-US" altLang="en-US" smtClean="0"/>
          </a:p>
        </p:txBody>
      </p:sp>
      <p:sp>
        <p:nvSpPr>
          <p:cNvPr id="2887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77CA386-A322-49F3-B95C-CE94E59FDC97}" type="slidenum">
              <a:rPr lang="en-US" altLang="en-US" sz="1200">
                <a:solidFill>
                  <a:srgbClr val="8A8B8C"/>
                </a:solidFill>
                <a:latin typeface="Arial" panose="020B0604020202020204" pitchFamily="34" charset="0"/>
              </a:rPr>
              <a:pPr>
                <a:lnSpc>
                  <a:spcPct val="100000"/>
                </a:lnSpc>
                <a:spcBef>
                  <a:spcPct val="0"/>
                </a:spcBef>
                <a:buClrTx/>
                <a:buFontTx/>
                <a:buNone/>
              </a:pPr>
              <a:t>136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a:xfrm>
            <a:off x="554038" y="274638"/>
            <a:ext cx="8035925" cy="742950"/>
          </a:xfrm>
        </p:spPr>
        <p:txBody>
          <a:bodyPr/>
          <a:lstStyle/>
          <a:p>
            <a:pPr eaLnBrk="1" hangingPunct="1"/>
            <a:r>
              <a:rPr lang="en-US" altLang="en-US" smtClean="0"/>
              <a:t>Reading a credit report</a:t>
            </a:r>
          </a:p>
        </p:txBody>
      </p:sp>
      <p:sp>
        <p:nvSpPr>
          <p:cNvPr id="290819" name="Content Placeholder 2"/>
          <p:cNvSpPr>
            <a:spLocks noGrp="1"/>
          </p:cNvSpPr>
          <p:nvPr>
            <p:ph sz="half" idx="1"/>
          </p:nvPr>
        </p:nvSpPr>
        <p:spPr>
          <a:xfrm>
            <a:off x="554038" y="1139825"/>
            <a:ext cx="8420100" cy="4525963"/>
          </a:xfrm>
        </p:spPr>
        <p:txBody>
          <a:bodyPr/>
          <a:lstStyle/>
          <a:p>
            <a:pPr marL="452438" eaLnBrk="1" hangingPunct="1">
              <a:buFont typeface="Georgia" panose="02040502050405020303" pitchFamily="18" charset="0"/>
              <a:buAutoNum type="arabicPeriod"/>
            </a:pPr>
            <a:r>
              <a:rPr lang="en-US" altLang="en-US" sz="1800" smtClean="0"/>
              <a:t>Who does this credit report belong to?</a:t>
            </a:r>
          </a:p>
          <a:p>
            <a:pPr marL="452438" eaLnBrk="1" hangingPunct="1">
              <a:buFont typeface="Georgia" panose="02040502050405020303" pitchFamily="18" charset="0"/>
              <a:buAutoNum type="arabicPeriod"/>
            </a:pPr>
            <a:r>
              <a:rPr lang="en-US" altLang="en-US" sz="1800" smtClean="0"/>
              <a:t>Where does this person live?</a:t>
            </a:r>
          </a:p>
          <a:p>
            <a:pPr marL="452438" eaLnBrk="1" hangingPunct="1">
              <a:buFont typeface="Georgia" panose="02040502050405020303" pitchFamily="18" charset="0"/>
              <a:buAutoNum type="arabicPeriod"/>
            </a:pPr>
            <a:r>
              <a:rPr lang="en-US" altLang="en-US" sz="1800" smtClean="0"/>
              <a:t>Where does he work? How long has he worked there?</a:t>
            </a:r>
          </a:p>
          <a:p>
            <a:pPr marL="452438" eaLnBrk="1" hangingPunct="1">
              <a:buFont typeface="Georgia" panose="02040502050405020303" pitchFamily="18" charset="0"/>
              <a:buAutoNum type="arabicPeriod"/>
            </a:pPr>
            <a:r>
              <a:rPr lang="en-US" altLang="en-US" sz="1800" smtClean="0"/>
              <a:t>Does he have public records? If yes, describe it (them).</a:t>
            </a:r>
          </a:p>
          <a:p>
            <a:pPr marL="452438" eaLnBrk="1" hangingPunct="1">
              <a:buFont typeface="Georgia" panose="02040502050405020303" pitchFamily="18" charset="0"/>
              <a:buAutoNum type="arabicPeriod"/>
            </a:pPr>
            <a:r>
              <a:rPr lang="en-US" altLang="en-US" sz="1800" smtClean="0"/>
              <a:t>Is he late on any of his accounts? If yes, describe.</a:t>
            </a:r>
          </a:p>
          <a:p>
            <a:pPr marL="452438" eaLnBrk="1" hangingPunct="1">
              <a:buFont typeface="Georgia" panose="02040502050405020303" pitchFamily="18" charset="0"/>
              <a:buAutoNum type="arabicPeriod" startAt="6"/>
            </a:pPr>
            <a:r>
              <a:rPr lang="en-US" altLang="en-US" sz="1800" smtClean="0"/>
              <a:t>Are any of his accounts in good standing? If yes, describe.</a:t>
            </a:r>
          </a:p>
          <a:p>
            <a:pPr marL="452438" eaLnBrk="1" hangingPunct="1">
              <a:buFont typeface="Georgia" panose="02040502050405020303" pitchFamily="18" charset="0"/>
              <a:buAutoNum type="arabicPeriod" startAt="6"/>
            </a:pPr>
            <a:r>
              <a:rPr lang="en-US" altLang="en-US" sz="1800" smtClean="0"/>
              <a:t>What are the balances of his accounts in the account information section?</a:t>
            </a:r>
          </a:p>
          <a:p>
            <a:pPr marL="452438" eaLnBrk="1" hangingPunct="1">
              <a:buFont typeface="Georgia" panose="02040502050405020303" pitchFamily="18" charset="0"/>
              <a:buAutoNum type="arabicPeriod" startAt="6"/>
            </a:pPr>
            <a:r>
              <a:rPr lang="en-US" altLang="en-US" sz="1800" smtClean="0"/>
              <a:t>Does he have accounts in collection? What is the balance owed in collections?</a:t>
            </a:r>
          </a:p>
          <a:p>
            <a:pPr marL="452438" eaLnBrk="1" hangingPunct="1">
              <a:buFont typeface="Georgia" panose="02040502050405020303" pitchFamily="18" charset="0"/>
              <a:buAutoNum type="arabicPeriod" startAt="6"/>
            </a:pPr>
            <a:r>
              <a:rPr lang="en-US" altLang="en-US" sz="1800" smtClean="0"/>
              <a:t>What do his inquiries tell you?</a:t>
            </a:r>
          </a:p>
          <a:p>
            <a:pPr marL="452438" eaLnBrk="1" hangingPunct="1">
              <a:buFont typeface="Georgia" panose="02040502050405020303" pitchFamily="18" charset="0"/>
              <a:buAutoNum type="arabicPeriod" startAt="6"/>
            </a:pPr>
            <a:r>
              <a:rPr lang="en-US" altLang="en-US" sz="1800" smtClean="0"/>
              <a:t>What is your opinion of this person’s credit history. Is it positive or negative?</a:t>
            </a:r>
          </a:p>
          <a:p>
            <a:pPr marL="452438" eaLnBrk="1" hangingPunct="1">
              <a:buFont typeface="Georgia" panose="02040502050405020303" pitchFamily="18" charset="0"/>
              <a:buAutoNum type="arabicPeriod"/>
            </a:pPr>
            <a:endParaRPr lang="en-US" altLang="en-US" smtClean="0"/>
          </a:p>
        </p:txBody>
      </p:sp>
      <p:sp>
        <p:nvSpPr>
          <p:cNvPr id="29082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F63C3E6-12EA-4E7F-90EC-5A304767AE95}" type="slidenum">
              <a:rPr lang="en-US" altLang="en-US" sz="1200">
                <a:solidFill>
                  <a:srgbClr val="8A8B8C"/>
                </a:solidFill>
                <a:latin typeface="Arial" panose="020B0604020202020204" pitchFamily="34" charset="0"/>
              </a:rPr>
              <a:pPr>
                <a:lnSpc>
                  <a:spcPct val="100000"/>
                </a:lnSpc>
                <a:spcBef>
                  <a:spcPct val="0"/>
                </a:spcBef>
                <a:buClrTx/>
                <a:buFontTx/>
                <a:buNone/>
              </a:pPr>
              <a:t>137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p:cNvSpPr>
            <a:spLocks noGrp="1"/>
          </p:cNvSpPr>
          <p:nvPr>
            <p:ph type="title"/>
          </p:nvPr>
        </p:nvSpPr>
        <p:spPr>
          <a:xfrm>
            <a:off x="554038" y="274638"/>
            <a:ext cx="8035925" cy="742950"/>
          </a:xfrm>
        </p:spPr>
        <p:txBody>
          <a:bodyPr/>
          <a:lstStyle/>
          <a:p>
            <a:pPr eaLnBrk="1" hangingPunct="1"/>
            <a:r>
              <a:rPr lang="en-US" altLang="en-US" smtClean="0"/>
              <a:t>Understanding credit reports &amp; scores</a:t>
            </a:r>
            <a:endParaRPr lang="en-US" altLang="en-US" smtClean="0">
              <a:solidFill>
                <a:srgbClr val="3B3C3E"/>
              </a:solidFill>
            </a:endParaRPr>
          </a:p>
        </p:txBody>
      </p:sp>
      <p:sp>
        <p:nvSpPr>
          <p:cNvPr id="292867" name="Content Placeholder 2"/>
          <p:cNvSpPr>
            <a:spLocks noGrp="1"/>
          </p:cNvSpPr>
          <p:nvPr>
            <p:ph idx="1"/>
          </p:nvPr>
        </p:nvSpPr>
        <p:spPr>
          <a:xfrm>
            <a:off x="457200" y="1350963"/>
            <a:ext cx="8132763" cy="5187950"/>
          </a:xfrm>
        </p:spPr>
        <p:txBody>
          <a:bodyPr/>
          <a:lstStyle/>
          <a:p>
            <a:pPr eaLnBrk="1" hangingPunct="1">
              <a:lnSpc>
                <a:spcPts val="2800"/>
              </a:lnSpc>
              <a:spcBef>
                <a:spcPts val="1200"/>
              </a:spcBef>
            </a:pPr>
            <a:r>
              <a:rPr lang="en-US" altLang="en-US" smtClean="0">
                <a:solidFill>
                  <a:srgbClr val="3B3C3E"/>
                </a:solidFill>
              </a:rPr>
              <a:t>Banks and credit unions</a:t>
            </a:r>
          </a:p>
          <a:p>
            <a:pPr eaLnBrk="1" hangingPunct="1">
              <a:lnSpc>
                <a:spcPts val="2800"/>
              </a:lnSpc>
              <a:spcBef>
                <a:spcPts val="1200"/>
              </a:spcBef>
            </a:pPr>
            <a:r>
              <a:rPr lang="en-US" altLang="en-US" smtClean="0">
                <a:solidFill>
                  <a:srgbClr val="3B3C3E"/>
                </a:solidFill>
              </a:rPr>
              <a:t>Credit card companies</a:t>
            </a:r>
          </a:p>
          <a:p>
            <a:pPr eaLnBrk="1" hangingPunct="1">
              <a:lnSpc>
                <a:spcPts val="2800"/>
              </a:lnSpc>
              <a:spcBef>
                <a:spcPts val="1200"/>
              </a:spcBef>
            </a:pPr>
            <a:r>
              <a:rPr lang="en-US" altLang="en-US" smtClean="0">
                <a:solidFill>
                  <a:srgbClr val="3B3C3E"/>
                </a:solidFill>
              </a:rPr>
              <a:t>Service providers (cell phone companies and utility companies)</a:t>
            </a:r>
          </a:p>
          <a:p>
            <a:pPr eaLnBrk="1" hangingPunct="1">
              <a:lnSpc>
                <a:spcPts val="2800"/>
              </a:lnSpc>
              <a:spcBef>
                <a:spcPts val="1200"/>
              </a:spcBef>
            </a:pPr>
            <a:r>
              <a:rPr lang="en-US" altLang="en-US" smtClean="0">
                <a:solidFill>
                  <a:srgbClr val="3B3C3E"/>
                </a:solidFill>
              </a:rPr>
              <a:t>Insurance company</a:t>
            </a:r>
          </a:p>
          <a:p>
            <a:pPr eaLnBrk="1" hangingPunct="1">
              <a:lnSpc>
                <a:spcPts val="2800"/>
              </a:lnSpc>
              <a:spcBef>
                <a:spcPts val="1200"/>
              </a:spcBef>
            </a:pPr>
            <a:r>
              <a:rPr lang="en-US" altLang="en-US" smtClean="0">
                <a:solidFill>
                  <a:srgbClr val="3B3C3E"/>
                </a:solidFill>
              </a:rPr>
              <a:t>Landlords</a:t>
            </a:r>
          </a:p>
          <a:p>
            <a:pPr eaLnBrk="1" hangingPunct="1">
              <a:lnSpc>
                <a:spcPts val="2800"/>
              </a:lnSpc>
              <a:spcBef>
                <a:spcPts val="1200"/>
              </a:spcBef>
            </a:pPr>
            <a:r>
              <a:rPr lang="en-US" altLang="en-US" smtClean="0">
                <a:solidFill>
                  <a:srgbClr val="3B3C3E"/>
                </a:solidFill>
              </a:rPr>
              <a:t>Potential or current employers</a:t>
            </a:r>
          </a:p>
        </p:txBody>
      </p:sp>
      <p:sp>
        <p:nvSpPr>
          <p:cNvPr id="29286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8861EAE-7AD3-4781-8762-4E4538136CE9}" type="slidenum">
              <a:rPr lang="en-US" altLang="en-US" sz="1200">
                <a:solidFill>
                  <a:srgbClr val="8A8B8C"/>
                </a:solidFill>
                <a:latin typeface="Arial" panose="020B0604020202020204" pitchFamily="34" charset="0"/>
              </a:rPr>
              <a:pPr>
                <a:lnSpc>
                  <a:spcPct val="100000"/>
                </a:lnSpc>
                <a:spcBef>
                  <a:spcPct val="0"/>
                </a:spcBef>
                <a:buClrTx/>
                <a:buFontTx/>
                <a:buNone/>
              </a:pPr>
              <a:t>138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p:nvPr>
        </p:nvSpPr>
        <p:spPr>
          <a:xfrm>
            <a:off x="554038" y="274638"/>
            <a:ext cx="8035925" cy="742950"/>
          </a:xfrm>
        </p:spPr>
        <p:txBody>
          <a:bodyPr/>
          <a:lstStyle/>
          <a:p>
            <a:pPr eaLnBrk="1" hangingPunct="1"/>
            <a:r>
              <a:rPr lang="en-US" altLang="en-US" smtClean="0"/>
              <a:t>Module 7: Understanding credit reports &amp; scores</a:t>
            </a:r>
            <a:endParaRPr lang="en-US" altLang="en-US" smtClean="0">
              <a:solidFill>
                <a:srgbClr val="3B3C3E"/>
              </a:solidFill>
            </a:endParaRPr>
          </a:p>
        </p:txBody>
      </p:sp>
      <p:sp>
        <p:nvSpPr>
          <p:cNvPr id="3" name="Content Placeholder 2"/>
          <p:cNvSpPr>
            <a:spLocks noGrp="1"/>
          </p:cNvSpPr>
          <p:nvPr>
            <p:ph idx="1"/>
          </p:nvPr>
        </p:nvSpPr>
        <p:spPr>
          <a:xfrm>
            <a:off x="457200" y="1350963"/>
            <a:ext cx="8132763" cy="4525962"/>
          </a:xfrm>
        </p:spPr>
        <p:txBody>
          <a:bodyPr rtlCol="0">
            <a:normAutofit/>
          </a:bodyPr>
          <a:lstStyle/>
          <a:p>
            <a:pPr indent="-347472" eaLnBrk="1" fontAlgn="auto" hangingPunct="1">
              <a:spcAft>
                <a:spcPts val="0"/>
              </a:spcAft>
              <a:buFont typeface="Wingdings" charset="2"/>
              <a:buChar char="§"/>
              <a:defRPr/>
            </a:pPr>
            <a:r>
              <a:rPr lang="en-US" dirty="0" smtClean="0">
                <a:solidFill>
                  <a:srgbClr val="3B3C3E"/>
                </a:solidFill>
                <a:ea typeface="+mn-ea"/>
                <a:cs typeface="+mn-cs"/>
              </a:rPr>
              <a:t>Equifax</a:t>
            </a:r>
          </a:p>
          <a:p>
            <a:pPr indent="-347472" eaLnBrk="1" fontAlgn="auto" hangingPunct="1">
              <a:spcAft>
                <a:spcPts val="0"/>
              </a:spcAft>
              <a:buFont typeface="Wingdings" charset="2"/>
              <a:buChar char="§"/>
              <a:defRPr/>
            </a:pPr>
            <a:r>
              <a:rPr lang="en-US" dirty="0" smtClean="0">
                <a:solidFill>
                  <a:srgbClr val="3B3C3E"/>
                </a:solidFill>
                <a:ea typeface="+mn-ea"/>
                <a:cs typeface="+mn-cs"/>
              </a:rPr>
              <a:t>Experian</a:t>
            </a:r>
          </a:p>
          <a:p>
            <a:pPr indent="-347472" eaLnBrk="1" fontAlgn="auto" hangingPunct="1">
              <a:spcAft>
                <a:spcPts val="0"/>
              </a:spcAft>
              <a:buFont typeface="Wingdings" charset="2"/>
              <a:buChar char="§"/>
              <a:defRPr/>
            </a:pPr>
            <a:r>
              <a:rPr lang="en-US" dirty="0" smtClean="0">
                <a:solidFill>
                  <a:srgbClr val="3B3C3E"/>
                </a:solidFill>
                <a:ea typeface="+mn-ea"/>
                <a:cs typeface="+mn-cs"/>
              </a:rPr>
              <a:t>TransUnion</a:t>
            </a:r>
          </a:p>
          <a:p>
            <a:pPr marL="0" indent="0" eaLnBrk="1" fontAlgn="auto" hangingPunct="1">
              <a:spcAft>
                <a:spcPts val="0"/>
              </a:spcAft>
              <a:buFont typeface="Wingdings" charset="2"/>
              <a:buNone/>
              <a:defRPr/>
            </a:pPr>
            <a:endParaRPr lang="en-US" dirty="0" smtClean="0">
              <a:ea typeface="+mn-ea"/>
              <a:cs typeface="+mn-cs"/>
              <a:hlinkClick r:id="rId3"/>
            </a:endParaRPr>
          </a:p>
          <a:p>
            <a:pPr marL="0" indent="0" eaLnBrk="1" fontAlgn="auto" hangingPunct="1">
              <a:spcAft>
                <a:spcPts val="0"/>
              </a:spcAft>
              <a:buFont typeface="Wingdings" charset="2"/>
              <a:buNone/>
              <a:defRPr/>
            </a:pPr>
            <a:r>
              <a:rPr lang="en-US" dirty="0" smtClean="0">
                <a:ea typeface="+mn-ea"/>
                <a:cs typeface="+mn-cs"/>
                <a:hlinkClick r:id="rId3"/>
              </a:rPr>
              <a:t>www.annualcreditreport.com</a:t>
            </a:r>
            <a:endParaRPr lang="en-US" dirty="0" smtClean="0">
              <a:ea typeface="+mn-ea"/>
              <a:cs typeface="+mn-cs"/>
            </a:endParaRPr>
          </a:p>
          <a:p>
            <a:pPr indent="-347472" eaLnBrk="1" fontAlgn="auto" hangingPunct="1">
              <a:spcAft>
                <a:spcPts val="0"/>
              </a:spcAft>
              <a:buFont typeface="Wingdings" charset="2"/>
              <a:buChar char="§"/>
              <a:defRPr/>
            </a:pPr>
            <a:endParaRPr lang="en-US" dirty="0" smtClean="0">
              <a:ea typeface="+mn-ea"/>
              <a:cs typeface="+mn-cs"/>
            </a:endParaRPr>
          </a:p>
          <a:p>
            <a:pPr indent="-347472" eaLnBrk="1" fontAlgn="auto" hangingPunct="1">
              <a:spcAft>
                <a:spcPts val="0"/>
              </a:spcAft>
              <a:buFont typeface="Wingdings" charset="2"/>
              <a:buChar char="§"/>
              <a:defRPr/>
            </a:pPr>
            <a:endParaRPr lang="en-US" dirty="0">
              <a:ea typeface="+mn-ea"/>
              <a:cs typeface="+mn-cs"/>
            </a:endParaRPr>
          </a:p>
        </p:txBody>
      </p:sp>
      <p:sp>
        <p:nvSpPr>
          <p:cNvPr id="2949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BA015CF-414C-4598-8627-CB27B0E31829}" type="slidenum">
              <a:rPr lang="en-US" altLang="en-US" sz="1200">
                <a:solidFill>
                  <a:srgbClr val="8A8B8C"/>
                </a:solidFill>
                <a:latin typeface="Arial" panose="020B0604020202020204" pitchFamily="34" charset="0"/>
              </a:rPr>
              <a:pPr>
                <a:lnSpc>
                  <a:spcPct val="100000"/>
                </a:lnSpc>
                <a:spcBef>
                  <a:spcPct val="0"/>
                </a:spcBef>
                <a:buClrTx/>
                <a:buFontTx/>
                <a:buNone/>
              </a:pPr>
              <a:t>139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Introduction to the CFPB</a:t>
            </a:r>
          </a:p>
        </p:txBody>
      </p:sp>
      <p:sp>
        <p:nvSpPr>
          <p:cNvPr id="38915" name="Content Placeholder 2"/>
          <p:cNvSpPr>
            <a:spLocks noGrp="1"/>
          </p:cNvSpPr>
          <p:nvPr>
            <p:ph idx="1"/>
          </p:nvPr>
        </p:nvSpPr>
        <p:spPr>
          <a:xfrm>
            <a:off x="457200" y="4041775"/>
            <a:ext cx="8132763" cy="2638425"/>
          </a:xfrm>
        </p:spPr>
        <p:txBody>
          <a:bodyPr/>
          <a:lstStyle/>
          <a:p>
            <a:pPr eaLnBrk="1" hangingPunct="1">
              <a:lnSpc>
                <a:spcPts val="2800"/>
              </a:lnSpc>
              <a:spcBef>
                <a:spcPts val="1200"/>
              </a:spcBef>
            </a:pPr>
            <a:r>
              <a:rPr lang="en-US" altLang="en-US" smtClean="0">
                <a:solidFill>
                  <a:srgbClr val="3B3C3E"/>
                </a:solidFill>
              </a:rPr>
              <a:t>Consumer Financial Protection Bureau</a:t>
            </a:r>
          </a:p>
          <a:p>
            <a:pPr eaLnBrk="1" hangingPunct="1">
              <a:lnSpc>
                <a:spcPts val="2800"/>
              </a:lnSpc>
              <a:spcBef>
                <a:spcPts val="1200"/>
              </a:spcBef>
            </a:pPr>
            <a:r>
              <a:rPr lang="en-US" altLang="en-US" smtClean="0">
                <a:solidFill>
                  <a:srgbClr val="3B3C3E"/>
                </a:solidFill>
              </a:rPr>
              <a:t>The CFPB’s mission is to make markets for consumer financial products and services work for Americans. </a:t>
            </a:r>
          </a:p>
          <a:p>
            <a:pPr eaLnBrk="1" hangingPunct="1"/>
            <a:endParaRPr lang="en-US" altLang="en-US" smtClean="0"/>
          </a:p>
          <a:p>
            <a:pPr eaLnBrk="1" hangingPunct="1"/>
            <a:endParaRPr lang="en-US" altLang="en-US" smtClean="0"/>
          </a:p>
        </p:txBody>
      </p:sp>
      <p:sp>
        <p:nvSpPr>
          <p:cNvPr id="389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AD1934C-ED20-4196-810B-AD8E0AE9535A}" type="slidenum">
              <a:rPr lang="en-US" altLang="en-US" sz="1200">
                <a:solidFill>
                  <a:srgbClr val="8A8B8C"/>
                </a:solidFill>
                <a:latin typeface="Arial" panose="020B0604020202020204" pitchFamily="34" charset="0"/>
              </a:rPr>
              <a:pPr>
                <a:lnSpc>
                  <a:spcPct val="100000"/>
                </a:lnSpc>
                <a:spcBef>
                  <a:spcPct val="0"/>
                </a:spcBef>
                <a:buClrTx/>
                <a:buFontTx/>
                <a:buNone/>
              </a:pPr>
              <a:t>14</a:t>
            </a:fld>
            <a:endParaRPr lang="en-US" altLang="en-US" sz="1200">
              <a:solidFill>
                <a:srgbClr val="8A8B8C"/>
              </a:solidFill>
              <a:latin typeface="Arial" panose="020B0604020202020204" pitchFamily="34" charset="0"/>
            </a:endParaRPr>
          </a:p>
        </p:txBody>
      </p:sp>
      <p:pic>
        <p:nvPicPr>
          <p:cNvPr id="38917" name="Picture 4" descr="cfpb_logo_2tone_vert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323975"/>
            <a:ext cx="37004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4038" y="5930900"/>
            <a:ext cx="2557462" cy="8382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Getting your credit reports and scores</a:t>
            </a:r>
          </a:p>
        </p:txBody>
      </p:sp>
      <p:sp>
        <p:nvSpPr>
          <p:cNvPr id="296963" name="Content Placeholder 5"/>
          <p:cNvSpPr>
            <a:spLocks noGrp="1"/>
          </p:cNvSpPr>
          <p:nvPr>
            <p:ph sz="half" idx="1"/>
          </p:nvPr>
        </p:nvSpPr>
        <p:spPr>
          <a:xfrm>
            <a:off x="457200" y="1350963"/>
            <a:ext cx="8132763" cy="4525962"/>
          </a:xfrm>
        </p:spPr>
        <p:txBody>
          <a:bodyPr/>
          <a:lstStyle/>
          <a:p>
            <a:pPr eaLnBrk="1" hangingPunct="1">
              <a:lnSpc>
                <a:spcPts val="2275"/>
              </a:lnSpc>
              <a:spcBef>
                <a:spcPts val="1200"/>
              </a:spcBef>
            </a:pPr>
            <a:r>
              <a:rPr lang="en-US" altLang="en-US" sz="1700" smtClean="0"/>
              <a:t>To order through the website, visit: </a:t>
            </a:r>
            <a:r>
              <a:rPr lang="en-US" altLang="en-US" sz="1700" smtClean="0">
                <a:hlinkClick r:id="rId3"/>
              </a:rPr>
              <a:t>https://www.annualcreditreport.com</a:t>
            </a:r>
            <a:endParaRPr lang="en-US" altLang="en-US" sz="1700" smtClean="0"/>
          </a:p>
          <a:p>
            <a:pPr lvl="1" indent="-342900" eaLnBrk="1" hangingPunct="1">
              <a:lnSpc>
                <a:spcPts val="2275"/>
              </a:lnSpc>
              <a:spcBef>
                <a:spcPts val="1200"/>
              </a:spcBef>
            </a:pPr>
            <a:r>
              <a:rPr lang="en-US" altLang="en-US" sz="1500" smtClean="0"/>
              <a:t>Complete a form with basic information (name, Social Security number, address, etc.).</a:t>
            </a:r>
          </a:p>
          <a:p>
            <a:pPr lvl="1" indent="-342900" eaLnBrk="1" hangingPunct="1">
              <a:lnSpc>
                <a:spcPts val="2275"/>
              </a:lnSpc>
              <a:spcBef>
                <a:spcPts val="1200"/>
              </a:spcBef>
            </a:pPr>
            <a:r>
              <a:rPr lang="en-US" altLang="en-US" sz="1500" smtClean="0"/>
              <a:t>Select the report(s) you want—Equifax, Experian, and/or TransUnion.</a:t>
            </a:r>
          </a:p>
          <a:p>
            <a:pPr lvl="1" indent="-342900" eaLnBrk="1" hangingPunct="1">
              <a:lnSpc>
                <a:spcPts val="2275"/>
              </a:lnSpc>
              <a:spcBef>
                <a:spcPts val="1200"/>
              </a:spcBef>
            </a:pPr>
            <a:r>
              <a:rPr lang="en-US" altLang="en-US" sz="1500" smtClean="0"/>
              <a:t>Answer security questions: former addresses, amount of a loan you have, phone numbers that have belonged to you, counties you may have lived in, etc.</a:t>
            </a:r>
          </a:p>
          <a:p>
            <a:pPr eaLnBrk="1" hangingPunct="1">
              <a:lnSpc>
                <a:spcPts val="2275"/>
              </a:lnSpc>
              <a:spcBef>
                <a:spcPts val="1200"/>
              </a:spcBef>
            </a:pPr>
            <a:r>
              <a:rPr lang="en-US" altLang="en-US" sz="1700" smtClean="0"/>
              <a:t>If you are unable to answer these questions, you will have to use another method.</a:t>
            </a:r>
          </a:p>
          <a:p>
            <a:pPr lvl="1" indent="-342900" eaLnBrk="1" hangingPunct="1">
              <a:lnSpc>
                <a:spcPts val="2275"/>
              </a:lnSpc>
              <a:spcBef>
                <a:spcPts val="1200"/>
              </a:spcBef>
            </a:pPr>
            <a:r>
              <a:rPr lang="en-US" altLang="en-US" sz="1500" smtClean="0"/>
              <a:t>You will save a PDF version of your report, print the report, or both. </a:t>
            </a:r>
          </a:p>
          <a:p>
            <a:pPr eaLnBrk="1" hangingPunct="1">
              <a:lnSpc>
                <a:spcPts val="2275"/>
              </a:lnSpc>
              <a:spcBef>
                <a:spcPts val="1200"/>
              </a:spcBef>
            </a:pPr>
            <a:r>
              <a:rPr lang="en-US" altLang="en-US" sz="1700" smtClean="0"/>
              <a:t>Be sure you do this in a safe and secure location. Avoid doing this on public computers (library).</a:t>
            </a:r>
          </a:p>
          <a:p>
            <a:pPr eaLnBrk="1" hangingPunct="1"/>
            <a:endParaRPr lang="en-US" altLang="en-US" sz="1700" smtClean="0"/>
          </a:p>
        </p:txBody>
      </p:sp>
      <p:sp>
        <p:nvSpPr>
          <p:cNvPr id="2969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ED9DB46-DD92-4009-BC81-932F3069669B}" type="slidenum">
              <a:rPr lang="en-US" altLang="en-US" sz="1200">
                <a:solidFill>
                  <a:srgbClr val="8A8B8C"/>
                </a:solidFill>
                <a:latin typeface="Arial" panose="020B0604020202020204" pitchFamily="34" charset="0"/>
              </a:rPr>
              <a:pPr>
                <a:lnSpc>
                  <a:spcPct val="100000"/>
                </a:lnSpc>
                <a:spcBef>
                  <a:spcPct val="0"/>
                </a:spcBef>
                <a:buClrTx/>
                <a:buFontTx/>
                <a:buNone/>
              </a:pPr>
              <a:t>140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a:xfrm>
            <a:off x="554038" y="274638"/>
            <a:ext cx="8035925" cy="742950"/>
          </a:xfrm>
        </p:spPr>
        <p:txBody>
          <a:bodyPr/>
          <a:lstStyle/>
          <a:p>
            <a:pPr eaLnBrk="1" hangingPunct="1"/>
            <a:r>
              <a:rPr lang="en-US" altLang="en-US" smtClean="0"/>
              <a:t>Credit scores: Example based on FICO score</a:t>
            </a:r>
          </a:p>
        </p:txBody>
      </p:sp>
      <p:sp>
        <p:nvSpPr>
          <p:cNvPr id="299011" name="Content Placeholder 6"/>
          <p:cNvSpPr>
            <a:spLocks noGrp="1"/>
          </p:cNvSpPr>
          <p:nvPr>
            <p:ph sz="half" idx="1"/>
          </p:nvPr>
        </p:nvSpPr>
        <p:spPr>
          <a:xfrm>
            <a:off x="457200" y="1350963"/>
            <a:ext cx="8132763" cy="4525962"/>
          </a:xfrm>
        </p:spPr>
        <p:txBody>
          <a:bodyPr/>
          <a:lstStyle/>
          <a:p>
            <a:pPr marL="0" indent="0" eaLnBrk="1" hangingPunct="1">
              <a:buFont typeface="Wingdings" panose="05000000000000000000" pitchFamily="2" charset="2"/>
              <a:buNone/>
            </a:pPr>
            <a:r>
              <a:rPr lang="en-US" altLang="en-US" smtClean="0"/>
              <a:t>These percentages reflect how much each category determines a typical FICO score.</a:t>
            </a:r>
          </a:p>
        </p:txBody>
      </p:sp>
      <p:sp>
        <p:nvSpPr>
          <p:cNvPr id="2990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F9397D7-0810-4C56-A8DF-B863E09F3313}" type="slidenum">
              <a:rPr lang="en-US" altLang="en-US" sz="1200">
                <a:solidFill>
                  <a:srgbClr val="8A8B8C"/>
                </a:solidFill>
                <a:latin typeface="Arial" panose="020B0604020202020204" pitchFamily="34" charset="0"/>
              </a:rPr>
              <a:pPr>
                <a:lnSpc>
                  <a:spcPct val="100000"/>
                </a:lnSpc>
                <a:spcBef>
                  <a:spcPct val="0"/>
                </a:spcBef>
                <a:buClrTx/>
                <a:buFontTx/>
                <a:buNone/>
              </a:pPr>
              <a:t>141</a:t>
            </a:fld>
            <a:endParaRPr lang="en-US" altLang="en-US" sz="1200">
              <a:solidFill>
                <a:srgbClr val="8A8B8C"/>
              </a:solidFill>
              <a:latin typeface="Arial" panose="020B0604020202020204" pitchFamily="34" charset="0"/>
            </a:endParaRPr>
          </a:p>
        </p:txBody>
      </p:sp>
      <p:graphicFrame>
        <p:nvGraphicFramePr>
          <p:cNvPr id="5" name="Chart 4"/>
          <p:cNvGraphicFramePr>
            <a:graphicFrameLocks/>
          </p:cNvGraphicFramePr>
          <p:nvPr/>
        </p:nvGraphicFramePr>
        <p:xfrm>
          <a:off x="852410" y="2038865"/>
          <a:ext cx="7442504" cy="382309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p:cNvSpPr>
            <a:spLocks noGrp="1"/>
          </p:cNvSpPr>
          <p:nvPr>
            <p:ph type="title"/>
          </p:nvPr>
        </p:nvSpPr>
        <p:spPr>
          <a:xfrm>
            <a:off x="554038" y="274638"/>
            <a:ext cx="8035925" cy="742950"/>
          </a:xfrm>
        </p:spPr>
        <p:txBody>
          <a:bodyPr/>
          <a:lstStyle/>
          <a:p>
            <a:r>
              <a:rPr lang="en-US" altLang="en-US" smtClean="0"/>
              <a:t>Tool 2: Credit report review checklist</a:t>
            </a:r>
          </a:p>
        </p:txBody>
      </p:sp>
      <p:sp>
        <p:nvSpPr>
          <p:cNvPr id="30105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C4F48DC-F738-4960-9BA6-DC967F4E68C8}" type="slidenum">
              <a:rPr lang="en-US" altLang="en-US" sz="1200">
                <a:solidFill>
                  <a:srgbClr val="8A8B8C"/>
                </a:solidFill>
                <a:latin typeface="Arial" panose="020B0604020202020204" pitchFamily="34" charset="0"/>
              </a:rPr>
              <a:pPr>
                <a:lnSpc>
                  <a:spcPct val="100000"/>
                </a:lnSpc>
                <a:spcBef>
                  <a:spcPct val="0"/>
                </a:spcBef>
                <a:buClrTx/>
                <a:buFontTx/>
                <a:buNone/>
              </a:pPr>
              <a:t>142</a:t>
            </a:fld>
            <a:endParaRPr lang="en-US" altLang="en-US" sz="1200">
              <a:solidFill>
                <a:srgbClr val="8A8B8C"/>
              </a:solidFill>
              <a:latin typeface="Arial" panose="020B0604020202020204" pitchFamily="34" charset="0"/>
            </a:endParaRPr>
          </a:p>
        </p:txBody>
      </p:sp>
      <p:pic>
        <p:nvPicPr>
          <p:cNvPr id="3010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539875"/>
            <a:ext cx="80264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1"/>
          <p:cNvSpPr>
            <a:spLocks noGrp="1"/>
          </p:cNvSpPr>
          <p:nvPr>
            <p:ph type="title"/>
          </p:nvPr>
        </p:nvSpPr>
        <p:spPr>
          <a:xfrm>
            <a:off x="554038" y="274638"/>
            <a:ext cx="8035925" cy="742950"/>
          </a:xfrm>
        </p:spPr>
        <p:txBody>
          <a:bodyPr/>
          <a:lstStyle/>
          <a:p>
            <a:r>
              <a:rPr lang="en-US" altLang="en-US" smtClean="0"/>
              <a:t>Filing a dispute</a:t>
            </a:r>
          </a:p>
        </p:txBody>
      </p:sp>
      <p:sp>
        <p:nvSpPr>
          <p:cNvPr id="303107" name="Content Placeholder 6"/>
          <p:cNvSpPr>
            <a:spLocks noGrp="1"/>
          </p:cNvSpPr>
          <p:nvPr>
            <p:ph sz="half" idx="1"/>
          </p:nvPr>
        </p:nvSpPr>
        <p:spPr>
          <a:xfrm>
            <a:off x="457200" y="1350963"/>
            <a:ext cx="8451850" cy="4525962"/>
          </a:xfrm>
        </p:spPr>
        <p:txBody>
          <a:bodyPr/>
          <a:lstStyle/>
          <a:p>
            <a:pPr marL="285750" indent="-285750">
              <a:lnSpc>
                <a:spcPts val="2200"/>
              </a:lnSpc>
              <a:buFont typeface="Arial" panose="020B0604020202020204" pitchFamily="34" charset="0"/>
              <a:buChar char="•"/>
            </a:pPr>
            <a:r>
              <a:rPr lang="en-US" altLang="en-US" sz="1700" b="1" smtClean="0"/>
              <a:t>To correct mistakes, it can help to contact </a:t>
            </a:r>
            <a:r>
              <a:rPr lang="en-US" altLang="en-US" sz="1700" b="1" u="sng" smtClean="0"/>
              <a:t>both</a:t>
            </a:r>
            <a:r>
              <a:rPr lang="en-US" altLang="en-US" sz="1700" b="1" smtClean="0"/>
              <a:t> the credit reporting company and the source of the mistake</a:t>
            </a:r>
            <a:r>
              <a:rPr lang="en-US" altLang="en-US" sz="1700" smtClean="0"/>
              <a:t>. </a:t>
            </a:r>
          </a:p>
          <a:p>
            <a:pPr marL="285750" indent="-285750">
              <a:lnSpc>
                <a:spcPts val="2200"/>
              </a:lnSpc>
              <a:buFont typeface="Arial" panose="020B0604020202020204" pitchFamily="34" charset="0"/>
              <a:buChar char="•"/>
            </a:pPr>
            <a:r>
              <a:rPr lang="en-US" altLang="en-US" sz="1700" smtClean="0"/>
              <a:t>You may file your dispute online at each credit reporting agency’s website. </a:t>
            </a:r>
          </a:p>
          <a:p>
            <a:pPr marL="285750" indent="-285750">
              <a:lnSpc>
                <a:spcPts val="2200"/>
              </a:lnSpc>
              <a:buFont typeface="Arial" panose="020B0604020202020204" pitchFamily="34" charset="0"/>
              <a:buChar char="•"/>
            </a:pPr>
            <a:r>
              <a:rPr lang="en-US" altLang="en-US" sz="1700" smtClean="0"/>
              <a:t>If you file a dispute by mail, your dispute letter should include: </a:t>
            </a:r>
          </a:p>
          <a:p>
            <a:pPr marL="685800" lvl="1">
              <a:lnSpc>
                <a:spcPts val="2200"/>
              </a:lnSpc>
              <a:buFont typeface="Arial" panose="020B0604020202020204" pitchFamily="34" charset="0"/>
              <a:buChar char="•"/>
            </a:pPr>
            <a:r>
              <a:rPr lang="en-US" altLang="en-US" sz="1500" smtClean="0"/>
              <a:t>Your complete name, address, and telephone number; </a:t>
            </a:r>
          </a:p>
          <a:p>
            <a:pPr marL="685800" lvl="1">
              <a:lnSpc>
                <a:spcPts val="2200"/>
              </a:lnSpc>
              <a:buFont typeface="Arial" panose="020B0604020202020204" pitchFamily="34" charset="0"/>
              <a:buChar char="•"/>
            </a:pPr>
            <a:r>
              <a:rPr lang="en-US" altLang="en-US" sz="1500" smtClean="0"/>
              <a:t>your report confirmation number (if you have one); and </a:t>
            </a:r>
          </a:p>
          <a:p>
            <a:pPr marL="685800" lvl="1">
              <a:lnSpc>
                <a:spcPts val="2200"/>
              </a:lnSpc>
              <a:buFont typeface="Arial" panose="020B0604020202020204" pitchFamily="34" charset="0"/>
              <a:buChar char="•"/>
            </a:pPr>
            <a:r>
              <a:rPr lang="en-US" altLang="en-US" sz="1500" smtClean="0"/>
              <a:t>the account number for any account you may be disputing. </a:t>
            </a:r>
          </a:p>
          <a:p>
            <a:pPr marL="285750" indent="-285750">
              <a:lnSpc>
                <a:spcPts val="2200"/>
              </a:lnSpc>
              <a:buFont typeface="Arial" panose="020B0604020202020204" pitchFamily="34" charset="0"/>
              <a:buChar char="•"/>
            </a:pPr>
            <a:r>
              <a:rPr lang="en-US" altLang="en-US" sz="1700" smtClean="0"/>
              <a:t>In your letter, clearly identify each mistake, state the facts, explain why you are disputing the information, and request that it be removed or corrected. </a:t>
            </a:r>
          </a:p>
          <a:p>
            <a:pPr marL="285750" indent="-285750">
              <a:lnSpc>
                <a:spcPts val="2200"/>
              </a:lnSpc>
              <a:buFont typeface="Arial" panose="020B0604020202020204" pitchFamily="34" charset="0"/>
              <a:buChar char="•"/>
            </a:pPr>
            <a:r>
              <a:rPr lang="en-US" altLang="en-US" sz="1700" smtClean="0"/>
              <a:t>You may want to enclose a copy of the portion of your report that contains the disputed items and circle or highlight the disputed items. </a:t>
            </a:r>
          </a:p>
          <a:p>
            <a:pPr marL="285750" indent="-285750">
              <a:lnSpc>
                <a:spcPts val="2200"/>
              </a:lnSpc>
              <a:buFont typeface="Arial" panose="020B0604020202020204" pitchFamily="34" charset="0"/>
              <a:buChar char="•"/>
            </a:pPr>
            <a:r>
              <a:rPr lang="en-US" altLang="en-US" sz="1700" smtClean="0"/>
              <a:t>Send your letter of dispute to credit reporting companies by certified mail, return receipt requested.</a:t>
            </a:r>
          </a:p>
        </p:txBody>
      </p:sp>
      <p:sp>
        <p:nvSpPr>
          <p:cNvPr id="3031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6BE2C9C-A8A3-4F65-80E2-519D05A023C3}" type="slidenum">
              <a:rPr lang="en-US" altLang="en-US" sz="1200">
                <a:solidFill>
                  <a:srgbClr val="8A8B8C"/>
                </a:solidFill>
                <a:latin typeface="Arial" panose="020B0604020202020204" pitchFamily="34" charset="0"/>
              </a:rPr>
              <a:pPr>
                <a:lnSpc>
                  <a:spcPct val="100000"/>
                </a:lnSpc>
                <a:spcBef>
                  <a:spcPct val="0"/>
                </a:spcBef>
                <a:buClrTx/>
                <a:buFontTx/>
                <a:buNone/>
              </a:pPr>
              <a:t>143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itle 1"/>
          <p:cNvSpPr>
            <a:spLocks noGrp="1"/>
          </p:cNvSpPr>
          <p:nvPr>
            <p:ph type="title"/>
          </p:nvPr>
        </p:nvSpPr>
        <p:spPr>
          <a:xfrm>
            <a:off x="554038" y="274638"/>
            <a:ext cx="8035925" cy="742950"/>
          </a:xfrm>
        </p:spPr>
        <p:txBody>
          <a:bodyPr/>
          <a:lstStyle/>
          <a:p>
            <a:r>
              <a:rPr lang="en-US" altLang="en-US" smtClean="0"/>
              <a:t>Tool 3: Improving credit reports and scores</a:t>
            </a:r>
          </a:p>
        </p:txBody>
      </p:sp>
      <p:sp>
        <p:nvSpPr>
          <p:cNvPr id="30515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D980E73-E88E-481E-8CBA-3BDF18142207}" type="slidenum">
              <a:rPr lang="en-US" altLang="en-US" sz="1200">
                <a:solidFill>
                  <a:srgbClr val="8A8B8C"/>
                </a:solidFill>
                <a:latin typeface="Arial" panose="020B0604020202020204" pitchFamily="34" charset="0"/>
              </a:rPr>
              <a:pPr>
                <a:lnSpc>
                  <a:spcPct val="100000"/>
                </a:lnSpc>
                <a:spcBef>
                  <a:spcPct val="0"/>
                </a:spcBef>
                <a:buClrTx/>
                <a:buFontTx/>
                <a:buNone/>
              </a:pPr>
              <a:t>144</a:t>
            </a:fld>
            <a:endParaRPr lang="en-US" altLang="en-US" sz="1200">
              <a:solidFill>
                <a:srgbClr val="8A8B8C"/>
              </a:solidFill>
              <a:latin typeface="Arial" panose="020B0604020202020204" pitchFamily="34" charset="0"/>
            </a:endParaRPr>
          </a:p>
        </p:txBody>
      </p:sp>
      <p:pic>
        <p:nvPicPr>
          <p:cNvPr id="305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371600"/>
            <a:ext cx="73564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normAutofit fontScale="90000"/>
          </a:bodyPr>
          <a:lstStyle/>
          <a:p>
            <a:pPr>
              <a:defRPr/>
            </a:pPr>
            <a:r>
              <a:rPr lang="en-US" dirty="0" smtClean="0">
                <a:solidFill>
                  <a:srgbClr val="3B3C3E"/>
                </a:solidFill>
                <a:ea typeface="ＭＳ Ｐゴシック" charset="0"/>
                <a:cs typeface="+mj-cs"/>
              </a:rPr>
              <a:t>Tool 4: Keeping records to show you have paid bills</a:t>
            </a:r>
            <a:endParaRPr lang="en-US" dirty="0">
              <a:ea typeface="ＭＳ Ｐゴシック" charset="0"/>
              <a:cs typeface="+mj-cs"/>
            </a:endParaRPr>
          </a:p>
        </p:txBody>
      </p:sp>
      <p:sp>
        <p:nvSpPr>
          <p:cNvPr id="307203" name="Content Placeholder 2"/>
          <p:cNvSpPr>
            <a:spLocks noGrp="1"/>
          </p:cNvSpPr>
          <p:nvPr>
            <p:ph idx="1"/>
          </p:nvPr>
        </p:nvSpPr>
        <p:spPr>
          <a:xfrm>
            <a:off x="457200" y="1350963"/>
            <a:ext cx="8132763" cy="4525962"/>
          </a:xfrm>
        </p:spPr>
        <p:txBody>
          <a:bodyPr/>
          <a:lstStyle/>
          <a:p>
            <a:pPr marL="0" indent="0">
              <a:buFont typeface="Wingdings" panose="05000000000000000000" pitchFamily="2" charset="2"/>
              <a:buNone/>
            </a:pPr>
            <a:r>
              <a:rPr lang="en-US" altLang="en-US" smtClean="0"/>
              <a:t>When repairing or building credit – or managing finances more generally – it is important to </a:t>
            </a:r>
            <a:r>
              <a:rPr lang="en-US" altLang="en-US" b="1" i="1" smtClean="0"/>
              <a:t>create a paper trail</a:t>
            </a:r>
            <a:r>
              <a:rPr lang="en-US" altLang="en-US" smtClean="0"/>
              <a:t>. </a:t>
            </a:r>
          </a:p>
          <a:p>
            <a:pPr marL="0" indent="0">
              <a:buFont typeface="Wingdings" panose="05000000000000000000" pitchFamily="2" charset="2"/>
              <a:buNone/>
            </a:pPr>
            <a:r>
              <a:rPr lang="en-US" altLang="en-US" b="1" i="1" smtClean="0"/>
              <a:t>What does this mean? </a:t>
            </a:r>
          </a:p>
          <a:p>
            <a:pPr marL="0" indent="0">
              <a:buFont typeface="Wingdings" panose="05000000000000000000" pitchFamily="2" charset="2"/>
              <a:buNone/>
            </a:pPr>
            <a:r>
              <a:rPr lang="en-US" altLang="en-US" smtClean="0"/>
              <a:t>It means you must </a:t>
            </a:r>
            <a:r>
              <a:rPr lang="en-US" altLang="en-US" b="1" u="sng" smtClean="0"/>
              <a:t>keep records</a:t>
            </a:r>
            <a:r>
              <a:rPr lang="en-US" altLang="en-US" b="1" smtClean="0"/>
              <a:t> </a:t>
            </a:r>
            <a:r>
              <a:rPr lang="en-US" altLang="en-US" smtClean="0"/>
              <a:t>so you can prove that you have:</a:t>
            </a:r>
          </a:p>
          <a:p>
            <a:pPr lvl="1" indent="-342900"/>
            <a:r>
              <a:rPr lang="en-US" altLang="en-US" b="1" smtClean="0"/>
              <a:t>Paid a bill on time that a creditor has reported late.</a:t>
            </a:r>
          </a:p>
          <a:p>
            <a:pPr lvl="1" indent="-342900"/>
            <a:r>
              <a:rPr lang="en-US" altLang="en-US" b="1" smtClean="0"/>
              <a:t>Paid a debt that a creditor has reported unpaid.</a:t>
            </a:r>
          </a:p>
          <a:p>
            <a:pPr lvl="1" indent="-342900"/>
            <a:r>
              <a:rPr lang="en-US" altLang="en-US" b="1" smtClean="0"/>
              <a:t>Sent a letter to a debt collector who has claimed he did not receive it.</a:t>
            </a:r>
          </a:p>
          <a:p>
            <a:pPr lvl="1" indent="-342900"/>
            <a:r>
              <a:rPr lang="en-US" altLang="en-US" b="1" smtClean="0"/>
              <a:t>Insurance coverage.</a:t>
            </a:r>
          </a:p>
          <a:p>
            <a:pPr lvl="1" indent="-342900"/>
            <a:r>
              <a:rPr lang="en-US" altLang="en-US" b="1" smtClean="0"/>
              <a:t>A warranty for a cell phone.</a:t>
            </a:r>
          </a:p>
          <a:p>
            <a:pPr lvl="1" indent="-342900"/>
            <a:r>
              <a:rPr lang="en-US" altLang="en-US" b="1" smtClean="0"/>
              <a:t>Paid your rent in cash (you have a receipt).</a:t>
            </a:r>
          </a:p>
          <a:p>
            <a:pPr marL="0" indent="0">
              <a:buFont typeface="Wingdings" panose="05000000000000000000" pitchFamily="2" charset="2"/>
              <a:buNone/>
            </a:pPr>
            <a:endParaRPr lang="en-US" altLang="en-US" smtClean="0"/>
          </a:p>
        </p:txBody>
      </p:sp>
      <p:sp>
        <p:nvSpPr>
          <p:cNvPr id="30720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938D508-7835-4459-9ACA-A0B835674765}" type="slidenum">
              <a:rPr lang="en-US" altLang="en-US" sz="1200">
                <a:solidFill>
                  <a:srgbClr val="8A8B8C"/>
                </a:solidFill>
                <a:latin typeface="Arial" panose="020B0604020202020204" pitchFamily="34" charset="0"/>
              </a:rPr>
              <a:pPr>
                <a:lnSpc>
                  <a:spcPct val="100000"/>
                </a:lnSpc>
                <a:spcBef>
                  <a:spcPct val="0"/>
                </a:spcBef>
                <a:buClrTx/>
                <a:buFontTx/>
                <a:buNone/>
              </a:pPr>
              <a:t>145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54038" y="274638"/>
            <a:ext cx="8035925" cy="742950"/>
          </a:xfrm>
        </p:spPr>
        <p:txBody>
          <a:bodyPr>
            <a:normAutofit fontScale="90000"/>
          </a:bodyPr>
          <a:lstStyle/>
          <a:p>
            <a:pPr>
              <a:defRPr/>
            </a:pPr>
            <a:r>
              <a:rPr lang="en-US" dirty="0" smtClean="0">
                <a:solidFill>
                  <a:srgbClr val="3B3C3E"/>
                </a:solidFill>
                <a:ea typeface="ＭＳ Ｐゴシック" charset="0"/>
                <a:cs typeface="+mj-cs"/>
              </a:rPr>
              <a:t>Tool 4: Keeping records to show you have paid bills</a:t>
            </a:r>
            <a:endParaRPr lang="en-US" dirty="0">
              <a:ea typeface="ＭＳ Ｐゴシック" charset="0"/>
              <a:cs typeface="+mj-cs"/>
            </a:endParaRPr>
          </a:p>
        </p:txBody>
      </p:sp>
      <p:pic>
        <p:nvPicPr>
          <p:cNvPr id="309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500188"/>
            <a:ext cx="8021637"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Ordering, reviewing, and improving</a:t>
            </a:r>
          </a:p>
        </p:txBody>
      </p:sp>
      <p:sp>
        <p:nvSpPr>
          <p:cNvPr id="311299"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Ordering = Use Tool 1</a:t>
            </a:r>
          </a:p>
          <a:p>
            <a:pPr eaLnBrk="1" hangingPunct="1"/>
            <a:r>
              <a:rPr lang="en-US" altLang="en-US" smtClean="0">
                <a:solidFill>
                  <a:srgbClr val="3B3C3E"/>
                </a:solidFill>
              </a:rPr>
              <a:t>Reviewing = Use Tool 2</a:t>
            </a:r>
          </a:p>
          <a:p>
            <a:pPr lvl="1" eaLnBrk="1" hangingPunct="1"/>
            <a:r>
              <a:rPr lang="en-US" altLang="en-US" smtClean="0">
                <a:solidFill>
                  <a:srgbClr val="3B3C3E"/>
                </a:solidFill>
              </a:rPr>
              <a:t>Credit report review checklist</a:t>
            </a:r>
          </a:p>
          <a:p>
            <a:pPr lvl="2" eaLnBrk="1" hangingPunct="1"/>
            <a:r>
              <a:rPr lang="en-US" altLang="en-US" smtClean="0">
                <a:solidFill>
                  <a:srgbClr val="3B3C3E"/>
                </a:solidFill>
              </a:rPr>
              <a:t>Ensure ALL information is correct—personal information, public record information, account/trade information, collection account information.</a:t>
            </a:r>
          </a:p>
          <a:p>
            <a:pPr lvl="2" eaLnBrk="1" hangingPunct="1"/>
            <a:r>
              <a:rPr lang="en-US" altLang="en-US" smtClean="0">
                <a:solidFill>
                  <a:srgbClr val="3B3C3E"/>
                </a:solidFill>
              </a:rPr>
              <a:t>Make sure negative information is not being reported longer than it should be.</a:t>
            </a:r>
          </a:p>
          <a:p>
            <a:pPr eaLnBrk="1" hangingPunct="1"/>
            <a:r>
              <a:rPr lang="en-US" altLang="en-US" smtClean="0">
                <a:solidFill>
                  <a:srgbClr val="3B3C3E"/>
                </a:solidFill>
              </a:rPr>
              <a:t>Improving = Use Tool 3</a:t>
            </a:r>
          </a:p>
          <a:p>
            <a:pPr lvl="1" eaLnBrk="1" hangingPunct="1"/>
            <a:r>
              <a:rPr lang="en-US" altLang="en-US" smtClean="0">
                <a:solidFill>
                  <a:srgbClr val="3B3C3E"/>
                </a:solidFill>
              </a:rPr>
              <a:t>Improving credit reports and scores</a:t>
            </a:r>
          </a:p>
          <a:p>
            <a:pPr eaLnBrk="1" hangingPunct="1"/>
            <a:r>
              <a:rPr lang="en-US" altLang="en-US" smtClean="0">
                <a:solidFill>
                  <a:srgbClr val="3B3C3E"/>
                </a:solidFill>
              </a:rPr>
              <a:t>Proving = Use Tool 4</a:t>
            </a:r>
          </a:p>
          <a:p>
            <a:pPr lvl="1" eaLnBrk="1" hangingPunct="1"/>
            <a:r>
              <a:rPr lang="en-US" altLang="en-US" smtClean="0">
                <a:solidFill>
                  <a:srgbClr val="3B3C3E"/>
                </a:solidFill>
              </a:rPr>
              <a:t>Keeping records to show you have paid bills</a:t>
            </a:r>
          </a:p>
          <a:p>
            <a:pPr eaLnBrk="1" hangingPunct="1"/>
            <a:endParaRPr lang="en-US" altLang="en-US" smtClean="0"/>
          </a:p>
          <a:p>
            <a:pPr eaLnBrk="1" hangingPunct="1"/>
            <a:endParaRPr lang="en-US" altLang="en-US" smtClean="0"/>
          </a:p>
        </p:txBody>
      </p:sp>
      <p:sp>
        <p:nvSpPr>
          <p:cNvPr id="3113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A5263CC-F9DF-4A6D-945A-D4C7E3A07D87}" type="slidenum">
              <a:rPr lang="en-US" altLang="en-US" sz="1200">
                <a:solidFill>
                  <a:srgbClr val="8A8B8C"/>
                </a:solidFill>
                <a:latin typeface="Arial" panose="020B0604020202020204" pitchFamily="34" charset="0"/>
              </a:rPr>
              <a:pPr>
                <a:lnSpc>
                  <a:spcPct val="100000"/>
                </a:lnSpc>
                <a:spcBef>
                  <a:spcPct val="0"/>
                </a:spcBef>
                <a:buClrTx/>
                <a:buFontTx/>
                <a:buNone/>
              </a:pPr>
              <a:t>147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BB8EEAE-F16F-4D14-B5EB-CCB5FD5D601E}" type="slidenum">
              <a:rPr lang="en-US" altLang="en-US" sz="1200">
                <a:solidFill>
                  <a:srgbClr val="8A8B8C"/>
                </a:solidFill>
                <a:latin typeface="Arial" panose="020B0604020202020204" pitchFamily="34" charset="0"/>
              </a:rPr>
              <a:pPr>
                <a:lnSpc>
                  <a:spcPct val="100000"/>
                </a:lnSpc>
                <a:spcBef>
                  <a:spcPct val="0"/>
                </a:spcBef>
                <a:buClrTx/>
                <a:buFontTx/>
                <a:buNone/>
              </a:pPr>
              <a:t>148</a:t>
            </a:fld>
            <a:endParaRPr lang="en-US" altLang="en-US" sz="1200">
              <a:solidFill>
                <a:srgbClr val="8A8B8C"/>
              </a:solidFill>
              <a:latin typeface="Arial" panose="020B0604020202020204" pitchFamily="34" charset="0"/>
            </a:endParaRPr>
          </a:p>
        </p:txBody>
      </p:sp>
      <p:sp>
        <p:nvSpPr>
          <p:cNvPr id="313347" name="Title 1"/>
          <p:cNvSpPr txBox="1">
            <a:spLocks/>
          </p:cNvSpPr>
          <p:nvPr/>
        </p:nvSpPr>
        <p:spPr bwMode="auto">
          <a:xfrm>
            <a:off x="903288" y="2119313"/>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313348" name="Text Placeholder 2"/>
          <p:cNvSpPr txBox="1">
            <a:spLocks/>
          </p:cNvSpPr>
          <p:nvPr/>
        </p:nvSpPr>
        <p:spPr bwMode="auto">
          <a:xfrm>
            <a:off x="903288" y="3021013"/>
            <a:ext cx="730885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8: Money services, cards, accounts, and loans: Finding what works for you</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le 1"/>
          <p:cNvSpPr>
            <a:spLocks noGrp="1"/>
          </p:cNvSpPr>
          <p:nvPr>
            <p:ph type="title"/>
          </p:nvPr>
        </p:nvSpPr>
        <p:spPr>
          <a:xfrm>
            <a:off x="554038" y="274638"/>
            <a:ext cx="8035925" cy="742950"/>
          </a:xfrm>
        </p:spPr>
        <p:txBody>
          <a:bodyPr/>
          <a:lstStyle/>
          <a:p>
            <a:pPr eaLnBrk="1" hangingPunct="1"/>
            <a:r>
              <a:rPr lang="en-US" altLang="en-US" smtClean="0"/>
              <a:t>Financial service providers</a:t>
            </a:r>
          </a:p>
        </p:txBody>
      </p:sp>
      <p:sp>
        <p:nvSpPr>
          <p:cNvPr id="315395" name="Content Placeholder 2"/>
          <p:cNvSpPr>
            <a:spLocks noGrp="1"/>
          </p:cNvSpPr>
          <p:nvPr>
            <p:ph idx="1"/>
          </p:nvPr>
        </p:nvSpPr>
        <p:spPr>
          <a:xfrm>
            <a:off x="457200" y="1176338"/>
            <a:ext cx="8343900" cy="4525962"/>
          </a:xfrm>
        </p:spPr>
        <p:txBody>
          <a:bodyPr/>
          <a:lstStyle/>
          <a:p>
            <a:pPr>
              <a:spcBef>
                <a:spcPts val="600"/>
              </a:spcBef>
            </a:pPr>
            <a:r>
              <a:rPr lang="en-US" altLang="en-US" smtClean="0"/>
              <a:t>Department stores—credit cards or charge cards</a:t>
            </a:r>
          </a:p>
          <a:p>
            <a:pPr>
              <a:spcBef>
                <a:spcPts val="600"/>
              </a:spcBef>
            </a:pPr>
            <a:r>
              <a:rPr lang="en-US" altLang="en-US" smtClean="0"/>
              <a:t>Automobile dealers—car loans</a:t>
            </a:r>
          </a:p>
          <a:p>
            <a:pPr>
              <a:spcBef>
                <a:spcPts val="600"/>
              </a:spcBef>
            </a:pPr>
            <a:r>
              <a:rPr lang="en-US" altLang="en-US" smtClean="0"/>
              <a:t>Retail superstores, convenience stores, grocery stores, and other stores—check cashing, bill payment, money orders, prepaid cards, and money transfers</a:t>
            </a:r>
          </a:p>
          <a:p>
            <a:pPr>
              <a:spcBef>
                <a:spcPts val="600"/>
              </a:spcBef>
            </a:pPr>
            <a:r>
              <a:rPr lang="en-US" altLang="en-US" smtClean="0"/>
              <a:t>Check cashers and payday lenders – check cashing, money transfers, bill payment, money orders, prepaid cards, and short-term loans</a:t>
            </a:r>
          </a:p>
          <a:p>
            <a:pPr>
              <a:spcBef>
                <a:spcPts val="600"/>
              </a:spcBef>
            </a:pPr>
            <a:r>
              <a:rPr lang="en-US" altLang="en-US" smtClean="0"/>
              <a:t>Online companies—money transfers, bill payment services, loans, financial management tools, online “wallets” or “accounts”</a:t>
            </a:r>
          </a:p>
          <a:p>
            <a:pPr>
              <a:spcBef>
                <a:spcPts val="600"/>
              </a:spcBef>
            </a:pPr>
            <a:r>
              <a:rPr lang="en-US" altLang="en-US" smtClean="0"/>
              <a:t>Mortgage companies—loans for homes</a:t>
            </a:r>
          </a:p>
          <a:p>
            <a:pPr>
              <a:spcBef>
                <a:spcPts val="600"/>
              </a:spcBef>
            </a:pPr>
            <a:r>
              <a:rPr lang="en-US" altLang="en-US" smtClean="0"/>
              <a:t>Commercial tax preparers—refund anticipation loans</a:t>
            </a:r>
          </a:p>
          <a:p>
            <a:pPr>
              <a:spcBef>
                <a:spcPts val="600"/>
              </a:spcBef>
            </a:pPr>
            <a:r>
              <a:rPr lang="en-US" altLang="en-US" smtClean="0"/>
              <a:t>Consumer finance companies—loans</a:t>
            </a:r>
          </a:p>
          <a:p>
            <a:pPr>
              <a:spcBef>
                <a:spcPts val="600"/>
              </a:spcBef>
            </a:pPr>
            <a:r>
              <a:rPr lang="en-US" altLang="en-US" smtClean="0"/>
              <a:t>U.S. Postal Service—money orders and money transfers</a:t>
            </a:r>
          </a:p>
        </p:txBody>
      </p:sp>
      <p:sp>
        <p:nvSpPr>
          <p:cNvPr id="3153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F2A19E9-18D4-49DE-A94E-7E65C058C264}" type="slidenum">
              <a:rPr lang="en-US" altLang="en-US" sz="1200">
                <a:solidFill>
                  <a:srgbClr val="8A8B8C"/>
                </a:solidFill>
                <a:latin typeface="Arial" panose="020B0604020202020204" pitchFamily="34" charset="0"/>
              </a:rPr>
              <a:pPr>
                <a:lnSpc>
                  <a:spcPct val="100000"/>
                </a:lnSpc>
                <a:spcBef>
                  <a:spcPct val="0"/>
                </a:spcBef>
                <a:buClrTx/>
                <a:buFontTx/>
                <a:buNone/>
              </a:pPr>
              <a:t>149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54038" y="274638"/>
            <a:ext cx="8035925" cy="742950"/>
          </a:xfrm>
        </p:spPr>
        <p:txBody>
          <a:bodyPr/>
          <a:lstStyle/>
          <a:p>
            <a:pPr eaLnBrk="1" hangingPunct="1"/>
            <a:r>
              <a:rPr lang="en-US" altLang="en-US" smtClean="0"/>
              <a:t>Introduction to the CFPB</a:t>
            </a:r>
          </a:p>
        </p:txBody>
      </p:sp>
      <p:sp>
        <p:nvSpPr>
          <p:cNvPr id="40963" name="Content Placeholder 2"/>
          <p:cNvSpPr>
            <a:spLocks noGrp="1"/>
          </p:cNvSpPr>
          <p:nvPr>
            <p:ph idx="1"/>
          </p:nvPr>
        </p:nvSpPr>
        <p:spPr>
          <a:xfrm>
            <a:off x="457200" y="1350963"/>
            <a:ext cx="8132763" cy="4525962"/>
          </a:xfrm>
        </p:spPr>
        <p:txBody>
          <a:bodyPr/>
          <a:lstStyle/>
          <a:p>
            <a:pPr eaLnBrk="1" hangingPunct="1"/>
            <a:r>
              <a:rPr lang="en-US" altLang="en-US" smtClean="0"/>
              <a:t>Education</a:t>
            </a:r>
          </a:p>
          <a:p>
            <a:pPr eaLnBrk="1" hangingPunct="1"/>
            <a:r>
              <a:rPr lang="en-US" altLang="en-US" smtClean="0"/>
              <a:t>Enforcement</a:t>
            </a:r>
          </a:p>
          <a:p>
            <a:pPr eaLnBrk="1" hangingPunct="1"/>
            <a:r>
              <a:rPr lang="en-US" altLang="en-US" smtClean="0"/>
              <a:t>Study</a:t>
            </a:r>
          </a:p>
          <a:p>
            <a:pPr eaLnBrk="1" hangingPunct="1"/>
            <a:endParaRPr lang="en-US" altLang="en-US" smtClean="0"/>
          </a:p>
        </p:txBody>
      </p:sp>
      <p:sp>
        <p:nvSpPr>
          <p:cNvPr id="409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7E1B3C8-7D11-4A57-B550-005E464F33BD}" type="slidenum">
              <a:rPr lang="en-US" altLang="en-US" sz="1200">
                <a:solidFill>
                  <a:srgbClr val="8A8B8C"/>
                </a:solidFill>
                <a:latin typeface="Arial" panose="020B0604020202020204" pitchFamily="34" charset="0"/>
              </a:rPr>
              <a:pPr>
                <a:lnSpc>
                  <a:spcPct val="100000"/>
                </a:lnSpc>
                <a:spcBef>
                  <a:spcPct val="0"/>
                </a:spcBef>
                <a:buClrTx/>
                <a:buFontTx/>
                <a:buNone/>
              </a:pPr>
              <a:t>15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285162" cy="742950"/>
          </a:xfrm>
        </p:spPr>
        <p:txBody>
          <a:bodyPr>
            <a:normAutofit fontScale="90000"/>
          </a:bodyPr>
          <a:lstStyle/>
          <a:p>
            <a:pPr>
              <a:defRPr/>
            </a:pPr>
            <a:r>
              <a:rPr lang="en-US" dirty="0">
                <a:solidFill>
                  <a:srgbClr val="3B3C3E"/>
                </a:solidFill>
                <a:ea typeface="ＭＳ Ｐゴシック" charset="0"/>
              </a:rPr>
              <a:t>Tool 1: Know your options: Money services, cards, accounts, and loans</a:t>
            </a:r>
            <a:endParaRPr lang="en-US" dirty="0">
              <a:solidFill>
                <a:srgbClr val="3B3C3E"/>
              </a:solidFill>
              <a:ea typeface="ＭＳ Ｐゴシック" charset="0"/>
              <a:cs typeface="+mj-cs"/>
            </a:endParaRPr>
          </a:p>
        </p:txBody>
      </p:sp>
      <p:sp>
        <p:nvSpPr>
          <p:cNvPr id="317443" name="Content Placeholder 2"/>
          <p:cNvSpPr>
            <a:spLocks noGrp="1"/>
          </p:cNvSpPr>
          <p:nvPr>
            <p:ph idx="1"/>
          </p:nvPr>
        </p:nvSpPr>
        <p:spPr>
          <a:xfrm>
            <a:off x="457200" y="1350963"/>
            <a:ext cx="8132763" cy="4525962"/>
          </a:xfrm>
        </p:spPr>
        <p:txBody>
          <a:bodyPr/>
          <a:lstStyle/>
          <a:p>
            <a:r>
              <a:rPr lang="en-US" altLang="en-US" smtClean="0">
                <a:solidFill>
                  <a:srgbClr val="3B3C3E"/>
                </a:solidFill>
              </a:rPr>
              <a:t>Complete Tool 1 on page 293.</a:t>
            </a:r>
          </a:p>
          <a:p>
            <a:r>
              <a:rPr lang="en-US" altLang="en-US" smtClean="0">
                <a:solidFill>
                  <a:srgbClr val="3B3C3E"/>
                </a:solidFill>
              </a:rPr>
              <a:t>Do not look ahead in your materials.</a:t>
            </a:r>
          </a:p>
          <a:p>
            <a:endParaRPr lang="en-US" altLang="en-US" smtClean="0"/>
          </a:p>
          <a:p>
            <a:endParaRPr lang="en-US" altLang="en-US" smtClean="0"/>
          </a:p>
        </p:txBody>
      </p:sp>
      <p:sp>
        <p:nvSpPr>
          <p:cNvPr id="3174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4604BD8-4B6C-4F2D-82CA-95F981ED88F0}" type="slidenum">
              <a:rPr lang="en-US" altLang="en-US" sz="1200">
                <a:solidFill>
                  <a:srgbClr val="8A8B8C"/>
                </a:solidFill>
                <a:latin typeface="Arial" panose="020B0604020202020204" pitchFamily="34" charset="0"/>
              </a:rPr>
              <a:pPr>
                <a:lnSpc>
                  <a:spcPct val="100000"/>
                </a:lnSpc>
                <a:spcBef>
                  <a:spcPct val="0"/>
                </a:spcBef>
                <a:buClrTx/>
                <a:buFontTx/>
                <a:buNone/>
              </a:pPr>
              <a:t>150</a:t>
            </a:fld>
            <a:endParaRPr lang="en-US" altLang="en-US" sz="1200">
              <a:solidFill>
                <a:srgbClr val="8A8B8C"/>
              </a:solidFill>
              <a:latin typeface="Arial" panose="020B0604020202020204" pitchFamily="34" charset="0"/>
            </a:endParaRPr>
          </a:p>
        </p:txBody>
      </p:sp>
      <p:pic>
        <p:nvPicPr>
          <p:cNvPr id="317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541588"/>
            <a:ext cx="8027987"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328025" cy="742950"/>
          </a:xfrm>
        </p:spPr>
        <p:txBody>
          <a:bodyPr>
            <a:normAutofit fontScale="90000"/>
          </a:bodyPr>
          <a:lstStyle/>
          <a:p>
            <a:pPr>
              <a:defRPr/>
            </a:pPr>
            <a:r>
              <a:rPr lang="en-US" dirty="0" smtClean="0">
                <a:solidFill>
                  <a:srgbClr val="3B3C3E"/>
                </a:solidFill>
                <a:ea typeface="ＭＳ Ｐゴシック" charset="0"/>
                <a:cs typeface="+mj-cs"/>
              </a:rPr>
              <a:t>Tool 1: Know your options: Money services, cards, accounts, and loans</a:t>
            </a:r>
            <a:endParaRPr lang="en-US" dirty="0">
              <a:solidFill>
                <a:srgbClr val="3B3C3E"/>
              </a:solidFill>
              <a:ea typeface="ＭＳ Ｐゴシック" charset="0"/>
              <a:cs typeface="+mj-cs"/>
            </a:endParaRPr>
          </a:p>
        </p:txBody>
      </p:sp>
      <p:sp>
        <p:nvSpPr>
          <p:cNvPr id="31949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EA9A8C2-0CE4-40B7-856F-FC617DE47147}" type="slidenum">
              <a:rPr lang="en-US" altLang="en-US" sz="1200">
                <a:solidFill>
                  <a:srgbClr val="8A8B8C"/>
                </a:solidFill>
                <a:latin typeface="Arial" panose="020B0604020202020204" pitchFamily="34" charset="0"/>
              </a:rPr>
              <a:pPr>
                <a:lnSpc>
                  <a:spcPct val="100000"/>
                </a:lnSpc>
                <a:spcBef>
                  <a:spcPct val="0"/>
                </a:spcBef>
                <a:buClrTx/>
                <a:buFontTx/>
                <a:buNone/>
              </a:pPr>
              <a:t>151</a:t>
            </a:fld>
            <a:endParaRPr lang="en-US" altLang="en-US" sz="1200">
              <a:solidFill>
                <a:srgbClr val="8A8B8C"/>
              </a:solidFill>
              <a:latin typeface="Arial" panose="020B0604020202020204" pitchFamily="34" charset="0"/>
            </a:endParaRPr>
          </a:p>
        </p:txBody>
      </p:sp>
      <p:pic>
        <p:nvPicPr>
          <p:cNvPr id="3194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370013"/>
            <a:ext cx="801052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Selecting a financial service provider</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What surprised you when using this tool?</a:t>
            </a:r>
          </a:p>
          <a:p>
            <a:pPr eaLnBrk="1" hangingPunct="1"/>
            <a:r>
              <a:rPr lang="en-US" altLang="en-US" smtClean="0">
                <a:solidFill>
                  <a:srgbClr val="3B3C3E"/>
                </a:solidFill>
              </a:rPr>
              <a:t>Was the tool helpful? Do you think it will be helpful for your the people you serves?</a:t>
            </a:r>
          </a:p>
          <a:p>
            <a:pPr eaLnBrk="1" hangingPunct="1"/>
            <a:r>
              <a:rPr lang="en-US" altLang="en-US" smtClean="0">
                <a:solidFill>
                  <a:srgbClr val="3B3C3E"/>
                </a:solidFill>
              </a:rPr>
              <a:t>What additional information do you need to select a financial service provider? </a:t>
            </a:r>
          </a:p>
          <a:p>
            <a:pPr eaLnBrk="1" hangingPunct="1"/>
            <a:endParaRPr lang="en-US" altLang="en-US" smtClean="0"/>
          </a:p>
          <a:p>
            <a:pPr eaLnBrk="1" hangingPunct="1"/>
            <a:endParaRPr lang="en-US" altLang="en-US" smtClean="0"/>
          </a:p>
        </p:txBody>
      </p:sp>
      <p:sp>
        <p:nvSpPr>
          <p:cNvPr id="3215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DFCE081-8726-4125-9C35-82D0B5FC5864}" type="slidenum">
              <a:rPr lang="en-US" altLang="en-US" sz="1200">
                <a:solidFill>
                  <a:srgbClr val="8A8B8C"/>
                </a:solidFill>
                <a:latin typeface="Arial" panose="020B0604020202020204" pitchFamily="34" charset="0"/>
              </a:rPr>
              <a:pPr>
                <a:lnSpc>
                  <a:spcPct val="100000"/>
                </a:lnSpc>
                <a:spcBef>
                  <a:spcPct val="0"/>
                </a:spcBef>
                <a:buClrTx/>
                <a:buFontTx/>
                <a:buNone/>
              </a:pPr>
              <a:t>152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589962" cy="742950"/>
          </a:xfrm>
        </p:spPr>
        <p:txBody>
          <a:bodyPr>
            <a:normAutofit fontScale="90000"/>
          </a:bodyPr>
          <a:lstStyle/>
          <a:p>
            <a:pPr>
              <a:defRPr/>
            </a:pPr>
            <a:r>
              <a:rPr lang="en-US" dirty="0" smtClean="0">
                <a:solidFill>
                  <a:srgbClr val="3B3C3E"/>
                </a:solidFill>
                <a:ea typeface="ＭＳ Ｐゴシック" charset="0"/>
                <a:cs typeface="+mj-cs"/>
              </a:rPr>
              <a:t>Tool 2: Ask questions: Choosing where to get what you need</a:t>
            </a:r>
            <a:endParaRPr lang="en-US" dirty="0">
              <a:solidFill>
                <a:srgbClr val="3B3C3E"/>
              </a:solidFill>
              <a:ea typeface="ＭＳ Ｐゴシック" charset="0"/>
              <a:cs typeface="+mj-cs"/>
            </a:endParaRPr>
          </a:p>
        </p:txBody>
      </p:sp>
      <p:sp>
        <p:nvSpPr>
          <p:cNvPr id="32358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FABDF66-92F3-4D0B-9C2C-4D851CAD192C}" type="slidenum">
              <a:rPr lang="en-US" altLang="en-US" sz="1200">
                <a:solidFill>
                  <a:srgbClr val="8A8B8C"/>
                </a:solidFill>
                <a:latin typeface="Arial" panose="020B0604020202020204" pitchFamily="34" charset="0"/>
              </a:rPr>
              <a:pPr>
                <a:lnSpc>
                  <a:spcPct val="100000"/>
                </a:lnSpc>
                <a:spcBef>
                  <a:spcPct val="0"/>
                </a:spcBef>
                <a:buClrTx/>
                <a:buFontTx/>
                <a:buNone/>
              </a:pPr>
              <a:t>153</a:t>
            </a:fld>
            <a:endParaRPr lang="en-US" altLang="en-US" sz="1200">
              <a:solidFill>
                <a:srgbClr val="8A8B8C"/>
              </a:solidFill>
              <a:latin typeface="Arial" panose="020B0604020202020204" pitchFamily="34" charset="0"/>
            </a:endParaRPr>
          </a:p>
        </p:txBody>
      </p:sp>
      <p:pic>
        <p:nvPicPr>
          <p:cNvPr id="3235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404938"/>
            <a:ext cx="76882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3: Money services and banking basics</a:t>
            </a:r>
          </a:p>
        </p:txBody>
      </p:sp>
      <p:sp>
        <p:nvSpPr>
          <p:cNvPr id="325635"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With your partner:</a:t>
            </a:r>
          </a:p>
          <a:p>
            <a:pPr lvl="1" eaLnBrk="1" hangingPunct="1"/>
            <a:r>
              <a:rPr lang="en-US" altLang="en-US" smtClean="0">
                <a:solidFill>
                  <a:srgbClr val="3B3C3E"/>
                </a:solidFill>
              </a:rPr>
              <a:t>Define the product or service.</a:t>
            </a:r>
          </a:p>
          <a:p>
            <a:pPr lvl="1" eaLnBrk="1" hangingPunct="1"/>
            <a:r>
              <a:rPr lang="en-US" altLang="en-US" smtClean="0">
                <a:solidFill>
                  <a:srgbClr val="3B3C3E"/>
                </a:solidFill>
              </a:rPr>
              <a:t>Brainstorm all of the places you can get this product or service.</a:t>
            </a:r>
          </a:p>
          <a:p>
            <a:pPr lvl="1" eaLnBrk="1" hangingPunct="1"/>
            <a:r>
              <a:rPr lang="en-US" altLang="en-US" smtClean="0">
                <a:solidFill>
                  <a:srgbClr val="3B3C3E"/>
                </a:solidFill>
              </a:rPr>
              <a:t>Brainstorm when you would use this product or service to manage your finances.</a:t>
            </a:r>
          </a:p>
          <a:p>
            <a:pPr lvl="1" eaLnBrk="1" hangingPunct="1"/>
            <a:r>
              <a:rPr lang="en-US" altLang="en-US" smtClean="0">
                <a:solidFill>
                  <a:srgbClr val="3B3C3E"/>
                </a:solidFill>
              </a:rPr>
              <a:t>List the benefits of this product or service.</a:t>
            </a:r>
          </a:p>
          <a:p>
            <a:pPr lvl="1" eaLnBrk="1" hangingPunct="1"/>
            <a:r>
              <a:rPr lang="en-US" altLang="en-US" smtClean="0">
                <a:solidFill>
                  <a:srgbClr val="3B3C3E"/>
                </a:solidFill>
              </a:rPr>
              <a:t>List the risks of this product or service.</a:t>
            </a:r>
          </a:p>
          <a:p>
            <a:pPr eaLnBrk="1" hangingPunct="1"/>
            <a:r>
              <a:rPr lang="en-US" altLang="en-US" smtClean="0">
                <a:solidFill>
                  <a:srgbClr val="3B3C3E"/>
                </a:solidFill>
              </a:rPr>
              <a:t>Be prepared to present your product or service and your work to the rest of the group.</a:t>
            </a:r>
          </a:p>
        </p:txBody>
      </p:sp>
      <p:sp>
        <p:nvSpPr>
          <p:cNvPr id="3256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CC01F3E-5303-446C-802F-1A4AE5681A63}" type="slidenum">
              <a:rPr lang="en-US" altLang="en-US" sz="1200">
                <a:solidFill>
                  <a:srgbClr val="8A8B8C"/>
                </a:solidFill>
                <a:latin typeface="Arial" panose="020B0604020202020204" pitchFamily="34" charset="0"/>
              </a:rPr>
              <a:pPr>
                <a:lnSpc>
                  <a:spcPct val="100000"/>
                </a:lnSpc>
                <a:spcBef>
                  <a:spcPct val="0"/>
                </a:spcBef>
                <a:buClrTx/>
                <a:buFontTx/>
                <a:buNone/>
              </a:pPr>
              <a:t>154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Checking account</a:t>
            </a:r>
          </a:p>
        </p:txBody>
      </p:sp>
      <p:sp>
        <p:nvSpPr>
          <p:cNvPr id="32768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F49F345-88DD-491E-B57F-BF873DBA571F}" type="slidenum">
              <a:rPr lang="en-US" altLang="en-US" sz="1200">
                <a:solidFill>
                  <a:srgbClr val="8A8B8C"/>
                </a:solidFill>
                <a:latin typeface="Arial" panose="020B0604020202020204" pitchFamily="34" charset="0"/>
              </a:rPr>
              <a:pPr>
                <a:lnSpc>
                  <a:spcPct val="100000"/>
                </a:lnSpc>
                <a:spcBef>
                  <a:spcPct val="0"/>
                </a:spcBef>
                <a:buClrTx/>
                <a:buFontTx/>
                <a:buNone/>
              </a:pPr>
              <a:t>155</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1"/>
          <p:cNvSpPr>
            <a:spLocks noGrp="1"/>
          </p:cNvSpPr>
          <p:nvPr>
            <p:ph type="title"/>
          </p:nvPr>
        </p:nvSpPr>
        <p:spPr>
          <a:xfrm>
            <a:off x="554038" y="274638"/>
            <a:ext cx="8035925" cy="742950"/>
          </a:xfrm>
        </p:spPr>
        <p:txBody>
          <a:bodyPr/>
          <a:lstStyle/>
          <a:p>
            <a:pPr eaLnBrk="1" hangingPunct="1"/>
            <a:r>
              <a:rPr lang="en-US" altLang="en-US" smtClean="0"/>
              <a:t>Prepaid debit card</a:t>
            </a:r>
          </a:p>
        </p:txBody>
      </p:sp>
      <p:sp>
        <p:nvSpPr>
          <p:cNvPr id="32973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C92CFBA-2991-41F2-9861-C2E0985E34BC}" type="slidenum">
              <a:rPr lang="en-US" altLang="en-US" sz="1200">
                <a:solidFill>
                  <a:srgbClr val="8A8B8C"/>
                </a:solidFill>
                <a:latin typeface="Arial" panose="020B0604020202020204" pitchFamily="34" charset="0"/>
              </a:rPr>
              <a:pPr>
                <a:lnSpc>
                  <a:spcPct val="100000"/>
                </a:lnSpc>
                <a:spcBef>
                  <a:spcPct val="0"/>
                </a:spcBef>
                <a:buClrTx/>
                <a:buFontTx/>
                <a:buNone/>
              </a:pPr>
              <a:t>156</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Money transfer</a:t>
            </a:r>
          </a:p>
        </p:txBody>
      </p:sp>
      <p:sp>
        <p:nvSpPr>
          <p:cNvPr id="33177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5558B3D-0148-41D1-B55D-BA232CE84FBF}" type="slidenum">
              <a:rPr lang="en-US" altLang="en-US" sz="1200">
                <a:solidFill>
                  <a:srgbClr val="8A8B8C"/>
                </a:solidFill>
                <a:latin typeface="Arial" panose="020B0604020202020204" pitchFamily="34" charset="0"/>
              </a:rPr>
              <a:pPr>
                <a:lnSpc>
                  <a:spcPct val="100000"/>
                </a:lnSpc>
                <a:spcBef>
                  <a:spcPct val="0"/>
                </a:spcBef>
                <a:buClrTx/>
                <a:buFontTx/>
                <a:buNone/>
              </a:pPr>
              <a:t>157</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effectLst/>
                        </a:rPr>
                        <a:t>Definition</a:t>
                      </a:r>
                      <a:endParaRPr lang="en-US" sz="1600" b="0" dirty="0">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effectLst/>
                        </a:rPr>
                        <a:t>Where can you get this product/service</a:t>
                      </a: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effectLst/>
                        </a:rPr>
                        <a:t>When would you use this product/service</a:t>
                      </a: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effectLst/>
                        </a:rPr>
                        <a:t>Benefits</a:t>
                      </a: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effectLst/>
                        </a:rPr>
                        <a:t>Risks</a:t>
                      </a: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chemeClr val="tx1"/>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Bill payment service</a:t>
            </a:r>
          </a:p>
        </p:txBody>
      </p:sp>
      <p:sp>
        <p:nvSpPr>
          <p:cNvPr id="33382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4776E97-DD8B-4025-808A-854D89D652A0}" type="slidenum">
              <a:rPr lang="en-US" altLang="en-US" sz="1200">
                <a:solidFill>
                  <a:srgbClr val="8A8B8C"/>
                </a:solidFill>
                <a:latin typeface="Arial" panose="020B0604020202020204" pitchFamily="34" charset="0"/>
              </a:rPr>
              <a:pPr>
                <a:lnSpc>
                  <a:spcPct val="100000"/>
                </a:lnSpc>
                <a:spcBef>
                  <a:spcPct val="0"/>
                </a:spcBef>
                <a:buClrTx/>
                <a:buFontTx/>
                <a:buNone/>
              </a:pPr>
              <a:t>158</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Savings account</a:t>
            </a:r>
          </a:p>
        </p:txBody>
      </p:sp>
      <p:sp>
        <p:nvSpPr>
          <p:cNvPr id="3358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4ADD84C-5032-4D2B-8824-35B3ECB04138}" type="slidenum">
              <a:rPr lang="en-US" altLang="en-US" sz="1200">
                <a:solidFill>
                  <a:srgbClr val="8A8B8C"/>
                </a:solidFill>
                <a:latin typeface="Arial" panose="020B0604020202020204" pitchFamily="34" charset="0"/>
              </a:rPr>
              <a:pPr>
                <a:lnSpc>
                  <a:spcPct val="100000"/>
                </a:lnSpc>
                <a:spcBef>
                  <a:spcPct val="0"/>
                </a:spcBef>
                <a:buClrTx/>
                <a:buFontTx/>
                <a:buNone/>
              </a:pPr>
              <a:t>159</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txBox="1">
            <a:spLocks/>
          </p:cNvSpPr>
          <p:nvPr/>
        </p:nvSpPr>
        <p:spPr bwMode="auto">
          <a:xfrm>
            <a:off x="2543175" y="5284788"/>
            <a:ext cx="25622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eaLnBrk="1" hangingPunct="1">
              <a:lnSpc>
                <a:spcPts val="5000"/>
              </a:lnSpc>
              <a:spcBef>
                <a:spcPts val="7500"/>
              </a:spcBef>
              <a:buClrTx/>
              <a:buFontTx/>
              <a:buNone/>
            </a:pPr>
            <a:r>
              <a:rPr lang="en-US" altLang="en-US" sz="1600">
                <a:latin typeface="Arial" panose="020B0604020202020204" pitchFamily="34" charset="0"/>
                <a:cs typeface="Arial" panose="020B0604020202020204" pitchFamily="34" charset="0"/>
              </a:rPr>
              <a:t>Check complaint status</a:t>
            </a:r>
          </a:p>
        </p:txBody>
      </p:sp>
      <p:pic>
        <p:nvPicPr>
          <p:cNvPr id="43011" name="Content Placeholder 15" descr="Screen Shot 2014-03-21 at 11.46.12 AM.png"/>
          <p:cNvPicPr>
            <a:picLocks noGrp="1" noChangeAspect="1"/>
          </p:cNvPicPr>
          <p:nvPr>
            <p:ph sz="half" idx="1"/>
          </p:nvPr>
        </p:nvPicPr>
        <p:blipFill>
          <a:blip r:embed="rId3">
            <a:extLst>
              <a:ext uri="{28A0092B-C50C-407E-A947-70E740481C1C}">
                <a14:useLocalDpi xmlns:a14="http://schemas.microsoft.com/office/drawing/2010/main" val="0"/>
              </a:ext>
            </a:extLst>
          </a:blip>
          <a:srcRect l="4842" t="4201" r="5167" b="39442"/>
          <a:stretch>
            <a:fillRect/>
          </a:stretch>
        </p:blipFill>
        <p:spPr>
          <a:xfrm>
            <a:off x="1524000" y="2209800"/>
            <a:ext cx="6596063" cy="3074988"/>
          </a:xfrm>
        </p:spPr>
      </p:pic>
      <p:sp>
        <p:nvSpPr>
          <p:cNvPr id="4" name="Title 3"/>
          <p:cNvSpPr>
            <a:spLocks noGrp="1"/>
          </p:cNvSpPr>
          <p:nvPr>
            <p:ph type="title"/>
          </p:nvPr>
        </p:nvSpPr>
        <p:spPr>
          <a:xfrm>
            <a:off x="554038" y="274638"/>
            <a:ext cx="8035925" cy="742950"/>
          </a:xfrm>
        </p:spPr>
        <p:txBody>
          <a:bodyPr/>
          <a:lstStyle/>
          <a:p>
            <a:pPr>
              <a:defRPr/>
            </a:pPr>
            <a:r>
              <a:rPr lang="en-US" dirty="0" smtClean="0">
                <a:solidFill>
                  <a:schemeClr val="tx1">
                    <a:lumMod val="90000"/>
                    <a:lumOff val="10000"/>
                  </a:schemeClr>
                </a:solidFill>
                <a:cs typeface="+mj-cs"/>
              </a:rPr>
              <a:t>Submitting a complaint</a:t>
            </a:r>
            <a:endParaRPr lang="en-US" dirty="0">
              <a:solidFill>
                <a:schemeClr val="tx1">
                  <a:lumMod val="90000"/>
                  <a:lumOff val="10000"/>
                </a:schemeClr>
              </a:solidFill>
              <a:cs typeface="+mj-cs"/>
            </a:endParaRPr>
          </a:p>
        </p:txBody>
      </p:sp>
      <p:sp>
        <p:nvSpPr>
          <p:cNvPr id="4301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01CAA9B-B278-4DE5-A016-87F9CD7079A3}"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16</a:t>
            </a:fld>
            <a:endParaRPr lang="en-US" altLang="en-US" sz="1200">
              <a:solidFill>
                <a:srgbClr val="8A8B8C"/>
              </a:solidFill>
              <a:latin typeface="Arial" panose="020B0604020202020204" pitchFamily="34" charset="0"/>
              <a:cs typeface="Arial" panose="020B0604020202020204" pitchFamily="34" charset="0"/>
            </a:endParaRPr>
          </a:p>
        </p:txBody>
      </p:sp>
      <p:sp>
        <p:nvSpPr>
          <p:cNvPr id="43014" name="Title 3"/>
          <p:cNvSpPr txBox="1">
            <a:spLocks/>
          </p:cNvSpPr>
          <p:nvPr/>
        </p:nvSpPr>
        <p:spPr bwMode="auto">
          <a:xfrm>
            <a:off x="5822950" y="1179513"/>
            <a:ext cx="20161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50000"/>
              </a:lnSpc>
              <a:spcBef>
                <a:spcPts val="7500"/>
              </a:spcBef>
              <a:buClrTx/>
              <a:buFontTx/>
              <a:buNone/>
            </a:pPr>
            <a:r>
              <a:rPr lang="en-US" altLang="en-US" sz="1600">
                <a:latin typeface="Arial" panose="020B0604020202020204" pitchFamily="34" charset="0"/>
                <a:cs typeface="Arial" panose="020B0604020202020204" pitchFamily="34" charset="0"/>
              </a:rPr>
              <a:t>(</a:t>
            </a:r>
            <a:r>
              <a:rPr lang="en-US" altLang="en-US" sz="1800">
                <a:latin typeface="Arial" panose="020B0604020202020204" pitchFamily="34" charset="0"/>
                <a:cs typeface="Arial" panose="020B0604020202020204" pitchFamily="34" charset="0"/>
              </a:rPr>
              <a:t>855) 411-2372  </a:t>
            </a:r>
          </a:p>
        </p:txBody>
      </p:sp>
      <p:sp>
        <p:nvSpPr>
          <p:cNvPr id="43015" name="Title 3"/>
          <p:cNvSpPr txBox="1">
            <a:spLocks/>
          </p:cNvSpPr>
          <p:nvPr/>
        </p:nvSpPr>
        <p:spPr bwMode="auto">
          <a:xfrm>
            <a:off x="5175250" y="5153025"/>
            <a:ext cx="35306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1600">
                <a:latin typeface="Arial" panose="020B0604020202020204" pitchFamily="34" charset="0"/>
                <a:cs typeface="Arial" panose="020B0604020202020204" pitchFamily="34" charset="0"/>
              </a:rPr>
              <a:t>www.consumerfinance.gov/complaint</a:t>
            </a:r>
          </a:p>
        </p:txBody>
      </p:sp>
      <p:grpSp>
        <p:nvGrpSpPr>
          <p:cNvPr id="43016" name="Group 14"/>
          <p:cNvGrpSpPr>
            <a:grpSpLocks/>
          </p:cNvGrpSpPr>
          <p:nvPr/>
        </p:nvGrpSpPr>
        <p:grpSpPr bwMode="auto">
          <a:xfrm>
            <a:off x="3465513" y="2236788"/>
            <a:ext cx="4457700" cy="3632200"/>
            <a:chOff x="2933700" y="2016796"/>
            <a:chExt cx="4648199" cy="3787104"/>
          </a:xfrm>
        </p:grpSpPr>
        <p:cxnSp>
          <p:nvCxnSpPr>
            <p:cNvPr id="43018" name="Straight Connector 20"/>
            <p:cNvCxnSpPr>
              <a:cxnSpLocks noChangeShapeType="1"/>
              <a:endCxn id="17" idx="2"/>
            </p:cNvCxnSpPr>
            <p:nvPr/>
          </p:nvCxnSpPr>
          <p:spPr bwMode="auto">
            <a:xfrm flipV="1">
              <a:off x="3669819" y="5270500"/>
              <a:ext cx="0" cy="533400"/>
            </a:xfrm>
            <a:prstGeom prst="line">
              <a:avLst/>
            </a:prstGeom>
            <a:noFill/>
            <a:ln w="38100">
              <a:solidFill>
                <a:srgbClr val="2CB34A"/>
              </a:solidFill>
              <a:round/>
              <a:headEnd type="oval" w="med" len="med"/>
              <a:tailEnd/>
            </a:ln>
            <a:extLst>
              <a:ext uri="{909E8E84-426E-40DD-AFC4-6F175D3DCCD1}">
                <a14:hiddenFill xmlns:a14="http://schemas.microsoft.com/office/drawing/2010/main">
                  <a:noFill/>
                </a14:hiddenFill>
              </a:ext>
            </a:extLst>
          </p:spPr>
        </p:cxnSp>
        <p:sp>
          <p:nvSpPr>
            <p:cNvPr id="17" name="Rectangle 16"/>
            <p:cNvSpPr/>
            <p:nvPr/>
          </p:nvSpPr>
          <p:spPr>
            <a:xfrm>
              <a:off x="2933700" y="4843882"/>
              <a:ext cx="1471598" cy="427042"/>
            </a:xfrm>
            <a:prstGeom prst="rect">
              <a:avLst/>
            </a:prstGeom>
            <a:noFill/>
            <a:ln w="57150" cmpd="sng">
              <a:solidFill>
                <a:srgbClr val="2CB34A"/>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2"/>
                </a:solidFill>
              </a:endParaRPr>
            </a:p>
          </p:txBody>
        </p:sp>
        <p:sp>
          <p:nvSpPr>
            <p:cNvPr id="18" name="Rectangle 17"/>
            <p:cNvSpPr/>
            <p:nvPr/>
          </p:nvSpPr>
          <p:spPr>
            <a:xfrm>
              <a:off x="6154995" y="2819569"/>
              <a:ext cx="1426904" cy="436974"/>
            </a:xfrm>
            <a:prstGeom prst="rect">
              <a:avLst/>
            </a:prstGeom>
            <a:noFill/>
            <a:ln w="57150" cmpd="sng">
              <a:solidFill>
                <a:srgbClr val="2CB34A"/>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2"/>
                </a:solidFill>
              </a:endParaRPr>
            </a:p>
          </p:txBody>
        </p:sp>
        <p:cxnSp>
          <p:nvCxnSpPr>
            <p:cNvPr id="43021" name="Straight Connector 18"/>
            <p:cNvCxnSpPr>
              <a:cxnSpLocks noChangeShapeType="1"/>
            </p:cNvCxnSpPr>
            <p:nvPr/>
          </p:nvCxnSpPr>
          <p:spPr bwMode="auto">
            <a:xfrm>
              <a:off x="6853748" y="2016796"/>
              <a:ext cx="0" cy="802603"/>
            </a:xfrm>
            <a:prstGeom prst="line">
              <a:avLst/>
            </a:prstGeom>
            <a:noFill/>
            <a:ln w="38100">
              <a:solidFill>
                <a:srgbClr val="2CB34A"/>
              </a:solidFill>
              <a:round/>
              <a:headEnd type="oval" w="med" len="med"/>
              <a:tailEnd/>
            </a:ln>
            <a:extLst>
              <a:ext uri="{909E8E84-426E-40DD-AFC4-6F175D3DCCD1}">
                <a14:hiddenFill xmlns:a14="http://schemas.microsoft.com/office/drawing/2010/main">
                  <a:noFill/>
                </a14:hiddenFill>
              </a:ext>
            </a:extLst>
          </p:spPr>
        </p:cxnSp>
        <p:sp>
          <p:nvSpPr>
            <p:cNvPr id="29" name="Rectangle 28"/>
            <p:cNvSpPr/>
            <p:nvPr/>
          </p:nvSpPr>
          <p:spPr>
            <a:xfrm>
              <a:off x="6154995" y="3256542"/>
              <a:ext cx="1426904" cy="438629"/>
            </a:xfrm>
            <a:prstGeom prst="rect">
              <a:avLst/>
            </a:prstGeom>
            <a:noFill/>
            <a:ln w="57150" cmpd="sng">
              <a:solidFill>
                <a:srgbClr val="2CB34A"/>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2"/>
                </a:solidFill>
              </a:endParaRPr>
            </a:p>
          </p:txBody>
        </p:sp>
        <p:cxnSp>
          <p:nvCxnSpPr>
            <p:cNvPr id="43023" name="Straight Connector 29"/>
            <p:cNvCxnSpPr>
              <a:cxnSpLocks noChangeShapeType="1"/>
            </p:cNvCxnSpPr>
            <p:nvPr/>
          </p:nvCxnSpPr>
          <p:spPr bwMode="auto">
            <a:xfrm flipV="1">
              <a:off x="6843160" y="3695700"/>
              <a:ext cx="0" cy="1765918"/>
            </a:xfrm>
            <a:prstGeom prst="line">
              <a:avLst/>
            </a:prstGeom>
            <a:noFill/>
            <a:ln w="38100">
              <a:solidFill>
                <a:srgbClr val="2CB34A"/>
              </a:solidFill>
              <a:round/>
              <a:headEnd type="oval" w="med" len="med"/>
              <a:tailEnd/>
            </a:ln>
            <a:extLst>
              <a:ext uri="{909E8E84-426E-40DD-AFC4-6F175D3DCCD1}">
                <a14:hiddenFill xmlns:a14="http://schemas.microsoft.com/office/drawing/2010/main">
                  <a:noFill/>
                </a14:hiddenFill>
              </a:ext>
            </a:extLst>
          </p:spPr>
        </p:cxnSp>
      </p:grpSp>
      <p:sp>
        <p:nvSpPr>
          <p:cNvPr id="43017" name="Rectangle 9"/>
          <p:cNvSpPr>
            <a:spLocks noChangeArrowheads="1"/>
          </p:cNvSpPr>
          <p:nvPr/>
        </p:nvSpPr>
        <p:spPr bwMode="auto">
          <a:xfrm>
            <a:off x="5810250" y="1622425"/>
            <a:ext cx="2930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n-US" altLang="en-US" sz="1800">
                <a:latin typeface="Arial" panose="020B0604020202020204" pitchFamily="34" charset="0"/>
                <a:cs typeface="Arial" panose="020B0604020202020204" pitchFamily="34" charset="0"/>
              </a:rPr>
              <a:t>180+ languages, TTY/TDD</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Line of credit</a:t>
            </a:r>
          </a:p>
        </p:txBody>
      </p:sp>
      <p:sp>
        <p:nvSpPr>
          <p:cNvPr id="33792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1A1E3BC-EA84-44F9-95C9-A46B8E5D26C4}" type="slidenum">
              <a:rPr lang="en-US" altLang="en-US" sz="1200">
                <a:solidFill>
                  <a:srgbClr val="8A8B8C"/>
                </a:solidFill>
                <a:latin typeface="Arial" panose="020B0604020202020204" pitchFamily="34" charset="0"/>
              </a:rPr>
              <a:pPr>
                <a:lnSpc>
                  <a:spcPct val="100000"/>
                </a:lnSpc>
                <a:spcBef>
                  <a:spcPct val="0"/>
                </a:spcBef>
                <a:buClrTx/>
                <a:buFontTx/>
                <a:buNone/>
              </a:pPr>
              <a:t>160</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Car title loan</a:t>
            </a:r>
          </a:p>
        </p:txBody>
      </p:sp>
      <p:sp>
        <p:nvSpPr>
          <p:cNvPr id="33997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42C9444-3497-4F04-8426-DC357A120949}" type="slidenum">
              <a:rPr lang="en-US" altLang="en-US" sz="1200">
                <a:solidFill>
                  <a:srgbClr val="8A8B8C"/>
                </a:solidFill>
                <a:latin typeface="Arial" panose="020B0604020202020204" pitchFamily="34" charset="0"/>
              </a:rPr>
              <a:pPr>
                <a:lnSpc>
                  <a:spcPct val="100000"/>
                </a:lnSpc>
                <a:spcBef>
                  <a:spcPct val="0"/>
                </a:spcBef>
                <a:buClrTx/>
                <a:buFontTx/>
                <a:buNone/>
              </a:pPr>
              <a:t>161</a:t>
            </a:fld>
            <a:endParaRPr lang="en-US" altLang="en-US" sz="1200">
              <a:solidFill>
                <a:srgbClr val="8A8B8C"/>
              </a:solidFill>
              <a:latin typeface="Arial" panose="020B0604020202020204" pitchFamily="34" charset="0"/>
            </a:endParaRPr>
          </a:p>
        </p:txBody>
      </p:sp>
      <p:graphicFrame>
        <p:nvGraphicFramePr>
          <p:cNvPr id="4" name="Table 3"/>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Online banking</a:t>
            </a:r>
          </a:p>
        </p:txBody>
      </p:sp>
      <p:sp>
        <p:nvSpPr>
          <p:cNvPr id="34201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DC76CF5-2078-47BA-980F-5EC4EFAE5A5A}" type="slidenum">
              <a:rPr lang="en-US" altLang="en-US" sz="1200">
                <a:solidFill>
                  <a:srgbClr val="8A8B8C"/>
                </a:solidFill>
                <a:latin typeface="Arial" panose="020B0604020202020204" pitchFamily="34" charset="0"/>
              </a:rPr>
              <a:pPr>
                <a:lnSpc>
                  <a:spcPct val="100000"/>
                </a:lnSpc>
                <a:spcBef>
                  <a:spcPct val="0"/>
                </a:spcBef>
                <a:buClrTx/>
                <a:buFontTx/>
                <a:buNone/>
              </a:pPr>
              <a:t>162</a:t>
            </a:fld>
            <a:endParaRPr lang="en-US" altLang="en-US" sz="1200">
              <a:solidFill>
                <a:srgbClr val="8A8B8C"/>
              </a:solidFill>
              <a:latin typeface="Arial" panose="020B0604020202020204" pitchFamily="34" charset="0"/>
            </a:endParaRPr>
          </a:p>
        </p:txBody>
      </p:sp>
      <p:graphicFrame>
        <p:nvGraphicFramePr>
          <p:cNvPr id="8" name="Table 7"/>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Credit building loan</a:t>
            </a:r>
          </a:p>
        </p:txBody>
      </p:sp>
      <p:sp>
        <p:nvSpPr>
          <p:cNvPr id="34406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A8F2A98-2C8A-4DB2-879A-954E4F2967D6}" type="slidenum">
              <a:rPr lang="en-US" altLang="en-US" sz="1200">
                <a:solidFill>
                  <a:srgbClr val="8A8B8C"/>
                </a:solidFill>
                <a:latin typeface="Arial" panose="020B0604020202020204" pitchFamily="34" charset="0"/>
              </a:rPr>
              <a:pPr>
                <a:lnSpc>
                  <a:spcPct val="100000"/>
                </a:lnSpc>
                <a:spcBef>
                  <a:spcPct val="0"/>
                </a:spcBef>
                <a:buClrTx/>
                <a:buFontTx/>
                <a:buNone/>
              </a:pPr>
              <a:t>163</a:t>
            </a:fld>
            <a:endParaRPr lang="en-US" altLang="en-US" sz="1200">
              <a:solidFill>
                <a:srgbClr val="8A8B8C"/>
              </a:solidFill>
              <a:latin typeface="Arial" panose="020B0604020202020204" pitchFamily="34" charset="0"/>
            </a:endParaRPr>
          </a:p>
        </p:txBody>
      </p:sp>
      <p:graphicFrame>
        <p:nvGraphicFramePr>
          <p:cNvPr id="8" name="Table 7"/>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Money order</a:t>
            </a:r>
          </a:p>
        </p:txBody>
      </p:sp>
      <p:sp>
        <p:nvSpPr>
          <p:cNvPr id="3461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7A9D6B8-5069-40E7-A970-F4A784AE30C9}" type="slidenum">
              <a:rPr lang="en-US" altLang="en-US" sz="1200">
                <a:solidFill>
                  <a:srgbClr val="8A8B8C"/>
                </a:solidFill>
                <a:latin typeface="Arial" panose="020B0604020202020204" pitchFamily="34" charset="0"/>
              </a:rPr>
              <a:pPr>
                <a:lnSpc>
                  <a:spcPct val="100000"/>
                </a:lnSpc>
                <a:spcBef>
                  <a:spcPct val="0"/>
                </a:spcBef>
                <a:buClrTx/>
                <a:buFontTx/>
                <a:buNone/>
              </a:pPr>
              <a:t>164</a:t>
            </a:fld>
            <a:endParaRPr lang="en-US" altLang="en-US" sz="1200">
              <a:solidFill>
                <a:srgbClr val="8A8B8C"/>
              </a:solidFill>
              <a:latin typeface="Arial" panose="020B0604020202020204" pitchFamily="34" charset="0"/>
            </a:endParaRPr>
          </a:p>
        </p:txBody>
      </p:sp>
      <p:graphicFrame>
        <p:nvGraphicFramePr>
          <p:cNvPr id="8" name="Table 7"/>
          <p:cNvGraphicFramePr>
            <a:graphicFrameLocks noGrp="1"/>
          </p:cNvGraphicFramePr>
          <p:nvPr/>
        </p:nvGraphicFramePr>
        <p:xfrm>
          <a:off x="554038" y="1317625"/>
          <a:ext cx="8035925" cy="4367213"/>
        </p:xfrm>
        <a:graphic>
          <a:graphicData uri="http://schemas.openxmlformats.org/drawingml/2006/table">
            <a:tbl>
              <a:tblPr bandRow="1">
                <a:tableStyleId>{21E4AEA4-8DFA-4A89-87EB-49C32662AFE0}</a:tableStyleId>
              </a:tblPr>
              <a:tblGrid>
                <a:gridCol w="2999997"/>
                <a:gridCol w="5035928"/>
              </a:tblGrid>
              <a:tr h="873443">
                <a:tc>
                  <a:txBody>
                    <a:bodyPr/>
                    <a:lstStyle/>
                    <a:p>
                      <a:pPr marL="0" marR="0">
                        <a:lnSpc>
                          <a:spcPct val="115000"/>
                        </a:lnSpc>
                        <a:spcBef>
                          <a:spcPts val="0"/>
                        </a:spcBef>
                        <a:spcAft>
                          <a:spcPts val="0"/>
                        </a:spcAft>
                      </a:pPr>
                      <a:r>
                        <a:rPr lang="en-US" sz="1600" b="0" dirty="0" smtClean="0">
                          <a:solidFill>
                            <a:srgbClr val="3B3C3E"/>
                          </a:solidFill>
                          <a:effectLst/>
                        </a:rPr>
                        <a:t>Definition</a:t>
                      </a:r>
                      <a:endParaRPr lang="en-US" sz="1600" b="0" dirty="0">
                        <a:solidFill>
                          <a:srgbClr val="3B3C3E"/>
                        </a:solidFill>
                        <a:effectLst/>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Where can you get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When would you use this product/service</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Benefits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r h="873443">
                <a:tc>
                  <a:txBody>
                    <a:bodyPr/>
                    <a:lstStyle/>
                    <a:p>
                      <a:pPr marL="0" marR="0">
                        <a:lnSpc>
                          <a:spcPct val="115000"/>
                        </a:lnSpc>
                        <a:spcBef>
                          <a:spcPts val="0"/>
                        </a:spcBef>
                        <a:spcAft>
                          <a:spcPts val="0"/>
                        </a:spcAft>
                      </a:pPr>
                      <a:r>
                        <a:rPr lang="en-US" sz="1600" b="0" dirty="0" smtClean="0">
                          <a:solidFill>
                            <a:srgbClr val="3B3C3E"/>
                          </a:solidFill>
                          <a:effectLst/>
                        </a:rPr>
                        <a:t>Risks</a:t>
                      </a: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182862" marR="91431" marT="45714" marB="45714"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1600" b="0" dirty="0">
                        <a:solidFill>
                          <a:srgbClr val="3B3C3E"/>
                        </a:solidFill>
                        <a:effectLst/>
                        <a:latin typeface="Arial" panose="020B0604020202020204" pitchFamily="34" charset="0"/>
                        <a:ea typeface="Times New Roman"/>
                        <a:cs typeface="Arial" panose="020B0604020202020204" pitchFamily="34" charset="0"/>
                      </a:endParaRPr>
                    </a:p>
                  </a:txBody>
                  <a:tcPr marL="68573" marR="68573" marT="0" marB="0" anchor="ctr">
                    <a:lnL w="3175" cap="flat" cmpd="sng" algn="ctr">
                      <a:solidFill>
                        <a:srgbClr val="75787B">
                          <a:lumMod val="50000"/>
                        </a:srgbClr>
                      </a:solidFill>
                      <a:prstDash val="solid"/>
                      <a:round/>
                      <a:headEnd type="none" w="med" len="med"/>
                      <a:tailEnd type="none" w="med" len="med"/>
                    </a:lnL>
                    <a:lnR w="3175" cap="flat" cmpd="sng" algn="ctr">
                      <a:solidFill>
                        <a:srgbClr val="75787B">
                          <a:lumMod val="50000"/>
                        </a:srgbClr>
                      </a:solidFill>
                      <a:prstDash val="solid"/>
                      <a:round/>
                      <a:headEnd type="none" w="med" len="med"/>
                      <a:tailEnd type="none" w="med" len="med"/>
                    </a:lnR>
                    <a:lnT w="3175" cap="flat" cmpd="sng" algn="ctr">
                      <a:solidFill>
                        <a:srgbClr val="75787B">
                          <a:lumMod val="50000"/>
                        </a:srgbClr>
                      </a:solidFill>
                      <a:prstDash val="solid"/>
                      <a:round/>
                      <a:headEnd type="none" w="med" len="med"/>
                      <a:tailEnd type="none" w="med" len="med"/>
                    </a:lnT>
                    <a:lnB w="3175" cap="flat" cmpd="sng" algn="ctr">
                      <a:solidFill>
                        <a:srgbClr val="75787B">
                          <a:lumMod val="50000"/>
                        </a:srgbClr>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4: Opening an account checklist</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b="1" i="1" smtClean="0">
                <a:solidFill>
                  <a:srgbClr val="3B3C3E"/>
                </a:solidFill>
              </a:rPr>
              <a:t>Can anyone open an account at a bank or credit union?</a:t>
            </a:r>
          </a:p>
          <a:p>
            <a:pPr eaLnBrk="1" hangingPunct="1"/>
            <a:r>
              <a:rPr lang="en-US" altLang="en-US" b="1" i="1" smtClean="0">
                <a:solidFill>
                  <a:srgbClr val="3B3C3E"/>
                </a:solidFill>
              </a:rPr>
              <a:t>Should everyone open an account at a bank or credit union?</a:t>
            </a:r>
          </a:p>
          <a:p>
            <a:pPr eaLnBrk="1" hangingPunct="1"/>
            <a:endParaRPr lang="en-US" altLang="en-US" b="1" smtClean="0">
              <a:solidFill>
                <a:srgbClr val="3B3C3E"/>
              </a:solidFill>
            </a:endParaRPr>
          </a:p>
          <a:p>
            <a:pPr eaLnBrk="1" hangingPunct="1">
              <a:lnSpc>
                <a:spcPts val="2800"/>
              </a:lnSpc>
              <a:spcBef>
                <a:spcPts val="1200"/>
              </a:spcBef>
              <a:spcAft>
                <a:spcPts val="600"/>
              </a:spcAft>
              <a:buFont typeface="Wingdings" panose="05000000000000000000" pitchFamily="2" charset="2"/>
              <a:buNone/>
            </a:pPr>
            <a:r>
              <a:rPr lang="en-US" altLang="en-US" b="1" smtClean="0">
                <a:solidFill>
                  <a:srgbClr val="3B3C3E"/>
                </a:solidFill>
              </a:rPr>
              <a:t>What is needed</a:t>
            </a:r>
          </a:p>
          <a:p>
            <a:pPr eaLnBrk="1" hangingPunct="1"/>
            <a:r>
              <a:rPr lang="en-US" altLang="en-US" smtClean="0">
                <a:solidFill>
                  <a:srgbClr val="3B3C3E"/>
                </a:solidFill>
              </a:rPr>
              <a:t>Money to open account</a:t>
            </a:r>
          </a:p>
          <a:p>
            <a:pPr eaLnBrk="1" hangingPunct="1"/>
            <a:r>
              <a:rPr lang="en-US" altLang="en-US" smtClean="0">
                <a:solidFill>
                  <a:srgbClr val="3B3C3E"/>
                </a:solidFill>
              </a:rPr>
              <a:t>Identification</a:t>
            </a:r>
          </a:p>
          <a:p>
            <a:pPr eaLnBrk="1" hangingPunct="1"/>
            <a:r>
              <a:rPr lang="en-US" altLang="en-US" smtClean="0">
                <a:solidFill>
                  <a:srgbClr val="3B3C3E"/>
                </a:solidFill>
              </a:rPr>
              <a:t>A Social Security Number or ITIN for interest-bearing account</a:t>
            </a:r>
          </a:p>
          <a:p>
            <a:pPr eaLnBrk="1" hangingPunct="1"/>
            <a:r>
              <a:rPr lang="en-US" altLang="en-US" smtClean="0">
                <a:solidFill>
                  <a:srgbClr val="3B3C3E"/>
                </a:solidFill>
              </a:rPr>
              <a:t>Bank System Report—ChexSystems, TeleCheck, Early Warning, and others</a:t>
            </a:r>
          </a:p>
          <a:p>
            <a:pPr eaLnBrk="1" hangingPunct="1"/>
            <a:endParaRPr lang="en-US" altLang="en-US" smtClean="0"/>
          </a:p>
        </p:txBody>
      </p:sp>
      <p:sp>
        <p:nvSpPr>
          <p:cNvPr id="34816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D862C2A-D65F-4106-B607-6BE58A9BA696}" type="slidenum">
              <a:rPr lang="en-US" altLang="en-US" sz="1200">
                <a:solidFill>
                  <a:srgbClr val="8A8B8C"/>
                </a:solidFill>
                <a:latin typeface="Arial" panose="020B0604020202020204" pitchFamily="34" charset="0"/>
              </a:rPr>
              <a:pPr>
                <a:lnSpc>
                  <a:spcPct val="100000"/>
                </a:lnSpc>
                <a:spcBef>
                  <a:spcPct val="0"/>
                </a:spcBef>
                <a:buClrTx/>
                <a:buFontTx/>
                <a:buNone/>
              </a:pPr>
              <a:t>165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p:nvPr>
        </p:nvSpPr>
        <p:spPr>
          <a:xfrm>
            <a:off x="554038" y="274638"/>
            <a:ext cx="8035925" cy="742950"/>
          </a:xfrm>
        </p:spPr>
        <p:txBody>
          <a:bodyPr/>
          <a:lstStyle/>
          <a:p>
            <a:r>
              <a:rPr lang="en-US" altLang="en-US" smtClean="0">
                <a:solidFill>
                  <a:srgbClr val="3B3C3E"/>
                </a:solidFill>
              </a:rPr>
              <a:t>Tool 4: Opening an account checklist</a:t>
            </a:r>
          </a:p>
        </p:txBody>
      </p:sp>
      <p:sp>
        <p:nvSpPr>
          <p:cNvPr id="35021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BCC9D30-54ED-47CD-BBCE-840FF6250136}" type="slidenum">
              <a:rPr lang="en-US" altLang="en-US" sz="1200">
                <a:solidFill>
                  <a:srgbClr val="8A8B8C"/>
                </a:solidFill>
                <a:latin typeface="Arial" panose="020B0604020202020204" pitchFamily="34" charset="0"/>
              </a:rPr>
              <a:pPr>
                <a:lnSpc>
                  <a:spcPct val="100000"/>
                </a:lnSpc>
                <a:spcBef>
                  <a:spcPct val="0"/>
                </a:spcBef>
                <a:buClrTx/>
                <a:buFontTx/>
                <a:buNone/>
              </a:pPr>
              <a:t>166</a:t>
            </a:fld>
            <a:endParaRPr lang="en-US" altLang="en-US" sz="1200">
              <a:solidFill>
                <a:srgbClr val="8A8B8C"/>
              </a:solidFill>
              <a:latin typeface="Arial" panose="020B0604020202020204" pitchFamily="34" charset="0"/>
            </a:endParaRPr>
          </a:p>
        </p:txBody>
      </p:sp>
      <p:pic>
        <p:nvPicPr>
          <p:cNvPr id="3502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28750"/>
            <a:ext cx="803592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1"/>
          <p:cNvSpPr>
            <a:spLocks noGrp="1"/>
          </p:cNvSpPr>
          <p:nvPr>
            <p:ph type="title"/>
          </p:nvPr>
        </p:nvSpPr>
        <p:spPr>
          <a:xfrm>
            <a:off x="554038" y="274638"/>
            <a:ext cx="8035925" cy="742950"/>
          </a:xfrm>
        </p:spPr>
        <p:txBody>
          <a:bodyPr/>
          <a:lstStyle/>
          <a:p>
            <a:pPr eaLnBrk="1" hangingPunct="1"/>
            <a:r>
              <a:rPr lang="en-US" altLang="en-US" smtClean="0"/>
              <a:t>Overdraft coverage</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t>Overdraft = spending or withdrawing more money than is available in your account</a:t>
            </a:r>
          </a:p>
          <a:p>
            <a:pPr eaLnBrk="1" hangingPunct="1"/>
            <a:r>
              <a:rPr lang="en-US" altLang="en-US" smtClean="0"/>
              <a:t>Money advanced to cover overdraft = overdraft coverage (sometimes called “overdraft protection”)</a:t>
            </a:r>
          </a:p>
          <a:p>
            <a:pPr eaLnBrk="1" hangingPunct="1"/>
            <a:r>
              <a:rPr lang="en-US" altLang="en-US" smtClean="0"/>
              <a:t>Can be charged daily fees for this service</a:t>
            </a:r>
          </a:p>
        </p:txBody>
      </p:sp>
      <p:sp>
        <p:nvSpPr>
          <p:cNvPr id="35226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2A236CA-7E66-481C-96AF-BE3D6C9BEA9F}" type="slidenum">
              <a:rPr lang="en-US" altLang="en-US" sz="1200">
                <a:solidFill>
                  <a:srgbClr val="8A8B8C"/>
                </a:solidFill>
                <a:latin typeface="Arial" panose="020B0604020202020204" pitchFamily="34" charset="0"/>
              </a:rPr>
              <a:pPr>
                <a:lnSpc>
                  <a:spcPct val="100000"/>
                </a:lnSpc>
                <a:spcBef>
                  <a:spcPct val="0"/>
                </a:spcBef>
                <a:buClrTx/>
                <a:buFontTx/>
                <a:buNone/>
              </a:pPr>
              <a:t>167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itle 1"/>
          <p:cNvSpPr>
            <a:spLocks noGrp="1"/>
          </p:cNvSpPr>
          <p:nvPr>
            <p:ph type="title"/>
          </p:nvPr>
        </p:nvSpPr>
        <p:spPr>
          <a:xfrm>
            <a:off x="554038" y="274638"/>
            <a:ext cx="8035925" cy="742950"/>
          </a:xfrm>
        </p:spPr>
        <p:txBody>
          <a:bodyPr/>
          <a:lstStyle/>
          <a:p>
            <a:r>
              <a:rPr lang="en-US" altLang="en-US" smtClean="0">
                <a:solidFill>
                  <a:srgbClr val="3B3C3E"/>
                </a:solidFill>
              </a:rPr>
              <a:t>Tool 5: Money Transfers and Remittances</a:t>
            </a:r>
          </a:p>
        </p:txBody>
      </p:sp>
      <p:sp>
        <p:nvSpPr>
          <p:cNvPr id="3" name="Content Placeholder 2"/>
          <p:cNvSpPr>
            <a:spLocks noGrp="1"/>
          </p:cNvSpPr>
          <p:nvPr>
            <p:ph idx="1"/>
          </p:nvPr>
        </p:nvSpPr>
        <p:spPr>
          <a:xfrm>
            <a:off x="457200" y="1350963"/>
            <a:ext cx="8339138" cy="4822825"/>
          </a:xfrm>
        </p:spPr>
        <p:txBody>
          <a:bodyPr/>
          <a:lstStyle/>
          <a:p>
            <a:r>
              <a:rPr lang="en-US" altLang="en-US" sz="1900" smtClean="0"/>
              <a:t>A “remittance transfer” is an electronic transfer of money from a consumer in the United States to a person or business in a foreign country. </a:t>
            </a:r>
          </a:p>
          <a:p>
            <a:r>
              <a:rPr lang="en-US" altLang="en-US" sz="1900" smtClean="0"/>
              <a:t>The rules generally require companies to give disclosures to consumers before they pay for the remittance transfers. The disclosures must contain:</a:t>
            </a:r>
          </a:p>
          <a:p>
            <a:pPr lvl="1"/>
            <a:r>
              <a:rPr lang="en-US" altLang="en-US" sz="1700" smtClean="0"/>
              <a:t>The exchange rate</a:t>
            </a:r>
          </a:p>
          <a:p>
            <a:pPr lvl="1"/>
            <a:r>
              <a:rPr lang="en-US" altLang="en-US" sz="1700" smtClean="0"/>
              <a:t>Fees and taxes collected by the companies</a:t>
            </a:r>
          </a:p>
          <a:p>
            <a:pPr lvl="1"/>
            <a:r>
              <a:rPr lang="en-US" altLang="en-US" sz="1700" smtClean="0"/>
              <a:t>Fees charged by the companies’ agents abroad and intermediary institutions</a:t>
            </a:r>
          </a:p>
          <a:p>
            <a:pPr lvl="1"/>
            <a:r>
              <a:rPr lang="en-US" altLang="en-US" sz="1700" smtClean="0"/>
              <a:t>The amount of money expected to be delivered abroad, not including certain fees charged to the recipient or foreign taxes</a:t>
            </a:r>
          </a:p>
          <a:p>
            <a:pPr lvl="1"/>
            <a:r>
              <a:rPr lang="en-US" altLang="en-US" sz="1700" smtClean="0"/>
              <a:t>If appropriate, a disclaimer that additional fees and foreign taxes may apply</a:t>
            </a:r>
          </a:p>
          <a:p>
            <a:endParaRPr lang="en-US" altLang="en-US" sz="1900" smtClean="0"/>
          </a:p>
        </p:txBody>
      </p:sp>
      <p:sp>
        <p:nvSpPr>
          <p:cNvPr id="3543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9CE3EE2-8D46-44C9-B257-70C5A85FD66B}" type="slidenum">
              <a:rPr lang="en-US" altLang="en-US" sz="1200">
                <a:solidFill>
                  <a:srgbClr val="8A8B8C"/>
                </a:solidFill>
                <a:latin typeface="Arial" panose="020B0604020202020204" pitchFamily="34" charset="0"/>
              </a:rPr>
              <a:pPr>
                <a:lnSpc>
                  <a:spcPct val="100000"/>
                </a:lnSpc>
                <a:spcBef>
                  <a:spcPct val="0"/>
                </a:spcBef>
                <a:buClrTx/>
                <a:buFontTx/>
                <a:buNone/>
              </a:pPr>
              <a:t>168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p:cNvSpPr>
            <a:spLocks noGrp="1"/>
          </p:cNvSpPr>
          <p:nvPr>
            <p:ph type="title"/>
          </p:nvPr>
        </p:nvSpPr>
        <p:spPr>
          <a:xfrm>
            <a:off x="554038" y="274638"/>
            <a:ext cx="8035925" cy="742950"/>
          </a:xfrm>
        </p:spPr>
        <p:txBody>
          <a:bodyPr/>
          <a:lstStyle/>
          <a:p>
            <a:r>
              <a:rPr lang="en-US" altLang="en-US" smtClean="0">
                <a:solidFill>
                  <a:srgbClr val="3B3C3E"/>
                </a:solidFill>
              </a:rPr>
              <a:t>Module 8: Wrap up</a:t>
            </a:r>
          </a:p>
        </p:txBody>
      </p:sp>
      <p:sp>
        <p:nvSpPr>
          <p:cNvPr id="3" name="Content Placeholder 2"/>
          <p:cNvSpPr>
            <a:spLocks noGrp="1"/>
          </p:cNvSpPr>
          <p:nvPr>
            <p:ph idx="1"/>
          </p:nvPr>
        </p:nvSpPr>
        <p:spPr>
          <a:xfrm>
            <a:off x="457200" y="1425575"/>
            <a:ext cx="8266113" cy="4518025"/>
          </a:xfrm>
        </p:spPr>
        <p:txBody>
          <a:bodyPr>
            <a:normAutofit/>
          </a:bodyPr>
          <a:lstStyle/>
          <a:p>
            <a:pPr>
              <a:defRPr/>
            </a:pPr>
            <a:r>
              <a:rPr lang="en-US" sz="1900" dirty="0"/>
              <a:t>Financial products and services are provided by a broad range of providers from banks and credit unions to retail stores to the federal government.</a:t>
            </a:r>
          </a:p>
          <a:p>
            <a:pPr>
              <a:defRPr/>
            </a:pPr>
            <a:r>
              <a:rPr lang="en-US" sz="1900" dirty="0"/>
              <a:t>Use </a:t>
            </a:r>
            <a:r>
              <a:rPr lang="en-US" sz="1900" b="1" dirty="0"/>
              <a:t>Tool 1: Know your options: Money services, cards, accounts, and loans</a:t>
            </a:r>
            <a:r>
              <a:rPr lang="en-US" sz="1900" dirty="0"/>
              <a:t> </a:t>
            </a:r>
            <a:r>
              <a:rPr lang="en-US" sz="1900" b="1" dirty="0"/>
              <a:t>(Which financial product or services do you need?) </a:t>
            </a:r>
            <a:r>
              <a:rPr lang="en-US" sz="1900" dirty="0"/>
              <a:t>to help you figure out which financial products or services will meet your needs</a:t>
            </a:r>
          </a:p>
          <a:p>
            <a:pPr>
              <a:defRPr/>
            </a:pPr>
            <a:r>
              <a:rPr lang="en-US" sz="1900" dirty="0"/>
              <a:t>Use </a:t>
            </a:r>
            <a:r>
              <a:rPr lang="en-US" sz="1900" b="1" dirty="0"/>
              <a:t>Tool 2: Ask questions: Choosing where to get what you need (Comparing financial service providers) </a:t>
            </a:r>
            <a:r>
              <a:rPr lang="en-US" sz="1900" dirty="0"/>
              <a:t>to help you compare financial service providers based on their characteristics as well as the features and benefits of the products and service they offer.</a:t>
            </a:r>
          </a:p>
          <a:p>
            <a:pPr>
              <a:buFont typeface="Wingdings" charset="0"/>
              <a:buChar char="§"/>
              <a:defRPr/>
            </a:pPr>
            <a:endParaRPr lang="en-US" sz="2400" dirty="0">
              <a:ea typeface="ＭＳ Ｐゴシック" charset="0"/>
              <a:cs typeface="+mn-cs"/>
            </a:endParaRPr>
          </a:p>
        </p:txBody>
      </p:sp>
      <p:sp>
        <p:nvSpPr>
          <p:cNvPr id="3563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38A74AB-1204-4FDD-83C1-839AE34F5F73}" type="slidenum">
              <a:rPr lang="en-US" altLang="en-US" sz="1200">
                <a:solidFill>
                  <a:srgbClr val="8A8B8C"/>
                </a:solidFill>
                <a:latin typeface="Arial" panose="020B0604020202020204" pitchFamily="34" charset="0"/>
              </a:rPr>
              <a:pPr>
                <a:lnSpc>
                  <a:spcPct val="100000"/>
                </a:lnSpc>
                <a:spcBef>
                  <a:spcPct val="0"/>
                </a:spcBef>
                <a:buClrTx/>
                <a:buFontTx/>
                <a:buNone/>
              </a:pPr>
              <a:t>169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54038" y="274638"/>
            <a:ext cx="8035925" cy="742950"/>
          </a:xfrm>
        </p:spPr>
        <p:txBody>
          <a:bodyPr/>
          <a:lstStyle/>
          <a:p>
            <a:r>
              <a:rPr lang="en-US" altLang="en-US" smtClean="0"/>
              <a:t>Submitting a complaint</a:t>
            </a:r>
          </a:p>
        </p:txBody>
      </p:sp>
      <p:pic>
        <p:nvPicPr>
          <p:cNvPr id="45059" name="Picture 3" descr="Submit a complaint &gt; Consumer Financial Protection Bureau - Windows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165225"/>
            <a:ext cx="8763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tle 1"/>
          <p:cNvSpPr>
            <a:spLocks noGrp="1"/>
          </p:cNvSpPr>
          <p:nvPr>
            <p:ph type="title"/>
          </p:nvPr>
        </p:nvSpPr>
        <p:spPr>
          <a:xfrm>
            <a:off x="554038" y="274638"/>
            <a:ext cx="8035925" cy="742950"/>
          </a:xfrm>
        </p:spPr>
        <p:txBody>
          <a:bodyPr/>
          <a:lstStyle/>
          <a:p>
            <a:r>
              <a:rPr lang="en-US" altLang="en-US" smtClean="0">
                <a:solidFill>
                  <a:srgbClr val="3B3C3E"/>
                </a:solidFill>
              </a:rPr>
              <a:t>Module 8: Wrap up</a:t>
            </a:r>
          </a:p>
        </p:txBody>
      </p:sp>
      <p:sp>
        <p:nvSpPr>
          <p:cNvPr id="3" name="Content Placeholder 2"/>
          <p:cNvSpPr>
            <a:spLocks noGrp="1"/>
          </p:cNvSpPr>
          <p:nvPr>
            <p:ph idx="1"/>
          </p:nvPr>
        </p:nvSpPr>
        <p:spPr>
          <a:xfrm>
            <a:off x="457200" y="1406525"/>
            <a:ext cx="8266113" cy="4537075"/>
          </a:xfrm>
        </p:spPr>
        <p:txBody>
          <a:bodyPr>
            <a:normAutofit/>
          </a:bodyPr>
          <a:lstStyle/>
          <a:p>
            <a:pPr>
              <a:defRPr/>
            </a:pPr>
            <a:r>
              <a:rPr lang="en-US" sz="1900" dirty="0"/>
              <a:t>Use </a:t>
            </a:r>
            <a:r>
              <a:rPr lang="en-US" sz="1900" b="1" dirty="0" smtClean="0"/>
              <a:t>Tool 3: Money services and banking basics (The basics of financial products and service) </a:t>
            </a:r>
            <a:r>
              <a:rPr lang="en-US" sz="1900" dirty="0" smtClean="0"/>
              <a:t>to </a:t>
            </a:r>
            <a:r>
              <a:rPr lang="en-US" sz="1900" dirty="0"/>
              <a:t>help you learn about the different financial products and services offered at banks, credit unions, and other financial service providers.</a:t>
            </a:r>
          </a:p>
          <a:p>
            <a:pPr>
              <a:defRPr/>
            </a:pPr>
            <a:r>
              <a:rPr lang="en-US" sz="1900" dirty="0"/>
              <a:t>Use </a:t>
            </a:r>
            <a:r>
              <a:rPr lang="en-US" sz="1900" b="1" dirty="0"/>
              <a:t>Tool 4: Opening an account checklist </a:t>
            </a:r>
            <a:r>
              <a:rPr lang="en-US" sz="1900" dirty="0"/>
              <a:t>to understand the specific steps for </a:t>
            </a:r>
            <a:r>
              <a:rPr lang="en-US" sz="1900" dirty="0" smtClean="0"/>
              <a:t>opening </a:t>
            </a:r>
            <a:r>
              <a:rPr lang="en-US" sz="1900" dirty="0"/>
              <a:t>an account including information you may want to have before opening an account.</a:t>
            </a:r>
          </a:p>
          <a:p>
            <a:pPr>
              <a:defRPr/>
            </a:pPr>
            <a:r>
              <a:rPr lang="en-US" sz="1900" dirty="0"/>
              <a:t>Use </a:t>
            </a:r>
            <a:r>
              <a:rPr lang="en-US" sz="1900" b="1" dirty="0"/>
              <a:t>Tool 5:  Money transfers and remittances:  What you need to know </a:t>
            </a:r>
            <a:r>
              <a:rPr lang="en-US" sz="1900" dirty="0"/>
              <a:t>to learn more about using these products and services.</a:t>
            </a:r>
          </a:p>
          <a:p>
            <a:pPr>
              <a:buFont typeface="Wingdings" charset="0"/>
              <a:buChar char="§"/>
              <a:defRPr/>
            </a:pPr>
            <a:endParaRPr lang="en-US" sz="2400" dirty="0">
              <a:ea typeface="ＭＳ Ｐゴシック" charset="0"/>
              <a:cs typeface="+mn-cs"/>
            </a:endParaRPr>
          </a:p>
        </p:txBody>
      </p:sp>
      <p:sp>
        <p:nvSpPr>
          <p:cNvPr id="35840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7BE2779-AEAC-4850-AB91-459BB0217752}" type="slidenum">
              <a:rPr lang="en-US" altLang="en-US" sz="1200">
                <a:solidFill>
                  <a:srgbClr val="8A8B8C"/>
                </a:solidFill>
                <a:latin typeface="Arial" panose="020B0604020202020204" pitchFamily="34" charset="0"/>
              </a:rPr>
              <a:pPr>
                <a:lnSpc>
                  <a:spcPct val="100000"/>
                </a:lnSpc>
                <a:spcBef>
                  <a:spcPct val="0"/>
                </a:spcBef>
                <a:buClrTx/>
                <a:buFontTx/>
                <a:buNone/>
              </a:pPr>
              <a:t>170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9C25C93-467B-4915-B9A9-8E9AAC2E0048}" type="slidenum">
              <a:rPr lang="en-US" altLang="en-US" sz="1200">
                <a:solidFill>
                  <a:srgbClr val="8A8B8C"/>
                </a:solidFill>
                <a:latin typeface="Arial" panose="020B0604020202020204" pitchFamily="34" charset="0"/>
              </a:rPr>
              <a:pPr>
                <a:lnSpc>
                  <a:spcPct val="100000"/>
                </a:lnSpc>
                <a:spcBef>
                  <a:spcPct val="0"/>
                </a:spcBef>
                <a:buClrTx/>
                <a:buFontTx/>
                <a:buNone/>
              </a:pPr>
              <a:t>171</a:t>
            </a:fld>
            <a:endParaRPr lang="en-US" altLang="en-US" sz="1200">
              <a:solidFill>
                <a:srgbClr val="8A8B8C"/>
              </a:solidFill>
              <a:latin typeface="Arial" panose="020B0604020202020204" pitchFamily="34" charset="0"/>
            </a:endParaRPr>
          </a:p>
        </p:txBody>
      </p:sp>
      <p:sp>
        <p:nvSpPr>
          <p:cNvPr id="360451" name="Title 1"/>
          <p:cNvSpPr txBox="1">
            <a:spLocks/>
          </p:cNvSpPr>
          <p:nvPr/>
        </p:nvSpPr>
        <p:spPr bwMode="auto">
          <a:xfrm>
            <a:off x="903288" y="2387600"/>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360452" name="Text Placeholder 2"/>
          <p:cNvSpPr txBox="1">
            <a:spLocks/>
          </p:cNvSpPr>
          <p:nvPr/>
        </p:nvSpPr>
        <p:spPr bwMode="auto">
          <a:xfrm>
            <a:off x="903288" y="3290888"/>
            <a:ext cx="7308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9: Protecting your money</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p:cNvSpPr>
            <a:spLocks noGrp="1"/>
          </p:cNvSpPr>
          <p:nvPr>
            <p:ph type="title"/>
          </p:nvPr>
        </p:nvSpPr>
        <p:spPr>
          <a:xfrm>
            <a:off x="554038" y="274638"/>
            <a:ext cx="8035925" cy="742950"/>
          </a:xfrm>
        </p:spPr>
        <p:txBody>
          <a:bodyPr/>
          <a:lstStyle/>
          <a:p>
            <a:r>
              <a:rPr lang="en-US" altLang="en-US" smtClean="0">
                <a:solidFill>
                  <a:srgbClr val="3B3C3E"/>
                </a:solidFill>
              </a:rPr>
              <a:t>Tool 1: Submitting a complaint to the CFPB</a:t>
            </a:r>
          </a:p>
        </p:txBody>
      </p:sp>
      <p:sp>
        <p:nvSpPr>
          <p:cNvPr id="389123" name="Content Placeholder 2"/>
          <p:cNvSpPr>
            <a:spLocks noGrp="1"/>
          </p:cNvSpPr>
          <p:nvPr>
            <p:ph sz="half" idx="1"/>
          </p:nvPr>
        </p:nvSpPr>
        <p:spPr>
          <a:xfrm>
            <a:off x="457200" y="1350963"/>
            <a:ext cx="8132763" cy="4525962"/>
          </a:xfrm>
        </p:spPr>
        <p:txBody>
          <a:bodyPr/>
          <a:lstStyle/>
          <a:p>
            <a:pPr marL="0" indent="0">
              <a:buFont typeface="Wingdings" panose="05000000000000000000" pitchFamily="2" charset="2"/>
              <a:buNone/>
              <a:defRPr/>
            </a:pPr>
            <a:r>
              <a:rPr lang="en-US" altLang="en-US" dirty="0" smtClean="0">
                <a:solidFill>
                  <a:srgbClr val="3B3C3E"/>
                </a:solidFill>
                <a:cs typeface="+mn-cs"/>
                <a:hlinkClick r:id="rId3"/>
              </a:rPr>
              <a:t>www.consumerfinance.gov/complaint</a:t>
            </a:r>
            <a:endParaRPr lang="en-US" altLang="en-US" dirty="0" smtClean="0">
              <a:solidFill>
                <a:srgbClr val="3B3C3E"/>
              </a:solidFill>
              <a:cs typeface="+mn-cs"/>
            </a:endParaRPr>
          </a:p>
          <a:p>
            <a:pPr marL="0" indent="0">
              <a:buFont typeface="Wingdings" panose="05000000000000000000" pitchFamily="2" charset="2"/>
              <a:buNone/>
              <a:defRPr/>
            </a:pPr>
            <a:r>
              <a:rPr lang="en-US" altLang="en-US" dirty="0" smtClean="0">
                <a:solidFill>
                  <a:srgbClr val="3B3C3E"/>
                </a:solidFill>
                <a:cs typeface="+mn-cs"/>
              </a:rPr>
              <a:t>855-411-CFPB (2372)</a:t>
            </a:r>
          </a:p>
          <a:p>
            <a:pPr>
              <a:defRPr/>
            </a:pPr>
            <a:r>
              <a:rPr lang="en-US" altLang="en-US" dirty="0" smtClean="0">
                <a:solidFill>
                  <a:srgbClr val="3B3C3E"/>
                </a:solidFill>
                <a:cs typeface="+mn-cs"/>
              </a:rPr>
              <a:t>Complaint submitted</a:t>
            </a:r>
          </a:p>
          <a:p>
            <a:pPr>
              <a:defRPr/>
            </a:pPr>
            <a:r>
              <a:rPr lang="en-US" altLang="en-US" dirty="0" smtClean="0">
                <a:solidFill>
                  <a:srgbClr val="3B3C3E"/>
                </a:solidFill>
                <a:cs typeface="+mn-cs"/>
              </a:rPr>
              <a:t>Complaint reviewed and routed</a:t>
            </a:r>
          </a:p>
          <a:p>
            <a:pPr>
              <a:defRPr/>
            </a:pPr>
            <a:r>
              <a:rPr lang="en-US" altLang="en-US" dirty="0" smtClean="0">
                <a:solidFill>
                  <a:srgbClr val="3B3C3E"/>
                </a:solidFill>
                <a:cs typeface="+mn-cs"/>
              </a:rPr>
              <a:t>Company response</a:t>
            </a:r>
          </a:p>
          <a:p>
            <a:pPr>
              <a:defRPr/>
            </a:pPr>
            <a:r>
              <a:rPr lang="en-US" altLang="en-US" dirty="0" smtClean="0">
                <a:solidFill>
                  <a:srgbClr val="3B3C3E"/>
                </a:solidFill>
                <a:cs typeface="+mn-cs"/>
              </a:rPr>
              <a:t>Consumer review</a:t>
            </a:r>
          </a:p>
          <a:p>
            <a:pPr>
              <a:defRPr/>
            </a:pPr>
            <a:r>
              <a:rPr lang="en-US" altLang="en-US" dirty="0" smtClean="0">
                <a:solidFill>
                  <a:srgbClr val="3B3C3E"/>
                </a:solidFill>
                <a:cs typeface="+mn-cs"/>
              </a:rPr>
              <a:t>CFPB review and investigation</a:t>
            </a:r>
          </a:p>
          <a:p>
            <a:pPr>
              <a:defRPr/>
            </a:pPr>
            <a:r>
              <a:rPr lang="en-US" altLang="en-US" dirty="0" smtClean="0">
                <a:solidFill>
                  <a:srgbClr val="3B3C3E"/>
                </a:solidFill>
                <a:cs typeface="+mn-cs"/>
              </a:rPr>
              <a:t>Analysis and report</a:t>
            </a:r>
          </a:p>
        </p:txBody>
      </p:sp>
      <p:sp>
        <p:nvSpPr>
          <p:cNvPr id="3625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F8FC1BC-94A6-4DC8-B3CD-247F319B8FE5}" type="slidenum">
              <a:rPr lang="en-US" altLang="en-US" sz="1200">
                <a:solidFill>
                  <a:srgbClr val="8A8B8C"/>
                </a:solidFill>
                <a:latin typeface="Arial" panose="020B0604020202020204" pitchFamily="34" charset="0"/>
              </a:rPr>
              <a:pPr>
                <a:lnSpc>
                  <a:spcPct val="100000"/>
                </a:lnSpc>
                <a:spcBef>
                  <a:spcPct val="0"/>
                </a:spcBef>
                <a:buClrTx/>
                <a:buFontTx/>
                <a:buNone/>
              </a:pPr>
              <a:t>172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p:nvPr>
        </p:nvSpPr>
        <p:spPr>
          <a:xfrm>
            <a:off x="554038" y="274638"/>
            <a:ext cx="8035925" cy="742950"/>
          </a:xfrm>
        </p:spPr>
        <p:txBody>
          <a:bodyPr/>
          <a:lstStyle/>
          <a:p>
            <a:r>
              <a:rPr lang="en-US" altLang="en-US" smtClean="0">
                <a:solidFill>
                  <a:srgbClr val="3B3C3E"/>
                </a:solidFill>
              </a:rPr>
              <a:t>Tool 2: Protecting your identity</a:t>
            </a:r>
          </a:p>
        </p:txBody>
      </p:sp>
      <p:sp>
        <p:nvSpPr>
          <p:cNvPr id="3" name="Content Placeholder 2"/>
          <p:cNvSpPr>
            <a:spLocks noGrp="1"/>
          </p:cNvSpPr>
          <p:nvPr>
            <p:ph idx="1"/>
          </p:nvPr>
        </p:nvSpPr>
        <p:spPr>
          <a:xfrm>
            <a:off x="457200" y="1350963"/>
            <a:ext cx="8132763" cy="4525962"/>
          </a:xfrm>
        </p:spPr>
        <p:txBody>
          <a:bodyPr/>
          <a:lstStyle/>
          <a:p>
            <a:pPr marL="0" indent="0">
              <a:buFont typeface="Wingdings" panose="05000000000000000000" pitchFamily="2" charset="2"/>
              <a:buNone/>
              <a:defRPr/>
            </a:pPr>
            <a:r>
              <a:rPr lang="en-US" altLang="en-US" dirty="0" smtClean="0">
                <a:solidFill>
                  <a:srgbClr val="3B3C3E"/>
                </a:solidFill>
              </a:rPr>
              <a:t>Identifying information is anything that is specifically unique to you, such as your: </a:t>
            </a:r>
          </a:p>
          <a:p>
            <a:pPr indent="-342900">
              <a:defRPr/>
            </a:pPr>
            <a:r>
              <a:rPr lang="en-US" altLang="en-US" dirty="0" smtClean="0">
                <a:solidFill>
                  <a:srgbClr val="3B3C3E"/>
                </a:solidFill>
              </a:rPr>
              <a:t>Credit card and bank account numbers</a:t>
            </a:r>
          </a:p>
          <a:p>
            <a:pPr indent="-342900">
              <a:defRPr/>
            </a:pPr>
            <a:r>
              <a:rPr lang="en-US" altLang="en-US" dirty="0" smtClean="0">
                <a:solidFill>
                  <a:srgbClr val="3B3C3E"/>
                </a:solidFill>
              </a:rPr>
              <a:t>Driver’s license number</a:t>
            </a:r>
          </a:p>
          <a:p>
            <a:pPr indent="-342900">
              <a:defRPr/>
            </a:pPr>
            <a:r>
              <a:rPr lang="en-US" altLang="en-US" dirty="0" smtClean="0">
                <a:solidFill>
                  <a:srgbClr val="3B3C3E"/>
                </a:solidFill>
              </a:rPr>
              <a:t>Date, city, and state of birth</a:t>
            </a:r>
          </a:p>
          <a:p>
            <a:pPr indent="-342900">
              <a:defRPr/>
            </a:pPr>
            <a:r>
              <a:rPr lang="en-US" altLang="en-US" dirty="0" smtClean="0">
                <a:solidFill>
                  <a:srgbClr val="3B3C3E"/>
                </a:solidFill>
              </a:rPr>
              <a:t>Social security number</a:t>
            </a:r>
          </a:p>
          <a:p>
            <a:pPr indent="-342900">
              <a:defRPr/>
            </a:pPr>
            <a:r>
              <a:rPr lang="en-US" altLang="en-US" dirty="0" smtClean="0">
                <a:solidFill>
                  <a:srgbClr val="3B3C3E"/>
                </a:solidFill>
              </a:rPr>
              <a:t>Passwords or PIN numbers</a:t>
            </a:r>
          </a:p>
        </p:txBody>
      </p:sp>
      <p:sp>
        <p:nvSpPr>
          <p:cNvPr id="3645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FB9A40D-3BC9-430C-8E83-34D54DCFC0B5}" type="slidenum">
              <a:rPr lang="en-US" altLang="en-US" sz="1200">
                <a:solidFill>
                  <a:srgbClr val="8A8B8C"/>
                </a:solidFill>
                <a:latin typeface="Arial" panose="020B0604020202020204" pitchFamily="34" charset="0"/>
              </a:rPr>
              <a:pPr>
                <a:lnSpc>
                  <a:spcPct val="100000"/>
                </a:lnSpc>
                <a:spcBef>
                  <a:spcPct val="0"/>
                </a:spcBef>
                <a:buClrTx/>
                <a:buFontTx/>
                <a:buNone/>
              </a:pPr>
              <a:t>173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p:nvPr>
        </p:nvSpPr>
        <p:spPr>
          <a:xfrm>
            <a:off x="554038" y="274638"/>
            <a:ext cx="8035925" cy="742950"/>
          </a:xfrm>
        </p:spPr>
        <p:txBody>
          <a:bodyPr/>
          <a:lstStyle/>
          <a:p>
            <a:r>
              <a:rPr lang="en-US" altLang="en-US" smtClean="0">
                <a:solidFill>
                  <a:srgbClr val="3B3C3E"/>
                </a:solidFill>
              </a:rPr>
              <a:t>Tool 2: Protecting your identity</a:t>
            </a:r>
          </a:p>
        </p:txBody>
      </p:sp>
      <p:sp>
        <p:nvSpPr>
          <p:cNvPr id="36659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15D4FEF-09C5-4BF3-821D-6F6A2091B49A}" type="slidenum">
              <a:rPr lang="en-US" altLang="en-US" sz="1200">
                <a:solidFill>
                  <a:srgbClr val="8A8B8C"/>
                </a:solidFill>
                <a:latin typeface="Arial" panose="020B0604020202020204" pitchFamily="34" charset="0"/>
              </a:rPr>
              <a:pPr>
                <a:lnSpc>
                  <a:spcPct val="100000"/>
                </a:lnSpc>
                <a:spcBef>
                  <a:spcPct val="0"/>
                </a:spcBef>
                <a:buClrTx/>
                <a:buFontTx/>
                <a:buNone/>
              </a:pPr>
              <a:t>174</a:t>
            </a:fld>
            <a:endParaRPr lang="en-US" altLang="en-US" sz="1200">
              <a:solidFill>
                <a:srgbClr val="8A8B8C"/>
              </a:solidFill>
              <a:latin typeface="Arial" panose="020B0604020202020204" pitchFamily="34" charset="0"/>
            </a:endParaRPr>
          </a:p>
        </p:txBody>
      </p:sp>
      <p:pic>
        <p:nvPicPr>
          <p:cNvPr id="3665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392238"/>
            <a:ext cx="80264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p:cNvSpPr>
            <a:spLocks noGrp="1"/>
          </p:cNvSpPr>
          <p:nvPr>
            <p:ph type="title"/>
          </p:nvPr>
        </p:nvSpPr>
        <p:spPr>
          <a:xfrm>
            <a:off x="554038" y="274638"/>
            <a:ext cx="8035925" cy="742950"/>
          </a:xfrm>
        </p:spPr>
        <p:txBody>
          <a:bodyPr/>
          <a:lstStyle/>
          <a:p>
            <a:r>
              <a:rPr lang="en-US" altLang="en-US" smtClean="0"/>
              <a:t>Tool 3: Red flags</a:t>
            </a:r>
          </a:p>
        </p:txBody>
      </p:sp>
      <p:sp>
        <p:nvSpPr>
          <p:cNvPr id="368643" name="Content Placeholder 2"/>
          <p:cNvSpPr>
            <a:spLocks noGrp="1"/>
          </p:cNvSpPr>
          <p:nvPr>
            <p:ph idx="1"/>
          </p:nvPr>
        </p:nvSpPr>
        <p:spPr>
          <a:xfrm>
            <a:off x="457200" y="1350963"/>
            <a:ext cx="8132763" cy="4525962"/>
          </a:xfrm>
        </p:spPr>
        <p:txBody>
          <a:bodyPr/>
          <a:lstStyle/>
          <a:p>
            <a:r>
              <a:rPr lang="en-US" altLang="en-US" smtClean="0"/>
              <a:t>Watch the skit.</a:t>
            </a:r>
          </a:p>
          <a:p>
            <a:r>
              <a:rPr lang="en-US" altLang="en-US" smtClean="0"/>
              <a:t>See if you can identify the red flags (up to 3) using the tool. </a:t>
            </a:r>
          </a:p>
        </p:txBody>
      </p:sp>
      <p:sp>
        <p:nvSpPr>
          <p:cNvPr id="3686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09FA031-FC97-42B6-89D7-0288F79FE857}" type="slidenum">
              <a:rPr lang="en-US" altLang="en-US" sz="1200">
                <a:solidFill>
                  <a:srgbClr val="8A8B8C"/>
                </a:solidFill>
                <a:latin typeface="Arial" panose="020B0604020202020204" pitchFamily="34" charset="0"/>
              </a:rPr>
              <a:pPr>
                <a:lnSpc>
                  <a:spcPct val="100000"/>
                </a:lnSpc>
                <a:spcBef>
                  <a:spcPct val="0"/>
                </a:spcBef>
                <a:buClrTx/>
                <a:buFontTx/>
                <a:buNone/>
              </a:pPr>
              <a:t>175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le 1"/>
          <p:cNvSpPr>
            <a:spLocks noGrp="1"/>
          </p:cNvSpPr>
          <p:nvPr>
            <p:ph type="title"/>
          </p:nvPr>
        </p:nvSpPr>
        <p:spPr>
          <a:xfrm>
            <a:off x="554038" y="274638"/>
            <a:ext cx="8035925" cy="742950"/>
          </a:xfrm>
        </p:spPr>
        <p:txBody>
          <a:bodyPr/>
          <a:lstStyle/>
          <a:p>
            <a:r>
              <a:rPr lang="en-US" altLang="en-US" smtClean="0"/>
              <a:t>Skit 1: Identifying red flags</a:t>
            </a:r>
          </a:p>
        </p:txBody>
      </p:sp>
      <p:sp>
        <p:nvSpPr>
          <p:cNvPr id="370691" name="Content Placeholder 2"/>
          <p:cNvSpPr>
            <a:spLocks noGrp="1"/>
          </p:cNvSpPr>
          <p:nvPr>
            <p:ph idx="1"/>
          </p:nvPr>
        </p:nvSpPr>
        <p:spPr>
          <a:xfrm>
            <a:off x="457200" y="1350963"/>
            <a:ext cx="8132763" cy="4525962"/>
          </a:xfrm>
        </p:spPr>
        <p:txBody>
          <a:bodyPr/>
          <a:lstStyle/>
          <a:p>
            <a:r>
              <a:rPr lang="en-US" altLang="en-US" smtClean="0"/>
              <a:t>Steering and coercing</a:t>
            </a:r>
          </a:p>
          <a:p>
            <a:pPr lvl="1"/>
            <a:r>
              <a:rPr lang="en-US" altLang="en-US" smtClean="0"/>
              <a:t>Aggressive sales tactics are used to steer and coerce you toward a high-cost loan, even though you could have qualified for a regular prime loan.</a:t>
            </a:r>
          </a:p>
          <a:p>
            <a:r>
              <a:rPr lang="en-US" altLang="en-US" smtClean="0"/>
              <a:t>Prepayment penalties</a:t>
            </a:r>
          </a:p>
          <a:p>
            <a:pPr lvl="1"/>
            <a:r>
              <a:rPr lang="en-US" altLang="en-US" smtClean="0"/>
              <a:t>Prepayment penalties are fees lenders require a borrower to pay if the borrower pays off a loan early.</a:t>
            </a:r>
          </a:p>
          <a:p>
            <a:r>
              <a:rPr lang="en-US" altLang="en-US" smtClean="0"/>
              <a:t>Unexplained fees</a:t>
            </a:r>
          </a:p>
          <a:p>
            <a:pPr lvl="1"/>
            <a:r>
              <a:rPr lang="en-US" altLang="en-US" smtClean="0"/>
              <a:t>No one can explain what certain fees are for or why they are so high.</a:t>
            </a:r>
          </a:p>
          <a:p>
            <a:r>
              <a:rPr lang="en-US" altLang="en-US" smtClean="0"/>
              <a:t>Incomplete paperwork</a:t>
            </a:r>
          </a:p>
          <a:p>
            <a:pPr lvl="1"/>
            <a:r>
              <a:rPr lang="en-US" altLang="en-US" smtClean="0"/>
              <a:t>You are asked to sign a contract with blank spaces to be filled in later</a:t>
            </a:r>
          </a:p>
          <a:p>
            <a:pPr lvl="1"/>
            <a:endParaRPr lang="en-US" altLang="en-US" smtClean="0"/>
          </a:p>
          <a:p>
            <a:endParaRPr lang="en-US" altLang="en-US" smtClean="0"/>
          </a:p>
        </p:txBody>
      </p:sp>
      <p:sp>
        <p:nvSpPr>
          <p:cNvPr id="37069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31CEFFB-F072-4A0D-8D66-24A6BCA9CEB3}" type="slidenum">
              <a:rPr lang="en-US" altLang="en-US" sz="1200">
                <a:solidFill>
                  <a:srgbClr val="8A8B8C"/>
                </a:solidFill>
                <a:latin typeface="Arial" panose="020B0604020202020204" pitchFamily="34" charset="0"/>
              </a:rPr>
              <a:pPr>
                <a:lnSpc>
                  <a:spcPct val="100000"/>
                </a:lnSpc>
                <a:spcBef>
                  <a:spcPct val="0"/>
                </a:spcBef>
                <a:buClrTx/>
                <a:buFontTx/>
                <a:buNone/>
              </a:pPr>
              <a:t>176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le 1"/>
          <p:cNvSpPr>
            <a:spLocks noGrp="1"/>
          </p:cNvSpPr>
          <p:nvPr>
            <p:ph type="title"/>
          </p:nvPr>
        </p:nvSpPr>
        <p:spPr>
          <a:xfrm>
            <a:off x="554038" y="274638"/>
            <a:ext cx="8035925" cy="742950"/>
          </a:xfrm>
        </p:spPr>
        <p:txBody>
          <a:bodyPr/>
          <a:lstStyle/>
          <a:p>
            <a:r>
              <a:rPr lang="en-US" altLang="en-US" smtClean="0"/>
              <a:t>Skit 2: Identifying red flags</a:t>
            </a:r>
          </a:p>
        </p:txBody>
      </p:sp>
      <p:sp>
        <p:nvSpPr>
          <p:cNvPr id="372739" name="Content Placeholder 2"/>
          <p:cNvSpPr>
            <a:spLocks noGrp="1"/>
          </p:cNvSpPr>
          <p:nvPr>
            <p:ph idx="1"/>
          </p:nvPr>
        </p:nvSpPr>
        <p:spPr>
          <a:xfrm>
            <a:off x="457200" y="1350963"/>
            <a:ext cx="8132763" cy="4525962"/>
          </a:xfrm>
        </p:spPr>
        <p:txBody>
          <a:bodyPr/>
          <a:lstStyle/>
          <a:p>
            <a:r>
              <a:rPr lang="en-US" altLang="en-US" smtClean="0"/>
              <a:t>Paperwork doesn’t match the sales pitch</a:t>
            </a:r>
          </a:p>
          <a:p>
            <a:pPr lvl="1"/>
            <a:r>
              <a:rPr lang="en-US" altLang="en-US" smtClean="0"/>
              <a:t>The promises made to you by a salesperson are not in the papers that you are asked to sign.</a:t>
            </a:r>
          </a:p>
          <a:p>
            <a:r>
              <a:rPr lang="en-US" altLang="en-US" smtClean="0"/>
              <a:t>Confusing fine-print</a:t>
            </a:r>
          </a:p>
          <a:p>
            <a:pPr lvl="1"/>
            <a:r>
              <a:rPr lang="en-US" altLang="en-US" smtClean="0"/>
              <a:t>A good rule of thumb is to refuse to sign anything that you don’t understand. </a:t>
            </a:r>
          </a:p>
          <a:p>
            <a:r>
              <a:rPr lang="en-US" altLang="en-US" smtClean="0"/>
              <a:t>Pressure sales tactics</a:t>
            </a:r>
          </a:p>
          <a:p>
            <a:pPr lvl="1"/>
            <a:r>
              <a:rPr lang="en-US" altLang="en-US" smtClean="0"/>
              <a:t>You are pressured to purchase things or to take out loans you don’t want or can’t afford.</a:t>
            </a:r>
          </a:p>
          <a:p>
            <a:pPr lvl="1"/>
            <a:endParaRPr lang="en-US" altLang="en-US" smtClean="0"/>
          </a:p>
          <a:p>
            <a:pPr lvl="1"/>
            <a:endParaRPr lang="en-US" altLang="en-US" smtClean="0"/>
          </a:p>
          <a:p>
            <a:endParaRPr lang="en-US" altLang="en-US" smtClean="0"/>
          </a:p>
        </p:txBody>
      </p:sp>
      <p:sp>
        <p:nvSpPr>
          <p:cNvPr id="3727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1949C0B-ED0D-4F7E-BB00-F961C8782AE0}" type="slidenum">
              <a:rPr lang="en-US" altLang="en-US" sz="1200">
                <a:solidFill>
                  <a:srgbClr val="8A8B8C"/>
                </a:solidFill>
                <a:latin typeface="Arial" panose="020B0604020202020204" pitchFamily="34" charset="0"/>
              </a:rPr>
              <a:pPr>
                <a:lnSpc>
                  <a:spcPct val="100000"/>
                </a:lnSpc>
                <a:spcBef>
                  <a:spcPct val="0"/>
                </a:spcBef>
                <a:buClrTx/>
                <a:buFontTx/>
                <a:buNone/>
              </a:pPr>
              <a:t>177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itle 1"/>
          <p:cNvSpPr>
            <a:spLocks noGrp="1"/>
          </p:cNvSpPr>
          <p:nvPr>
            <p:ph type="title"/>
          </p:nvPr>
        </p:nvSpPr>
        <p:spPr>
          <a:xfrm>
            <a:off x="554038" y="274638"/>
            <a:ext cx="8035925" cy="742950"/>
          </a:xfrm>
        </p:spPr>
        <p:txBody>
          <a:bodyPr/>
          <a:lstStyle/>
          <a:p>
            <a:r>
              <a:rPr lang="en-US" altLang="en-US" smtClean="0"/>
              <a:t>Skit 3: Identifying red flags</a:t>
            </a:r>
          </a:p>
        </p:txBody>
      </p:sp>
      <p:sp>
        <p:nvSpPr>
          <p:cNvPr id="374787" name="Content Placeholder 2"/>
          <p:cNvSpPr>
            <a:spLocks noGrp="1"/>
          </p:cNvSpPr>
          <p:nvPr>
            <p:ph idx="1"/>
          </p:nvPr>
        </p:nvSpPr>
        <p:spPr>
          <a:xfrm>
            <a:off x="457200" y="1350963"/>
            <a:ext cx="8132763" cy="4525962"/>
          </a:xfrm>
        </p:spPr>
        <p:txBody>
          <a:bodyPr/>
          <a:lstStyle/>
          <a:p>
            <a:r>
              <a:rPr lang="en-US" altLang="en-US" smtClean="0"/>
              <a:t>Additional insurance and other add-on products</a:t>
            </a:r>
          </a:p>
          <a:p>
            <a:pPr lvl="1"/>
            <a:r>
              <a:rPr lang="en-US" altLang="en-US" smtClean="0"/>
              <a:t>Some lenders may insist on, intimidate, or imply that borrowers must buy unnecessary items—additional insurance, unneeded warranties, monitoring services, etc. They get incorporated into the loan amount, and the borrower pays interest on them over the life of the loan. </a:t>
            </a:r>
          </a:p>
          <a:p>
            <a:r>
              <a:rPr lang="en-US" altLang="en-US" smtClean="0"/>
              <a:t>Lack of uniformity</a:t>
            </a:r>
          </a:p>
          <a:p>
            <a:pPr lvl="1"/>
            <a:r>
              <a:rPr lang="en-US" altLang="en-US" smtClean="0"/>
              <a:t>Different staff or salespeople are telling you different things regarding pricing or other information.</a:t>
            </a:r>
          </a:p>
          <a:p>
            <a:r>
              <a:rPr lang="en-US" altLang="en-US" smtClean="0"/>
              <a:t>Won’t put it in writing</a:t>
            </a:r>
          </a:p>
          <a:p>
            <a:pPr lvl="1"/>
            <a:r>
              <a:rPr lang="en-US" altLang="en-US" smtClean="0"/>
              <a:t>No one will give you clear information in writing—even when you ask for it.</a:t>
            </a:r>
          </a:p>
          <a:p>
            <a:pPr lvl="1"/>
            <a:endParaRPr lang="en-US" altLang="en-US" smtClean="0"/>
          </a:p>
          <a:p>
            <a:pPr lvl="1"/>
            <a:endParaRPr lang="en-US" altLang="en-US" smtClean="0"/>
          </a:p>
          <a:p>
            <a:pPr lvl="1"/>
            <a:endParaRPr lang="en-US" altLang="en-US" smtClean="0"/>
          </a:p>
          <a:p>
            <a:endParaRPr lang="en-US" altLang="en-US" smtClean="0"/>
          </a:p>
        </p:txBody>
      </p:sp>
      <p:sp>
        <p:nvSpPr>
          <p:cNvPr id="3747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4234E38-EFC2-43B4-B4DE-BD30802527A0}" type="slidenum">
              <a:rPr lang="en-US" altLang="en-US" sz="1200">
                <a:solidFill>
                  <a:srgbClr val="8A8B8C"/>
                </a:solidFill>
                <a:latin typeface="Arial" panose="020B0604020202020204" pitchFamily="34" charset="0"/>
              </a:rPr>
              <a:pPr>
                <a:lnSpc>
                  <a:spcPct val="100000"/>
                </a:lnSpc>
                <a:spcBef>
                  <a:spcPct val="0"/>
                </a:spcBef>
                <a:buClrTx/>
                <a:buFontTx/>
                <a:buNone/>
              </a:pPr>
              <a:t>178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itle 1"/>
          <p:cNvSpPr>
            <a:spLocks noGrp="1"/>
          </p:cNvSpPr>
          <p:nvPr>
            <p:ph type="title"/>
          </p:nvPr>
        </p:nvSpPr>
        <p:spPr>
          <a:xfrm>
            <a:off x="554038" y="274638"/>
            <a:ext cx="8035925" cy="742950"/>
          </a:xfrm>
        </p:spPr>
        <p:txBody>
          <a:bodyPr/>
          <a:lstStyle/>
          <a:p>
            <a:r>
              <a:rPr lang="en-US" altLang="en-US" smtClean="0">
                <a:solidFill>
                  <a:srgbClr val="3B3C3E"/>
                </a:solidFill>
              </a:rPr>
              <a:t>Tool 4: Learning more about consumer protection</a:t>
            </a:r>
          </a:p>
        </p:txBody>
      </p:sp>
      <p:sp>
        <p:nvSpPr>
          <p:cNvPr id="376835" name="Content Placeholder 2"/>
          <p:cNvSpPr>
            <a:spLocks noGrp="1"/>
          </p:cNvSpPr>
          <p:nvPr>
            <p:ph idx="1"/>
          </p:nvPr>
        </p:nvSpPr>
        <p:spPr>
          <a:xfrm>
            <a:off x="457200" y="1350963"/>
            <a:ext cx="8132763" cy="4525962"/>
          </a:xfrm>
        </p:spPr>
        <p:txBody>
          <a:bodyPr/>
          <a:lstStyle/>
          <a:p>
            <a:r>
              <a:rPr lang="en-US" altLang="en-US" smtClean="0">
                <a:solidFill>
                  <a:srgbClr val="3B3C3E"/>
                </a:solidFill>
              </a:rPr>
              <a:t>Read your law.</a:t>
            </a:r>
          </a:p>
          <a:p>
            <a:r>
              <a:rPr lang="en-US" altLang="en-US" smtClean="0">
                <a:solidFill>
                  <a:srgbClr val="3B3C3E"/>
                </a:solidFill>
              </a:rPr>
              <a:t>Summarize it in your own words for presentation to the group.</a:t>
            </a:r>
          </a:p>
          <a:p>
            <a:r>
              <a:rPr lang="en-US" altLang="en-US" smtClean="0">
                <a:solidFill>
                  <a:srgbClr val="3B3C3E"/>
                </a:solidFill>
              </a:rPr>
              <a:t>Provide one specific example of the ways this law or regulation matters to the people you serve.</a:t>
            </a:r>
          </a:p>
          <a:p>
            <a:r>
              <a:rPr lang="en-US" altLang="en-US" smtClean="0">
                <a:solidFill>
                  <a:srgbClr val="3B3C3E"/>
                </a:solidFill>
              </a:rPr>
              <a:t>Share where to go if someone feels their rights protected under your law or regulation have been violated.</a:t>
            </a:r>
          </a:p>
        </p:txBody>
      </p:sp>
      <p:sp>
        <p:nvSpPr>
          <p:cNvPr id="3768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5D7C848-F36E-4A17-A2C3-E3B3FB0D1AC6}" type="slidenum">
              <a:rPr lang="en-US" altLang="en-US" sz="1200">
                <a:solidFill>
                  <a:srgbClr val="8A8B8C"/>
                </a:solidFill>
                <a:latin typeface="Arial" panose="020B0604020202020204" pitchFamily="34" charset="0"/>
              </a:rPr>
              <a:pPr>
                <a:lnSpc>
                  <a:spcPct val="100000"/>
                </a:lnSpc>
                <a:spcBef>
                  <a:spcPct val="0"/>
                </a:spcBef>
                <a:buClrTx/>
                <a:buFontTx/>
                <a:buNone/>
              </a:pPr>
              <a:t>179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54038" y="274638"/>
            <a:ext cx="8035925" cy="742950"/>
          </a:xfrm>
        </p:spPr>
        <p:txBody>
          <a:bodyPr/>
          <a:lstStyle/>
          <a:p>
            <a:r>
              <a:rPr lang="en-US" altLang="en-US" smtClean="0"/>
              <a:t>Complaint process</a:t>
            </a:r>
          </a:p>
        </p:txBody>
      </p:sp>
      <p:sp>
        <p:nvSpPr>
          <p:cNvPr id="4710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46B0BD8-CCF1-4532-8506-6F945B690083}" type="slidenum">
              <a:rPr lang="en-US" altLang="en-US" sz="1200">
                <a:solidFill>
                  <a:srgbClr val="8A8B8C"/>
                </a:solidFill>
                <a:latin typeface="Arial" panose="020B0604020202020204" pitchFamily="34" charset="0"/>
              </a:rPr>
              <a:pPr>
                <a:lnSpc>
                  <a:spcPct val="100000"/>
                </a:lnSpc>
                <a:spcBef>
                  <a:spcPct val="0"/>
                </a:spcBef>
                <a:buClrTx/>
                <a:buFontTx/>
                <a:buNone/>
              </a:pPr>
              <a:t>18</a:t>
            </a:fld>
            <a:endParaRPr lang="en-US" altLang="en-US" sz="1200">
              <a:solidFill>
                <a:srgbClr val="8A8B8C"/>
              </a:solidFill>
              <a:latin typeface="Arial" panose="020B0604020202020204" pitchFamily="34" charset="0"/>
            </a:endParaRPr>
          </a:p>
        </p:txBody>
      </p:sp>
      <p:pic>
        <p:nvPicPr>
          <p:cNvPr id="47108" name="Picture 5" descr="cfpb_complaints_process_diagram.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1290638"/>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itle 10"/>
          <p:cNvSpPr>
            <a:spLocks noGrp="1"/>
          </p:cNvSpPr>
          <p:nvPr>
            <p:ph type="title"/>
          </p:nvPr>
        </p:nvSpPr>
        <p:spPr>
          <a:xfrm>
            <a:off x="554038" y="274638"/>
            <a:ext cx="8035925" cy="742950"/>
          </a:xfrm>
        </p:spPr>
        <p:txBody>
          <a:bodyPr/>
          <a:lstStyle/>
          <a:p>
            <a:r>
              <a:rPr lang="en-US" altLang="en-US" smtClean="0">
                <a:solidFill>
                  <a:srgbClr val="3B3C3E"/>
                </a:solidFill>
              </a:rPr>
              <a:t>Module 9: Wrap up</a:t>
            </a:r>
          </a:p>
        </p:txBody>
      </p:sp>
      <p:sp>
        <p:nvSpPr>
          <p:cNvPr id="378883" name="Content Placeholder 11"/>
          <p:cNvSpPr>
            <a:spLocks noGrp="1"/>
          </p:cNvSpPr>
          <p:nvPr>
            <p:ph sz="half" idx="1"/>
          </p:nvPr>
        </p:nvSpPr>
        <p:spPr>
          <a:xfrm>
            <a:off x="457200" y="1350963"/>
            <a:ext cx="8496300" cy="4822825"/>
          </a:xfrm>
        </p:spPr>
        <p:txBody>
          <a:bodyPr/>
          <a:lstStyle/>
          <a:p>
            <a:pPr>
              <a:lnSpc>
                <a:spcPts val="2200"/>
              </a:lnSpc>
            </a:pPr>
            <a:r>
              <a:rPr lang="en-US" altLang="en-US" sz="1700" smtClean="0">
                <a:solidFill>
                  <a:srgbClr val="3B3C3E"/>
                </a:solidFill>
              </a:rPr>
              <a:t>Remember, you have many rights when it comes to consumer financial products and services.</a:t>
            </a:r>
          </a:p>
          <a:p>
            <a:pPr>
              <a:lnSpc>
                <a:spcPts val="2200"/>
              </a:lnSpc>
            </a:pPr>
            <a:r>
              <a:rPr lang="en-US" altLang="en-US" sz="1700" smtClean="0">
                <a:solidFill>
                  <a:srgbClr val="3B3C3E"/>
                </a:solidFill>
              </a:rPr>
              <a:t>If you do feel like you have a complaint with a financial product, service or provider submit a complaint with the CFPB using </a:t>
            </a:r>
            <a:r>
              <a:rPr lang="en-US" altLang="en-US" sz="1700" b="1" smtClean="0">
                <a:solidFill>
                  <a:srgbClr val="3B3C3E"/>
                </a:solidFill>
              </a:rPr>
              <a:t>Tool 1</a:t>
            </a:r>
            <a:r>
              <a:rPr lang="en-US" altLang="en-US" sz="1700" smtClean="0">
                <a:solidFill>
                  <a:srgbClr val="3B3C3E"/>
                </a:solidFill>
              </a:rPr>
              <a:t>. </a:t>
            </a:r>
            <a:r>
              <a:rPr lang="en-US" altLang="en-US" sz="1700" b="1" smtClean="0">
                <a:solidFill>
                  <a:srgbClr val="3B3C3E"/>
                </a:solidFill>
              </a:rPr>
              <a:t>Submitting a complaint to the CFPB and visit: </a:t>
            </a:r>
            <a:r>
              <a:rPr lang="en-US" altLang="en-US" sz="1700" b="1" smtClean="0">
                <a:solidFill>
                  <a:srgbClr val="3B3C3E"/>
                </a:solidFill>
                <a:hlinkClick r:id="rId3"/>
              </a:rPr>
              <a:t>http://www.consumerfinance.gov/complaint/</a:t>
            </a:r>
            <a:endParaRPr lang="en-US" altLang="en-US" sz="1700" smtClean="0">
              <a:solidFill>
                <a:srgbClr val="3B3C3E"/>
              </a:solidFill>
            </a:endParaRPr>
          </a:p>
          <a:p>
            <a:pPr>
              <a:lnSpc>
                <a:spcPts val="2200"/>
              </a:lnSpc>
            </a:pPr>
            <a:r>
              <a:rPr lang="en-US" altLang="en-US" sz="1700" smtClean="0">
                <a:solidFill>
                  <a:srgbClr val="3B3C3E"/>
                </a:solidFill>
              </a:rPr>
              <a:t>Your identity is one of the most important assets you must protect. Use </a:t>
            </a:r>
            <a:r>
              <a:rPr lang="en-US" altLang="en-US" sz="1700" b="1" i="1" smtClean="0">
                <a:solidFill>
                  <a:srgbClr val="3B3C3E"/>
                </a:solidFill>
              </a:rPr>
              <a:t>Tool 2: Protecting your identity</a:t>
            </a:r>
            <a:r>
              <a:rPr lang="en-US" altLang="en-US" sz="1700" smtClean="0">
                <a:solidFill>
                  <a:srgbClr val="3B3C3E"/>
                </a:solidFill>
              </a:rPr>
              <a:t> to ensure you are taking all steps possible to keep your identity safe.</a:t>
            </a:r>
          </a:p>
          <a:p>
            <a:pPr>
              <a:lnSpc>
                <a:spcPts val="2200"/>
              </a:lnSpc>
            </a:pPr>
            <a:r>
              <a:rPr lang="en-US" altLang="en-US" sz="1700" smtClean="0">
                <a:solidFill>
                  <a:srgbClr val="3B3C3E"/>
                </a:solidFill>
              </a:rPr>
              <a:t>When applying for financial products or services, be aware of red flags. Use </a:t>
            </a:r>
            <a:r>
              <a:rPr lang="en-US" altLang="en-US" sz="1700" b="1" i="1" smtClean="0">
                <a:solidFill>
                  <a:srgbClr val="3B3C3E"/>
                </a:solidFill>
              </a:rPr>
              <a:t>Tool 3: Red flags</a:t>
            </a:r>
            <a:r>
              <a:rPr lang="en-US" altLang="en-US" sz="1700" smtClean="0">
                <a:solidFill>
                  <a:srgbClr val="3B3C3E"/>
                </a:solidFill>
              </a:rPr>
              <a:t> to become familiar with common red flags.</a:t>
            </a:r>
          </a:p>
          <a:p>
            <a:pPr>
              <a:lnSpc>
                <a:spcPts val="2200"/>
              </a:lnSpc>
            </a:pPr>
            <a:r>
              <a:rPr lang="en-US" altLang="en-US" sz="1700" smtClean="0">
                <a:solidFill>
                  <a:srgbClr val="3B3C3E"/>
                </a:solidFill>
              </a:rPr>
              <a:t>If you are interested in learning more about consumer protection laws, use </a:t>
            </a:r>
            <a:r>
              <a:rPr lang="en-US" altLang="en-US" sz="1700" b="1" i="1" smtClean="0">
                <a:solidFill>
                  <a:srgbClr val="3B3C3E"/>
                </a:solidFill>
              </a:rPr>
              <a:t>Tool 4: Learning more about consumer protection.</a:t>
            </a:r>
          </a:p>
          <a:p>
            <a:pPr>
              <a:lnSpc>
                <a:spcPts val="2200"/>
              </a:lnSpc>
            </a:pPr>
            <a:r>
              <a:rPr lang="en-US" altLang="en-US" sz="1700" b="1" smtClean="0">
                <a:solidFill>
                  <a:srgbClr val="3B3C3E"/>
                </a:solidFill>
              </a:rPr>
              <a:t>For additional resources, visit the Consumer Financial Protection Bureau website: </a:t>
            </a:r>
            <a:r>
              <a:rPr lang="en-US" altLang="en-US" sz="1700" b="1" smtClean="0">
                <a:solidFill>
                  <a:srgbClr val="3B3C3E"/>
                </a:solidFill>
                <a:hlinkClick r:id="rId4"/>
              </a:rPr>
              <a:t>http://www.consumerfinance.gov/</a:t>
            </a:r>
            <a:endParaRPr lang="en-US" altLang="en-US" sz="1700" b="1" smtClean="0">
              <a:solidFill>
                <a:srgbClr val="3B3C3E"/>
              </a:solidFill>
            </a:endParaRPr>
          </a:p>
        </p:txBody>
      </p:sp>
      <p:sp>
        <p:nvSpPr>
          <p:cNvPr id="3788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0E938C8-898E-48D6-AB24-7C5052F3245F}" type="slidenum">
              <a:rPr lang="en-US" altLang="en-US" sz="1200">
                <a:solidFill>
                  <a:srgbClr val="8A8B8C"/>
                </a:solidFill>
                <a:latin typeface="Arial" panose="020B0604020202020204" pitchFamily="34" charset="0"/>
              </a:rPr>
              <a:pPr>
                <a:lnSpc>
                  <a:spcPct val="100000"/>
                </a:lnSpc>
                <a:spcBef>
                  <a:spcPct val="0"/>
                </a:spcBef>
                <a:buClrTx/>
                <a:buFontTx/>
                <a:buNone/>
              </a:pPr>
              <a:t>180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itle 10"/>
          <p:cNvSpPr>
            <a:spLocks noGrp="1"/>
          </p:cNvSpPr>
          <p:nvPr>
            <p:ph type="title"/>
          </p:nvPr>
        </p:nvSpPr>
        <p:spPr>
          <a:xfrm>
            <a:off x="554038" y="274638"/>
            <a:ext cx="8035925" cy="742950"/>
          </a:xfrm>
        </p:spPr>
        <p:txBody>
          <a:bodyPr/>
          <a:lstStyle/>
          <a:p>
            <a:r>
              <a:rPr lang="en-US" altLang="en-US" smtClean="0">
                <a:solidFill>
                  <a:srgbClr val="3B3C3E"/>
                </a:solidFill>
              </a:rPr>
              <a:t>Additional resources</a:t>
            </a:r>
          </a:p>
        </p:txBody>
      </p:sp>
      <p:sp>
        <p:nvSpPr>
          <p:cNvPr id="380931" name="Content Placeholder 11"/>
          <p:cNvSpPr>
            <a:spLocks noGrp="1"/>
          </p:cNvSpPr>
          <p:nvPr>
            <p:ph sz="half" idx="1"/>
          </p:nvPr>
        </p:nvSpPr>
        <p:spPr>
          <a:xfrm>
            <a:off x="457200" y="1350963"/>
            <a:ext cx="8132763" cy="4525962"/>
          </a:xfrm>
        </p:spPr>
        <p:txBody>
          <a:bodyPr/>
          <a:lstStyle/>
          <a:p>
            <a:r>
              <a:rPr lang="en-US" altLang="en-US" smtClean="0">
                <a:solidFill>
                  <a:srgbClr val="3B3C3E"/>
                </a:solidFill>
              </a:rPr>
              <a:t>For additional resources, visit the Consumer Financial Protection Bureau website: </a:t>
            </a:r>
            <a:r>
              <a:rPr lang="en-US" altLang="en-US" smtClean="0">
                <a:solidFill>
                  <a:srgbClr val="3B3C3E"/>
                </a:solidFill>
                <a:hlinkClick r:id="rId3"/>
              </a:rPr>
              <a:t>http://www.consumerfinance.gov/</a:t>
            </a:r>
            <a:endParaRPr lang="en-US" altLang="en-US" smtClean="0">
              <a:solidFill>
                <a:srgbClr val="3B3C3E"/>
              </a:solidFill>
            </a:endParaRPr>
          </a:p>
          <a:p>
            <a:r>
              <a:rPr lang="en-US" altLang="en-US" smtClean="0">
                <a:solidFill>
                  <a:srgbClr val="3B3C3E"/>
                </a:solidFill>
              </a:rPr>
              <a:t>If you have a consumer complaint, visit: </a:t>
            </a:r>
            <a:r>
              <a:rPr lang="en-US" altLang="en-US" smtClean="0">
                <a:solidFill>
                  <a:srgbClr val="3B3C3E"/>
                </a:solidFill>
                <a:hlinkClick r:id="rId4"/>
              </a:rPr>
              <a:t>http://www.consumerfinance.gov/complaint/</a:t>
            </a:r>
            <a:endParaRPr lang="en-US" altLang="en-US" smtClean="0">
              <a:solidFill>
                <a:srgbClr val="3B3C3E"/>
              </a:solidFill>
            </a:endParaRPr>
          </a:p>
          <a:p>
            <a:r>
              <a:rPr lang="en-US" altLang="en-US" smtClean="0">
                <a:solidFill>
                  <a:srgbClr val="3B3C3E"/>
                </a:solidFill>
              </a:rPr>
              <a:t>If you have questions about consumer financial products and services, visit: </a:t>
            </a:r>
            <a:r>
              <a:rPr lang="en-US" altLang="en-US" smtClean="0">
                <a:solidFill>
                  <a:srgbClr val="3B3C3E"/>
                </a:solidFill>
                <a:hlinkClick r:id="rId5"/>
              </a:rPr>
              <a:t>http://www.consumerfinance.gov/askcfpb</a:t>
            </a:r>
            <a:endParaRPr lang="en-US" altLang="en-US" smtClean="0">
              <a:solidFill>
                <a:srgbClr val="3B3C3E"/>
              </a:solidFill>
            </a:endParaRPr>
          </a:p>
          <a:p>
            <a:r>
              <a:rPr lang="en-US" altLang="en-US" smtClean="0">
                <a:solidFill>
                  <a:srgbClr val="3B3C3E"/>
                </a:solidFill>
              </a:rPr>
              <a:t>The CFPB wants to hear about your experiences with money and financial services, good and bad. Visit: </a:t>
            </a:r>
            <a:r>
              <a:rPr lang="en-US" altLang="en-US" smtClean="0">
                <a:solidFill>
                  <a:srgbClr val="3B3C3E"/>
                </a:solidFill>
                <a:hlinkClick r:id="rId6"/>
              </a:rPr>
              <a:t>http://www.consumerfinance.gov/your-story</a:t>
            </a:r>
            <a:r>
              <a:rPr lang="en-US" altLang="en-US" smtClean="0">
                <a:solidFill>
                  <a:srgbClr val="3B3C3E"/>
                </a:solidFill>
              </a:rPr>
              <a:t> </a:t>
            </a:r>
          </a:p>
        </p:txBody>
      </p:sp>
      <p:sp>
        <p:nvSpPr>
          <p:cNvPr id="3809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7C69AD7-6770-41A7-89E5-C316E8B9F636}" type="slidenum">
              <a:rPr lang="en-US" altLang="en-US" sz="1200">
                <a:solidFill>
                  <a:srgbClr val="8A8B8C"/>
                </a:solidFill>
                <a:latin typeface="Arial" panose="020B0604020202020204" pitchFamily="34" charset="0"/>
              </a:rPr>
              <a:pPr>
                <a:lnSpc>
                  <a:spcPct val="100000"/>
                </a:lnSpc>
                <a:spcBef>
                  <a:spcPct val="0"/>
                </a:spcBef>
                <a:buClrTx/>
                <a:buFontTx/>
                <a:buNone/>
              </a:pPr>
              <a:t>181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B25FD3A-966A-4C11-8069-901583BB1736}" type="slidenum">
              <a:rPr lang="en-US" altLang="en-US" sz="1200">
                <a:solidFill>
                  <a:srgbClr val="8A8B8C"/>
                </a:solidFill>
                <a:latin typeface="Arial" panose="020B0604020202020204" pitchFamily="34" charset="0"/>
              </a:rPr>
              <a:pPr>
                <a:lnSpc>
                  <a:spcPct val="100000"/>
                </a:lnSpc>
                <a:spcBef>
                  <a:spcPct val="0"/>
                </a:spcBef>
                <a:buClrTx/>
                <a:buFontTx/>
                <a:buNone/>
              </a:pPr>
              <a:t>182</a:t>
            </a:fld>
            <a:endParaRPr lang="en-US" altLang="en-US" sz="1200">
              <a:solidFill>
                <a:srgbClr val="8A8B8C"/>
              </a:solidFill>
              <a:latin typeface="Arial" panose="020B0604020202020204" pitchFamily="34" charset="0"/>
            </a:endParaRPr>
          </a:p>
        </p:txBody>
      </p:sp>
      <p:sp>
        <p:nvSpPr>
          <p:cNvPr id="382979" name="Title 1"/>
          <p:cNvSpPr txBox="1">
            <a:spLocks/>
          </p:cNvSpPr>
          <p:nvPr/>
        </p:nvSpPr>
        <p:spPr bwMode="auto">
          <a:xfrm>
            <a:off x="903288" y="2349500"/>
            <a:ext cx="730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382980" name="Text Placeholder 2"/>
          <p:cNvSpPr txBox="1">
            <a:spLocks/>
          </p:cNvSpPr>
          <p:nvPr/>
        </p:nvSpPr>
        <p:spPr bwMode="auto">
          <a:xfrm>
            <a:off x="903288" y="3252788"/>
            <a:ext cx="73088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Closing</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Closing</a:t>
            </a:r>
          </a:p>
        </p:txBody>
      </p:sp>
      <p:sp>
        <p:nvSpPr>
          <p:cNvPr id="385027" name="Content Placeholder 2"/>
          <p:cNvSpPr>
            <a:spLocks noGrp="1"/>
          </p:cNvSpPr>
          <p:nvPr>
            <p:ph idx="1"/>
          </p:nvPr>
        </p:nvSpPr>
        <p:spPr>
          <a:xfrm>
            <a:off x="457200" y="1350963"/>
            <a:ext cx="8132763" cy="4525962"/>
          </a:xfrm>
        </p:spPr>
        <p:txBody>
          <a:bodyPr/>
          <a:lstStyle/>
          <a:p>
            <a:pPr eaLnBrk="1" hangingPunct="1"/>
            <a:r>
              <a:rPr lang="en-US" altLang="en-US" smtClean="0">
                <a:solidFill>
                  <a:srgbClr val="3B3C3E"/>
                </a:solidFill>
              </a:rPr>
              <a:t>What is the most important thing you are taking away from this training?</a:t>
            </a:r>
          </a:p>
          <a:p>
            <a:pPr eaLnBrk="1" hangingPunct="1"/>
            <a:r>
              <a:rPr lang="en-US" altLang="en-US" smtClean="0">
                <a:solidFill>
                  <a:srgbClr val="3B3C3E"/>
                </a:solidFill>
              </a:rPr>
              <a:t>What is something you would like to learn more about?</a:t>
            </a:r>
          </a:p>
        </p:txBody>
      </p:sp>
      <p:sp>
        <p:nvSpPr>
          <p:cNvPr id="3850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BCBBE2A-6525-430C-8271-950126E27058}" type="slidenum">
              <a:rPr lang="en-US" altLang="en-US" sz="1200">
                <a:solidFill>
                  <a:srgbClr val="8A8B8C"/>
                </a:solidFill>
                <a:latin typeface="Arial" panose="020B0604020202020204" pitchFamily="34" charset="0"/>
              </a:rPr>
              <a:pPr>
                <a:lnSpc>
                  <a:spcPct val="100000"/>
                </a:lnSpc>
                <a:spcBef>
                  <a:spcPct val="0"/>
                </a:spcBef>
                <a:buClrTx/>
                <a:buFontTx/>
                <a:buNone/>
              </a:pPr>
              <a:t>183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903288" y="2300288"/>
            <a:ext cx="7308850" cy="879475"/>
          </a:xfrm>
        </p:spPr>
        <p:txBody>
          <a:bodyPr/>
          <a:lstStyle/>
          <a:p>
            <a:pPr eaLnBrk="1" hangingPunct="1">
              <a:spcAft>
                <a:spcPct val="0"/>
              </a:spcAft>
            </a:pPr>
            <a:r>
              <a:rPr lang="en-US" altLang="en-US" smtClean="0"/>
              <a:t>Your Money, Your Goals</a:t>
            </a:r>
          </a:p>
        </p:txBody>
      </p:sp>
      <p:sp>
        <p:nvSpPr>
          <p:cNvPr id="3" name="Text Placeholder 2"/>
          <p:cNvSpPr>
            <a:spLocks noGrp="1"/>
          </p:cNvSpPr>
          <p:nvPr>
            <p:ph type="subTitle" idx="1"/>
          </p:nvPr>
        </p:nvSpPr>
        <p:spPr>
          <a:xfrm>
            <a:off x="903288" y="3027363"/>
            <a:ext cx="7308850" cy="676275"/>
          </a:xfrm>
        </p:spPr>
        <p:txBody>
          <a:bodyPr rtlCol="0"/>
          <a:lstStyle/>
          <a:p>
            <a:pPr eaLnBrk="1" fontAlgn="auto" hangingPunct="1">
              <a:spcAft>
                <a:spcPts val="0"/>
              </a:spcAft>
              <a:defRPr/>
            </a:pPr>
            <a:r>
              <a:rPr lang="en-US" sz="3000" dirty="0" smtClean="0">
                <a:solidFill>
                  <a:schemeClr val="accent2">
                    <a:lumMod val="50000"/>
                  </a:schemeClr>
                </a:solidFill>
                <a:ea typeface="+mn-ea"/>
                <a:cs typeface="+mn-cs"/>
              </a:rPr>
              <a:t>Introduction</a:t>
            </a:r>
            <a:endParaRPr lang="en-US" sz="3000" dirty="0">
              <a:solidFill>
                <a:schemeClr val="accent2">
                  <a:lumMod val="50000"/>
                </a:schemeClr>
              </a:solidFill>
              <a:ea typeface="+mn-ea"/>
              <a:cs typeface="+mn-cs"/>
            </a:endParaRPr>
          </a:p>
        </p:txBody>
      </p:sp>
      <p:sp>
        <p:nvSpPr>
          <p:cNvPr id="1434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4A21986-50BD-423A-B19E-DA0409BD4D69}" type="slidenum">
              <a:rPr lang="en-US" altLang="en-US" sz="1200">
                <a:solidFill>
                  <a:srgbClr val="8A8B8C"/>
                </a:solidFill>
                <a:latin typeface="Arial" panose="020B0604020202020204" pitchFamily="34" charset="0"/>
              </a:rPr>
              <a:pPr>
                <a:lnSpc>
                  <a:spcPct val="100000"/>
                </a:lnSpc>
                <a:spcBef>
                  <a:spcPct val="0"/>
                </a:spcBef>
                <a:buClrTx/>
                <a:buFontTx/>
                <a:buNone/>
              </a:pPr>
              <a:t>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554038" y="274638"/>
            <a:ext cx="8035925" cy="742950"/>
          </a:xfrm>
        </p:spPr>
        <p:txBody>
          <a:bodyPr/>
          <a:lstStyle/>
          <a:p>
            <a:r>
              <a:rPr lang="en-US" altLang="en-US" smtClean="0"/>
              <a:t>Getting the Community Volunteer toolkit</a:t>
            </a:r>
          </a:p>
        </p:txBody>
      </p:sp>
      <p:sp>
        <p:nvSpPr>
          <p:cNvPr id="5120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EEE3A6E-34B7-407C-AC2F-6E552869C93E}" type="slidenum">
              <a:rPr lang="en-US" altLang="en-US" sz="1200">
                <a:solidFill>
                  <a:srgbClr val="8A8B8C"/>
                </a:solidFill>
                <a:latin typeface="Arial" panose="020B0604020202020204" pitchFamily="34" charset="0"/>
              </a:rPr>
              <a:pPr>
                <a:lnSpc>
                  <a:spcPct val="100000"/>
                </a:lnSpc>
                <a:spcBef>
                  <a:spcPct val="0"/>
                </a:spcBef>
                <a:buClrTx/>
                <a:buFontTx/>
                <a:buNone/>
              </a:pPr>
              <a:t>20</a:t>
            </a:fld>
            <a:endParaRPr lang="en-US" altLang="en-US" sz="1200">
              <a:solidFill>
                <a:srgbClr val="8A8B8C"/>
              </a:solidFill>
              <a:latin typeface="Arial" panose="020B0604020202020204" pitchFamily="34" charset="0"/>
            </a:endParaRPr>
          </a:p>
        </p:txBody>
      </p:sp>
      <p:pic>
        <p:nvPicPr>
          <p:cNvPr id="512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317625"/>
            <a:ext cx="8607425" cy="410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Sign up for YMYG updates</a:t>
            </a:r>
          </a:p>
        </p:txBody>
      </p:sp>
      <p:sp>
        <p:nvSpPr>
          <p:cNvPr id="53251" name="Content Placeholder 2"/>
          <p:cNvSpPr>
            <a:spLocks noGrp="1"/>
          </p:cNvSpPr>
          <p:nvPr>
            <p:ph sz="half" idx="1"/>
          </p:nvPr>
        </p:nvSpPr>
        <p:spPr>
          <a:xfrm>
            <a:off x="457200" y="1350963"/>
            <a:ext cx="8132763" cy="4525962"/>
          </a:xfrm>
        </p:spPr>
        <p:txBody>
          <a:bodyPr/>
          <a:lstStyle/>
          <a:p>
            <a:pPr marL="457200" indent="-342900" eaLnBrk="1" hangingPunct="1"/>
            <a:r>
              <a:rPr lang="en-US" altLang="en-US" sz="2400" smtClean="0">
                <a:solidFill>
                  <a:srgbClr val="3B3C3E"/>
                </a:solidFill>
              </a:rPr>
              <a:t>You will receive news of:</a:t>
            </a:r>
          </a:p>
          <a:p>
            <a:pPr marL="857250" lvl="1" indent="-342900" eaLnBrk="1" hangingPunct="1"/>
            <a:r>
              <a:rPr lang="en-US" altLang="en-US" sz="2200" smtClean="0">
                <a:solidFill>
                  <a:srgbClr val="3B3C3E"/>
                </a:solidFill>
              </a:rPr>
              <a:t>Training and technical assistance opportunities</a:t>
            </a:r>
          </a:p>
          <a:p>
            <a:pPr marL="857250" lvl="1" indent="-342900" eaLnBrk="1" hangingPunct="1"/>
            <a:r>
              <a:rPr lang="en-US" altLang="en-US" sz="2200" smtClean="0">
                <a:solidFill>
                  <a:srgbClr val="3B3C3E"/>
                </a:solidFill>
              </a:rPr>
              <a:t>Toolkit updates</a:t>
            </a:r>
          </a:p>
          <a:p>
            <a:pPr marL="457200" indent="-342900" eaLnBrk="1" hangingPunct="1"/>
            <a:endParaRPr lang="en-US" altLang="en-US" sz="2400" smtClean="0">
              <a:solidFill>
                <a:srgbClr val="3B3C3E"/>
              </a:solidFill>
            </a:endParaRPr>
          </a:p>
          <a:p>
            <a:pPr marL="457200" indent="-342900" eaLnBrk="1" hangingPunct="1"/>
            <a:r>
              <a:rPr lang="en-US" altLang="en-US" sz="2400" smtClean="0">
                <a:solidFill>
                  <a:srgbClr val="3B3C3E"/>
                </a:solidFill>
              </a:rPr>
              <a:t>Sign up today or visit the </a:t>
            </a:r>
            <a:r>
              <a:rPr lang="en-US" altLang="en-US" sz="2400" i="1" smtClean="0">
                <a:solidFill>
                  <a:srgbClr val="3B3C3E"/>
                </a:solidFill>
              </a:rPr>
              <a:t>Your Money, Your Goals </a:t>
            </a:r>
            <a:r>
              <a:rPr lang="en-US" altLang="en-US" sz="2400" smtClean="0">
                <a:solidFill>
                  <a:srgbClr val="3B3C3E"/>
                </a:solidFill>
              </a:rPr>
              <a:t>page to sign up.</a:t>
            </a:r>
          </a:p>
          <a:p>
            <a:pPr marL="857250" lvl="1" indent="-342900" eaLnBrk="1" hangingPunct="1"/>
            <a:r>
              <a:rPr lang="en-US" altLang="en-US" sz="2200" smtClean="0">
                <a:solidFill>
                  <a:srgbClr val="3B3C3E"/>
                </a:solidFill>
              </a:rPr>
              <a:t>You can unsubscribe at any time.</a:t>
            </a:r>
          </a:p>
        </p:txBody>
      </p:sp>
      <p:sp>
        <p:nvSpPr>
          <p:cNvPr id="532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2853F3E-0A3A-4033-8FEE-BCB2BCEE2822}" type="slidenum">
              <a:rPr lang="en-US" altLang="en-US" sz="1200">
                <a:solidFill>
                  <a:srgbClr val="8A8B8C"/>
                </a:solidFill>
                <a:latin typeface="Arial" panose="020B0604020202020204" pitchFamily="34" charset="0"/>
              </a:rPr>
              <a:pPr>
                <a:lnSpc>
                  <a:spcPct val="100000"/>
                </a:lnSpc>
                <a:spcBef>
                  <a:spcPct val="0"/>
                </a:spcBef>
                <a:buClrTx/>
                <a:buFontTx/>
                <a:buNone/>
              </a:pPr>
              <a:t>21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E6A6939-4663-4707-8337-2A7E7FB26478}" type="slidenum">
              <a:rPr lang="en-US" altLang="en-US" sz="1200">
                <a:solidFill>
                  <a:srgbClr val="8A8B8C"/>
                </a:solidFill>
                <a:latin typeface="Arial" panose="020B0604020202020204" pitchFamily="34" charset="0"/>
              </a:rPr>
              <a:pPr>
                <a:lnSpc>
                  <a:spcPct val="100000"/>
                </a:lnSpc>
                <a:spcBef>
                  <a:spcPct val="0"/>
                </a:spcBef>
                <a:buClrTx/>
                <a:buFontTx/>
                <a:buNone/>
              </a:pPr>
              <a:t>22</a:t>
            </a:fld>
            <a:endParaRPr lang="en-US" altLang="en-US" sz="1200">
              <a:solidFill>
                <a:srgbClr val="8A8B8C"/>
              </a:solidFill>
              <a:latin typeface="Arial" panose="020B0604020202020204" pitchFamily="34" charset="0"/>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2563"/>
            <a:ext cx="8435975" cy="64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54038" y="274638"/>
            <a:ext cx="8035925" cy="742950"/>
          </a:xfrm>
        </p:spPr>
        <p:txBody>
          <a:bodyPr/>
          <a:lstStyle/>
          <a:p>
            <a:r>
              <a:rPr lang="en-US" altLang="en-US" smtClean="0">
                <a:solidFill>
                  <a:srgbClr val="3B3C3E"/>
                </a:solidFill>
              </a:rPr>
              <a:t>Financial empowerment</a:t>
            </a:r>
          </a:p>
        </p:txBody>
      </p:sp>
      <p:graphicFrame>
        <p:nvGraphicFramePr>
          <p:cNvPr id="5" name="Diagram 4"/>
          <p:cNvGraphicFramePr/>
          <p:nvPr/>
        </p:nvGraphicFramePr>
        <p:xfrm>
          <a:off x="530780" y="1510433"/>
          <a:ext cx="8036719" cy="5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0D8C9AD-AF7C-479B-8E57-633319804D96}"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23</a:t>
            </a:fld>
            <a:endParaRPr lang="en-US" altLang="en-US" sz="1200">
              <a:solidFill>
                <a:srgbClr val="8A8B8C"/>
              </a:solidFill>
              <a:latin typeface="Arial" panose="020B0604020202020204" pitchFamily="34" charset="0"/>
              <a:cs typeface="Arial" panose="020B0604020202020204" pitchFamily="34" charset="0"/>
            </a:endParaRPr>
          </a:p>
        </p:txBody>
      </p:sp>
      <p:sp>
        <p:nvSpPr>
          <p:cNvPr id="57349" name="Content Placeholder 2"/>
          <p:cNvSpPr>
            <a:spLocks noGrp="1"/>
          </p:cNvSpPr>
          <p:nvPr>
            <p:ph sz="half" idx="1"/>
          </p:nvPr>
        </p:nvSpPr>
        <p:spPr>
          <a:xfrm>
            <a:off x="554038" y="1350963"/>
            <a:ext cx="8132762" cy="4525962"/>
          </a:xfrm>
        </p:spPr>
        <p:txBody>
          <a:bodyPr/>
          <a:lstStyle/>
          <a:p>
            <a:pPr marL="0" indent="0">
              <a:spcAft>
                <a:spcPts val="600"/>
              </a:spcAft>
              <a:buFont typeface="Wingdings" panose="05000000000000000000" pitchFamily="2" charset="2"/>
              <a:buNone/>
            </a:pPr>
            <a:r>
              <a:rPr lang="en-US" altLang="en-US" sz="2400" smtClean="0">
                <a:solidFill>
                  <a:srgbClr val="3B3C3E"/>
                </a:solidFill>
              </a:rPr>
              <a:t>What is financial empowerment? </a:t>
            </a:r>
          </a:p>
          <a:p>
            <a:pPr marL="0" indent="0">
              <a:lnSpc>
                <a:spcPts val="2400"/>
              </a:lnSpc>
              <a:spcAft>
                <a:spcPts val="600"/>
              </a:spcAft>
              <a:buFont typeface="Wingdings" panose="05000000000000000000" pitchFamily="2" charset="2"/>
              <a:buNone/>
            </a:pPr>
            <a:r>
              <a:rPr lang="en-US" altLang="en-US" sz="1800" smtClean="0">
                <a:solidFill>
                  <a:srgbClr val="3B3C3E"/>
                </a:solidFill>
              </a:rPr>
              <a:t>How is it different from financial education, financial literacy, financial capacity, or other commonly used terms? </a:t>
            </a:r>
          </a:p>
        </p:txBody>
      </p:sp>
      <p:pic>
        <p:nvPicPr>
          <p:cNvPr id="57350"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3921125"/>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8163" y="4043363"/>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8163" y="4179888"/>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54038" y="274638"/>
            <a:ext cx="8035925" cy="742950"/>
          </a:xfrm>
        </p:spPr>
        <p:txBody>
          <a:bodyPr>
            <a:normAutofit fontScale="90000"/>
          </a:bodyPr>
          <a:lstStyle/>
          <a:p>
            <a:pPr eaLnBrk="1" hangingPunct="1">
              <a:defRPr/>
            </a:pPr>
            <a:r>
              <a:rPr lang="en-US" altLang="en-US" dirty="0" smtClean="0"/>
              <a:t>Financial empowerment and community volunteers</a:t>
            </a:r>
            <a:endParaRPr lang="en-US" altLang="en-US" dirty="0" smtClean="0">
              <a:solidFill>
                <a:srgbClr val="3B3C3E"/>
              </a:solidFill>
            </a:endParaRPr>
          </a:p>
        </p:txBody>
      </p:sp>
      <p:graphicFrame>
        <p:nvGraphicFramePr>
          <p:cNvPr id="5" name="Diagram 4"/>
          <p:cNvGraphicFramePr/>
          <p:nvPr/>
        </p:nvGraphicFramePr>
        <p:xfrm>
          <a:off x="553640" y="1444805"/>
          <a:ext cx="8036719" cy="405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3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DC8270E-D745-4F01-84A8-3CF0D8CB3953}" type="slidenum">
              <a:rPr lang="en-US" altLang="en-US" sz="1200">
                <a:solidFill>
                  <a:srgbClr val="8A8B8C"/>
                </a:solidFill>
                <a:latin typeface="Arial" panose="020B0604020202020204" pitchFamily="34" charset="0"/>
              </a:rPr>
              <a:pPr>
                <a:lnSpc>
                  <a:spcPct val="100000"/>
                </a:lnSpc>
                <a:spcBef>
                  <a:spcPct val="0"/>
                </a:spcBef>
                <a:buClrTx/>
                <a:buFontTx/>
                <a:buNone/>
              </a:pPr>
              <a:t>24</a:t>
            </a:fld>
            <a:endParaRPr lang="en-US" altLang="en-US" sz="1200">
              <a:solidFill>
                <a:srgbClr val="8A8B8C"/>
              </a:solidFill>
              <a:latin typeface="Arial" panose="020B0604020202020204" pitchFamily="34" charset="0"/>
            </a:endParaRPr>
          </a:p>
        </p:txBody>
      </p:sp>
      <p:sp>
        <p:nvSpPr>
          <p:cNvPr id="59397" name="Content Placeholder 2"/>
          <p:cNvSpPr>
            <a:spLocks noGrp="1"/>
          </p:cNvSpPr>
          <p:nvPr>
            <p:ph sz="half" idx="1"/>
          </p:nvPr>
        </p:nvSpPr>
        <p:spPr>
          <a:xfrm>
            <a:off x="554038" y="7000875"/>
            <a:ext cx="8132762" cy="4525963"/>
          </a:xfrm>
        </p:spPr>
        <p:txBody>
          <a:bodyPr/>
          <a:lstStyle/>
          <a:p>
            <a:pPr marL="0" indent="0" eaLnBrk="1" hangingPunct="1">
              <a:spcAft>
                <a:spcPts val="600"/>
              </a:spcAft>
              <a:buFont typeface="Wingdings" panose="05000000000000000000" pitchFamily="2" charset="2"/>
              <a:buNone/>
            </a:pPr>
            <a:r>
              <a:rPr lang="en-US" altLang="en-US" sz="2400" smtClean="0">
                <a:solidFill>
                  <a:srgbClr val="3B3C3E"/>
                </a:solidFill>
              </a:rPr>
              <a:t>What is financial empowerment? </a:t>
            </a:r>
          </a:p>
          <a:p>
            <a:pPr marL="0" indent="0" eaLnBrk="1" hangingPunct="1">
              <a:lnSpc>
                <a:spcPts val="2400"/>
              </a:lnSpc>
              <a:spcAft>
                <a:spcPts val="600"/>
              </a:spcAft>
              <a:buFont typeface="Wingdings" panose="05000000000000000000" pitchFamily="2" charset="2"/>
              <a:buNone/>
            </a:pPr>
            <a:r>
              <a:rPr lang="en-US" altLang="en-US" sz="1800" smtClean="0">
                <a:solidFill>
                  <a:srgbClr val="3B3C3E"/>
                </a:solidFill>
              </a:rPr>
              <a:t>How is it different than financial education, financial literacy, financial capacity, or other commonly used terms? </a:t>
            </a:r>
          </a:p>
        </p:txBody>
      </p:sp>
      <p:pic>
        <p:nvPicPr>
          <p:cNvPr id="5939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2088" y="326548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Picture 11"/>
          <p:cNvSpPr>
            <a:spLocks noChangeAspect="1"/>
          </p:cNvSpPr>
          <p:nvPr/>
        </p:nvSpPr>
        <p:spPr bwMode="auto">
          <a:xfrm>
            <a:off x="5618163" y="4043363"/>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p>
        </p:txBody>
      </p:sp>
      <p:sp>
        <p:nvSpPr>
          <p:cNvPr id="59400" name="Picture 13"/>
          <p:cNvSpPr>
            <a:spLocks noChangeAspect="1"/>
          </p:cNvSpPr>
          <p:nvPr/>
        </p:nvSpPr>
        <p:spPr bwMode="auto">
          <a:xfrm>
            <a:off x="5618163" y="4179888"/>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54038" y="274638"/>
            <a:ext cx="8035925" cy="742950"/>
          </a:xfrm>
        </p:spPr>
        <p:txBody>
          <a:bodyPr/>
          <a:lstStyle/>
          <a:p>
            <a:r>
              <a:rPr lang="en-US" altLang="en-US" smtClean="0">
                <a:solidFill>
                  <a:srgbClr val="3B3C3E"/>
                </a:solidFill>
              </a:rPr>
              <a:t>Debate</a:t>
            </a:r>
          </a:p>
        </p:txBody>
      </p:sp>
      <p:sp>
        <p:nvSpPr>
          <p:cNvPr id="3" name="Content Placeholder 2"/>
          <p:cNvSpPr>
            <a:spLocks noGrp="1"/>
          </p:cNvSpPr>
          <p:nvPr>
            <p:ph sz="half" idx="1"/>
          </p:nvPr>
        </p:nvSpPr>
        <p:spPr>
          <a:xfrm>
            <a:off x="457200" y="1350963"/>
            <a:ext cx="4038600" cy="4525962"/>
          </a:xfrm>
        </p:spPr>
        <p:txBody>
          <a:bodyPr/>
          <a:lstStyle/>
          <a:p>
            <a:pPr marL="114300" indent="0">
              <a:buFont typeface="Wingdings" charset="0"/>
              <a:buNone/>
              <a:defRPr/>
            </a:pPr>
            <a:r>
              <a:rPr lang="en-US" b="1" dirty="0" smtClean="0">
                <a:solidFill>
                  <a:srgbClr val="3B3C3E"/>
                </a:solidFill>
              </a:rPr>
              <a:t>Team 1</a:t>
            </a:r>
          </a:p>
          <a:p>
            <a:pPr>
              <a:buFont typeface="Wingdings" charset="0"/>
              <a:buChar char="§"/>
              <a:defRPr/>
            </a:pPr>
            <a:r>
              <a:rPr lang="en-US" dirty="0" smtClean="0">
                <a:solidFill>
                  <a:srgbClr val="3B3C3E"/>
                </a:solidFill>
              </a:rPr>
              <a:t>As community volunteers, we </a:t>
            </a:r>
            <a:br>
              <a:rPr lang="en-US" dirty="0" smtClean="0">
                <a:solidFill>
                  <a:srgbClr val="3B3C3E"/>
                </a:solidFill>
              </a:rPr>
            </a:br>
            <a:r>
              <a:rPr lang="en-US" i="1" dirty="0" smtClean="0">
                <a:solidFill>
                  <a:srgbClr val="3B3C3E"/>
                </a:solidFill>
              </a:rPr>
              <a:t>should</a:t>
            </a:r>
            <a:r>
              <a:rPr lang="en-US" dirty="0" smtClean="0">
                <a:solidFill>
                  <a:srgbClr val="3B3C3E"/>
                </a:solidFill>
              </a:rPr>
              <a:t> provide financial empowerment services to </a:t>
            </a:r>
            <a:br>
              <a:rPr lang="en-US" dirty="0" smtClean="0">
                <a:solidFill>
                  <a:srgbClr val="3B3C3E"/>
                </a:solidFill>
              </a:rPr>
            </a:br>
            <a:r>
              <a:rPr lang="en-US" dirty="0" smtClean="0">
                <a:solidFill>
                  <a:srgbClr val="3B3C3E"/>
                </a:solidFill>
              </a:rPr>
              <a:t>the people we serve.</a:t>
            </a:r>
            <a:endParaRPr lang="en-US" dirty="0">
              <a:solidFill>
                <a:srgbClr val="3B3C3E"/>
              </a:solidFill>
            </a:endParaRPr>
          </a:p>
        </p:txBody>
      </p:sp>
      <p:sp>
        <p:nvSpPr>
          <p:cNvPr id="4" name="Content Placeholder 3"/>
          <p:cNvSpPr>
            <a:spLocks noGrp="1"/>
          </p:cNvSpPr>
          <p:nvPr>
            <p:ph sz="half" idx="2"/>
          </p:nvPr>
        </p:nvSpPr>
        <p:spPr>
          <a:xfrm>
            <a:off x="4648200" y="1350963"/>
            <a:ext cx="4038600" cy="4525962"/>
          </a:xfrm>
        </p:spPr>
        <p:txBody>
          <a:bodyPr/>
          <a:lstStyle/>
          <a:p>
            <a:pPr marL="114300" indent="0">
              <a:buFont typeface="Wingdings" charset="0"/>
              <a:buNone/>
              <a:defRPr/>
            </a:pPr>
            <a:r>
              <a:rPr lang="en-US" b="1" dirty="0" smtClean="0">
                <a:solidFill>
                  <a:srgbClr val="3B3C3E"/>
                </a:solidFill>
              </a:rPr>
              <a:t>Team 2</a:t>
            </a:r>
          </a:p>
          <a:p>
            <a:pPr>
              <a:buFont typeface="Wingdings" charset="0"/>
              <a:buChar char="§"/>
              <a:defRPr/>
            </a:pPr>
            <a:r>
              <a:rPr lang="en-US" dirty="0" smtClean="0">
                <a:solidFill>
                  <a:srgbClr val="3B3C3E"/>
                </a:solidFill>
              </a:rPr>
              <a:t>As community volunteers, we </a:t>
            </a:r>
            <a:br>
              <a:rPr lang="en-US" dirty="0" smtClean="0">
                <a:solidFill>
                  <a:srgbClr val="3B3C3E"/>
                </a:solidFill>
              </a:rPr>
            </a:br>
            <a:r>
              <a:rPr lang="en-US" i="1" dirty="0" smtClean="0">
                <a:solidFill>
                  <a:srgbClr val="3B3C3E"/>
                </a:solidFill>
              </a:rPr>
              <a:t>should not </a:t>
            </a:r>
            <a:r>
              <a:rPr lang="en-US" dirty="0" smtClean="0">
                <a:solidFill>
                  <a:srgbClr val="3B3C3E"/>
                </a:solidFill>
              </a:rPr>
              <a:t>provide financial empowerment services to </a:t>
            </a:r>
            <a:br>
              <a:rPr lang="en-US" dirty="0" smtClean="0">
                <a:solidFill>
                  <a:srgbClr val="3B3C3E"/>
                </a:solidFill>
              </a:rPr>
            </a:br>
            <a:r>
              <a:rPr lang="en-US" dirty="0" smtClean="0">
                <a:solidFill>
                  <a:srgbClr val="3B3C3E"/>
                </a:solidFill>
              </a:rPr>
              <a:t>the people we serve.</a:t>
            </a:r>
            <a:endParaRPr lang="en-US" dirty="0">
              <a:solidFill>
                <a:srgbClr val="3B3C3E"/>
              </a:solidFill>
            </a:endParaRPr>
          </a:p>
        </p:txBody>
      </p:sp>
      <p:sp>
        <p:nvSpPr>
          <p:cNvPr id="6144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514A469-F098-4567-9404-05A8347F3924}"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25</a:t>
            </a:fld>
            <a:endParaRPr lang="en-US" altLang="en-US" sz="1200">
              <a:solidFill>
                <a:srgbClr val="8A8B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54038" y="274638"/>
            <a:ext cx="8035925" cy="742950"/>
          </a:xfrm>
        </p:spPr>
        <p:txBody>
          <a:bodyPr/>
          <a:lstStyle/>
          <a:p>
            <a:r>
              <a:rPr lang="en-US" altLang="en-US" smtClean="0">
                <a:solidFill>
                  <a:srgbClr val="3B3C3E"/>
                </a:solidFill>
              </a:rPr>
              <a:t>Benefit / cost analysis</a:t>
            </a:r>
          </a:p>
        </p:txBody>
      </p:sp>
      <p:sp>
        <p:nvSpPr>
          <p:cNvPr id="3" name="Content Placeholder 2"/>
          <p:cNvSpPr>
            <a:spLocks noGrp="1"/>
          </p:cNvSpPr>
          <p:nvPr>
            <p:ph sz="half" idx="1"/>
          </p:nvPr>
        </p:nvSpPr>
        <p:spPr>
          <a:xfrm>
            <a:off x="609600" y="1282700"/>
            <a:ext cx="4038600" cy="4525963"/>
          </a:xfrm>
        </p:spPr>
        <p:txBody>
          <a:bodyPr/>
          <a:lstStyle/>
          <a:p>
            <a:pPr marL="0" indent="0">
              <a:lnSpc>
                <a:spcPts val="3000"/>
              </a:lnSpc>
              <a:buFont typeface="Wingdings" charset="0"/>
              <a:buNone/>
              <a:defRPr/>
            </a:pPr>
            <a:r>
              <a:rPr lang="en-US" sz="2400" dirty="0" smtClean="0">
                <a:solidFill>
                  <a:srgbClr val="3B3C3E"/>
                </a:solidFill>
              </a:rPr>
              <a:t>What are the </a:t>
            </a:r>
            <a:r>
              <a:rPr lang="en-US" sz="2400" i="1" dirty="0" smtClean="0">
                <a:solidFill>
                  <a:schemeClr val="tx2"/>
                </a:solidFill>
              </a:rPr>
              <a:t>benefits</a:t>
            </a:r>
            <a:r>
              <a:rPr lang="en-US" sz="2400" dirty="0" smtClean="0">
                <a:solidFill>
                  <a:schemeClr val="tx2"/>
                </a:solidFill>
              </a:rPr>
              <a:t> </a:t>
            </a:r>
            <a:r>
              <a:rPr lang="en-US" sz="2400" dirty="0" smtClean="0">
                <a:solidFill>
                  <a:srgbClr val="3B3C3E"/>
                </a:solidFill>
              </a:rPr>
              <a:t>of financial empowerment for:</a:t>
            </a:r>
            <a:br>
              <a:rPr lang="en-US" sz="2400" dirty="0" smtClean="0">
                <a:solidFill>
                  <a:srgbClr val="3B3C3E"/>
                </a:solidFill>
              </a:rPr>
            </a:br>
            <a:endParaRPr lang="en-US" dirty="0" smtClean="0">
              <a:solidFill>
                <a:srgbClr val="3B3C3E"/>
              </a:solidFill>
            </a:endParaRPr>
          </a:p>
          <a:p>
            <a:pPr>
              <a:buFont typeface="Wingdings" charset="0"/>
              <a:buChar char="§"/>
              <a:defRPr/>
            </a:pPr>
            <a:r>
              <a:rPr lang="en-US" sz="2400" dirty="0" smtClean="0">
                <a:solidFill>
                  <a:srgbClr val="3B3C3E"/>
                </a:solidFill>
              </a:rPr>
              <a:t>You?</a:t>
            </a:r>
            <a:endParaRPr lang="en-US" sz="2400" dirty="0">
              <a:solidFill>
                <a:srgbClr val="3B3C3E"/>
              </a:solidFill>
            </a:endParaRPr>
          </a:p>
          <a:p>
            <a:pPr>
              <a:buFont typeface="Wingdings" charset="0"/>
              <a:buChar char="§"/>
              <a:defRPr/>
            </a:pPr>
            <a:r>
              <a:rPr lang="en-US" sz="2400" dirty="0" smtClean="0">
                <a:solidFill>
                  <a:srgbClr val="3B3C3E"/>
                </a:solidFill>
              </a:rPr>
              <a:t>The people you serve?</a:t>
            </a:r>
          </a:p>
          <a:p>
            <a:pPr>
              <a:buFont typeface="Wingdings" charset="0"/>
              <a:buChar char="§"/>
              <a:defRPr/>
            </a:pPr>
            <a:r>
              <a:rPr lang="en-US" sz="2400" dirty="0" smtClean="0">
                <a:solidFill>
                  <a:srgbClr val="3B3C3E"/>
                </a:solidFill>
              </a:rPr>
              <a:t>The program you volunteer for?</a:t>
            </a:r>
            <a:endParaRPr lang="en-US" sz="2400" dirty="0">
              <a:solidFill>
                <a:srgbClr val="3B3C3E"/>
              </a:solidFill>
            </a:endParaRPr>
          </a:p>
        </p:txBody>
      </p:sp>
      <p:sp>
        <p:nvSpPr>
          <p:cNvPr id="4" name="Content Placeholder 3"/>
          <p:cNvSpPr>
            <a:spLocks noGrp="1"/>
          </p:cNvSpPr>
          <p:nvPr>
            <p:ph sz="half" idx="2"/>
          </p:nvPr>
        </p:nvSpPr>
        <p:spPr>
          <a:xfrm>
            <a:off x="4648200" y="1282700"/>
            <a:ext cx="4038600" cy="4525963"/>
          </a:xfrm>
        </p:spPr>
        <p:txBody>
          <a:bodyPr/>
          <a:lstStyle/>
          <a:p>
            <a:pPr marL="0" indent="0">
              <a:lnSpc>
                <a:spcPts val="3000"/>
              </a:lnSpc>
              <a:buFont typeface="Wingdings" charset="0"/>
              <a:buNone/>
              <a:defRPr/>
            </a:pPr>
            <a:r>
              <a:rPr lang="en-US" sz="2400" dirty="0" smtClean="0">
                <a:solidFill>
                  <a:srgbClr val="3B3C3E"/>
                </a:solidFill>
              </a:rPr>
              <a:t>What are the </a:t>
            </a:r>
            <a:r>
              <a:rPr lang="en-US" sz="2400" i="1" dirty="0" smtClean="0">
                <a:solidFill>
                  <a:srgbClr val="2CB34A"/>
                </a:solidFill>
              </a:rPr>
              <a:t>costs</a:t>
            </a:r>
            <a:r>
              <a:rPr lang="en-US" sz="2400" dirty="0" smtClean="0">
                <a:solidFill>
                  <a:srgbClr val="3B3C3E"/>
                </a:solidFill>
              </a:rPr>
              <a:t> of financial empowerment: </a:t>
            </a:r>
            <a:r>
              <a:rPr lang="en-US" sz="2400" dirty="0">
                <a:solidFill>
                  <a:srgbClr val="3B3C3E"/>
                </a:solidFill>
              </a:rPr>
              <a:t/>
            </a:r>
            <a:br>
              <a:rPr lang="en-US" sz="2400" dirty="0">
                <a:solidFill>
                  <a:srgbClr val="3B3C3E"/>
                </a:solidFill>
              </a:rPr>
            </a:br>
            <a:endParaRPr lang="en-US" sz="2400" dirty="0" smtClean="0">
              <a:solidFill>
                <a:srgbClr val="3B3C3E"/>
              </a:solidFill>
            </a:endParaRPr>
          </a:p>
          <a:p>
            <a:pPr>
              <a:buFont typeface="Wingdings" charset="0"/>
              <a:buChar char="§"/>
              <a:defRPr/>
            </a:pPr>
            <a:r>
              <a:rPr lang="en-US" sz="2400" dirty="0">
                <a:solidFill>
                  <a:srgbClr val="3B3C3E"/>
                </a:solidFill>
              </a:rPr>
              <a:t>You?</a:t>
            </a:r>
          </a:p>
          <a:p>
            <a:pPr>
              <a:buFont typeface="Wingdings" charset="0"/>
              <a:buChar char="§"/>
              <a:defRPr/>
            </a:pPr>
            <a:r>
              <a:rPr lang="en-US" sz="2400" dirty="0" smtClean="0">
                <a:solidFill>
                  <a:srgbClr val="3B3C3E"/>
                </a:solidFill>
              </a:rPr>
              <a:t>The people you serve?</a:t>
            </a:r>
            <a:endParaRPr lang="en-US" sz="2400" dirty="0">
              <a:solidFill>
                <a:srgbClr val="3B3C3E"/>
              </a:solidFill>
            </a:endParaRPr>
          </a:p>
          <a:p>
            <a:pPr>
              <a:buFont typeface="Wingdings" charset="0"/>
              <a:buChar char="§"/>
              <a:defRPr/>
            </a:pPr>
            <a:r>
              <a:rPr lang="en-US" sz="2400" dirty="0">
                <a:solidFill>
                  <a:srgbClr val="3B3C3E"/>
                </a:solidFill>
              </a:rPr>
              <a:t>The program you volunteer for?</a:t>
            </a:r>
          </a:p>
          <a:p>
            <a:pPr marL="0" indent="0">
              <a:buFont typeface="Wingdings" charset="0"/>
              <a:buNone/>
              <a:defRPr/>
            </a:pPr>
            <a:endParaRPr lang="en-US" sz="2400" dirty="0">
              <a:solidFill>
                <a:srgbClr val="3B3C3E"/>
              </a:solidFill>
            </a:endParaRPr>
          </a:p>
        </p:txBody>
      </p:sp>
      <p:sp>
        <p:nvSpPr>
          <p:cNvPr id="6349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C853CC4-4832-4D5B-B0F7-B9889A029629}"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26</a:t>
            </a:fld>
            <a:endParaRPr lang="en-US" altLang="en-US" sz="1200">
              <a:solidFill>
                <a:srgbClr val="8A8B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7E85652-9139-4682-BDE3-144F26109DA4}" type="slidenum">
              <a:rPr lang="en-US" altLang="en-US" sz="1200">
                <a:solidFill>
                  <a:srgbClr val="8A8B8C"/>
                </a:solidFill>
                <a:latin typeface="Arial" panose="020B0604020202020204" pitchFamily="34" charset="0"/>
              </a:rPr>
              <a:pPr>
                <a:lnSpc>
                  <a:spcPct val="100000"/>
                </a:lnSpc>
                <a:spcBef>
                  <a:spcPct val="0"/>
                </a:spcBef>
                <a:buClrTx/>
                <a:buFontTx/>
                <a:buNone/>
              </a:pPr>
              <a:t>27</a:t>
            </a:fld>
            <a:endParaRPr lang="en-US" altLang="en-US" sz="1200">
              <a:solidFill>
                <a:srgbClr val="8A8B8C"/>
              </a:solidFill>
              <a:latin typeface="Arial" panose="020B0604020202020204" pitchFamily="34" charset="0"/>
            </a:endParaRPr>
          </a:p>
        </p:txBody>
      </p:sp>
      <p:sp>
        <p:nvSpPr>
          <p:cNvPr id="65539" name="Title 1"/>
          <p:cNvSpPr>
            <a:spLocks noGrp="1"/>
          </p:cNvSpPr>
          <p:nvPr>
            <p:ph type="ctrTitle"/>
          </p:nvPr>
        </p:nvSpPr>
        <p:spPr>
          <a:xfrm>
            <a:off x="903288" y="2401888"/>
            <a:ext cx="7308850" cy="879475"/>
          </a:xfrm>
        </p:spPr>
        <p:txBody>
          <a:bodyPr/>
          <a:lstStyle/>
          <a:p>
            <a:pPr eaLnBrk="1" hangingPunct="1">
              <a:spcAft>
                <a:spcPct val="0"/>
              </a:spcAft>
            </a:pPr>
            <a:r>
              <a:rPr lang="en-US" altLang="en-US" smtClean="0"/>
              <a:t>Your Money, Your Goals</a:t>
            </a:r>
          </a:p>
        </p:txBody>
      </p:sp>
      <p:sp>
        <p:nvSpPr>
          <p:cNvPr id="65540" name="Text Placeholder 2"/>
          <p:cNvSpPr>
            <a:spLocks noGrp="1"/>
          </p:cNvSpPr>
          <p:nvPr>
            <p:ph type="subTitle" idx="1"/>
          </p:nvPr>
        </p:nvSpPr>
        <p:spPr>
          <a:xfrm>
            <a:off x="903288" y="3128963"/>
            <a:ext cx="7308850" cy="676275"/>
          </a:xfrm>
        </p:spPr>
        <p:txBody>
          <a:bodyPr/>
          <a:lstStyle/>
          <a:p>
            <a:pPr eaLnBrk="1" hangingPunct="1">
              <a:spcBef>
                <a:spcPts val="2113"/>
              </a:spcBef>
              <a:buSzTx/>
            </a:pPr>
            <a:r>
              <a:rPr lang="en-US" altLang="en-US" sz="3000" smtClean="0">
                <a:solidFill>
                  <a:srgbClr val="3B3C3E"/>
                </a:solidFill>
              </a:rPr>
              <a:t>An orientation to the toolkit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54038" y="274638"/>
            <a:ext cx="8035925" cy="742950"/>
          </a:xfrm>
        </p:spPr>
        <p:txBody>
          <a:bodyPr/>
          <a:lstStyle/>
          <a:p>
            <a:pPr eaLnBrk="1" hangingPunct="1"/>
            <a:r>
              <a:rPr lang="en-US" altLang="en-US" smtClean="0"/>
              <a:t>Organization of </a:t>
            </a:r>
            <a:r>
              <a:rPr lang="en-US" altLang="en-US" i="1" smtClean="0"/>
              <a:t>Your Money, Your Goals</a:t>
            </a:r>
          </a:p>
        </p:txBody>
      </p:sp>
      <p:sp>
        <p:nvSpPr>
          <p:cNvPr id="67587" name="Content Placeholder 2"/>
          <p:cNvSpPr>
            <a:spLocks noGrp="1"/>
          </p:cNvSpPr>
          <p:nvPr>
            <p:ph sz="half" idx="1"/>
          </p:nvPr>
        </p:nvSpPr>
        <p:spPr>
          <a:xfrm>
            <a:off x="457200" y="1350963"/>
            <a:ext cx="8132763" cy="4525962"/>
          </a:xfrm>
        </p:spPr>
        <p:txBody>
          <a:bodyPr/>
          <a:lstStyle/>
          <a:p>
            <a:pPr eaLnBrk="1" hangingPunct="1"/>
            <a:r>
              <a:rPr lang="en-US" altLang="en-US" smtClean="0"/>
              <a:t>Introductory modules</a:t>
            </a:r>
          </a:p>
          <a:p>
            <a:pPr lvl="1" eaLnBrk="1" hangingPunct="1"/>
            <a:r>
              <a:rPr lang="en-US" altLang="en-US" smtClean="0"/>
              <a:t>Introduction Part 1: Introduction to the toolkit</a:t>
            </a:r>
          </a:p>
          <a:p>
            <a:pPr lvl="1" eaLnBrk="1" hangingPunct="1"/>
            <a:r>
              <a:rPr lang="en-US" altLang="en-US" smtClean="0"/>
              <a:t>Introduction Part 2: Understanding the situation</a:t>
            </a:r>
          </a:p>
          <a:p>
            <a:pPr lvl="1" eaLnBrk="1" hangingPunct="1"/>
            <a:r>
              <a:rPr lang="en-US" altLang="en-US" smtClean="0"/>
              <a:t>Introduction Part 3: Starting the money conversation</a:t>
            </a:r>
          </a:p>
          <a:p>
            <a:pPr lvl="1" eaLnBrk="1" hangingPunct="1"/>
            <a:r>
              <a:rPr lang="en-US" altLang="en-US" smtClean="0"/>
              <a:t>Introduction Part 4: Emotions, values, and culture: What’s behind our money choices?</a:t>
            </a:r>
          </a:p>
        </p:txBody>
      </p:sp>
      <p:sp>
        <p:nvSpPr>
          <p:cNvPr id="6758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E3F6E81-3C6D-45E0-9688-219126962EE6}" type="slidenum">
              <a:rPr lang="en-US" altLang="en-US" sz="1200">
                <a:solidFill>
                  <a:srgbClr val="8A8B8C"/>
                </a:solidFill>
                <a:latin typeface="Arial" panose="020B0604020202020204" pitchFamily="34" charset="0"/>
              </a:rPr>
              <a:pPr>
                <a:lnSpc>
                  <a:spcPct val="100000"/>
                </a:lnSpc>
                <a:spcBef>
                  <a:spcPct val="0"/>
                </a:spcBef>
                <a:buClrTx/>
                <a:buFontTx/>
                <a:buNone/>
              </a:pPr>
              <a:t>28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54038" y="274638"/>
            <a:ext cx="8035925" cy="742950"/>
          </a:xfrm>
        </p:spPr>
        <p:txBody>
          <a:bodyPr/>
          <a:lstStyle/>
          <a:p>
            <a:pPr eaLnBrk="1" hangingPunct="1"/>
            <a:r>
              <a:rPr lang="en-US" altLang="en-US" smtClean="0"/>
              <a:t>Organization of </a:t>
            </a:r>
            <a:r>
              <a:rPr lang="en-US" altLang="en-US" i="1" smtClean="0"/>
              <a:t>Your Money, Your Goals</a:t>
            </a:r>
            <a:endParaRPr lang="en-US" altLang="en-US" smtClean="0"/>
          </a:p>
        </p:txBody>
      </p:sp>
      <p:sp>
        <p:nvSpPr>
          <p:cNvPr id="69635" name="Content Placeholder 2"/>
          <p:cNvSpPr>
            <a:spLocks noGrp="1"/>
          </p:cNvSpPr>
          <p:nvPr>
            <p:ph sz="half" idx="1"/>
          </p:nvPr>
        </p:nvSpPr>
        <p:spPr>
          <a:xfrm>
            <a:off x="457200" y="1350963"/>
            <a:ext cx="8132763" cy="4525962"/>
          </a:xfrm>
        </p:spPr>
        <p:txBody>
          <a:bodyPr/>
          <a:lstStyle/>
          <a:p>
            <a:pPr eaLnBrk="1" hangingPunct="1"/>
            <a:r>
              <a:rPr lang="en-US" altLang="en-US" smtClean="0"/>
              <a:t>Content modules</a:t>
            </a:r>
          </a:p>
          <a:p>
            <a:pPr lvl="1" eaLnBrk="1" hangingPunct="1"/>
            <a:r>
              <a:rPr lang="en-US" altLang="en-US" smtClean="0"/>
              <a:t>Module 1: Setting goals and planning for large purchases</a:t>
            </a:r>
          </a:p>
          <a:p>
            <a:pPr lvl="1" eaLnBrk="1" hangingPunct="1"/>
            <a:r>
              <a:rPr lang="en-US" altLang="en-US" smtClean="0"/>
              <a:t>Module 2: Saving for the emergencies, bills, and goals</a:t>
            </a:r>
          </a:p>
          <a:p>
            <a:pPr lvl="1" eaLnBrk="1" hangingPunct="1"/>
            <a:r>
              <a:rPr lang="en-US" altLang="en-US" smtClean="0"/>
              <a:t>Module 3: Tracking and managing income and benefits</a:t>
            </a:r>
          </a:p>
          <a:p>
            <a:pPr lvl="1" eaLnBrk="1" hangingPunct="1"/>
            <a:r>
              <a:rPr lang="en-US" altLang="en-US" smtClean="0"/>
              <a:t>Module 4: Paying bills and other expenses</a:t>
            </a:r>
          </a:p>
          <a:p>
            <a:pPr lvl="1" eaLnBrk="1" hangingPunct="1"/>
            <a:r>
              <a:rPr lang="en-US" altLang="en-US" smtClean="0"/>
              <a:t>Module 5: Getting through the month</a:t>
            </a:r>
          </a:p>
          <a:p>
            <a:pPr lvl="1" eaLnBrk="1" hangingPunct="1"/>
            <a:r>
              <a:rPr lang="en-US" altLang="en-US" smtClean="0"/>
              <a:t>Module 6: Dealing with debt</a:t>
            </a:r>
          </a:p>
          <a:p>
            <a:pPr lvl="1" eaLnBrk="1" hangingPunct="1"/>
            <a:r>
              <a:rPr lang="en-US" altLang="en-US" smtClean="0"/>
              <a:t>Module 7: Understanding credit reports and scores</a:t>
            </a:r>
          </a:p>
          <a:p>
            <a:pPr lvl="1" eaLnBrk="1" hangingPunct="1"/>
            <a:r>
              <a:rPr lang="en-US" altLang="en-US" smtClean="0"/>
              <a:t>Module 8: Money services, cards, accounts, and loans: Finding what works for you</a:t>
            </a:r>
          </a:p>
          <a:p>
            <a:pPr lvl="1" eaLnBrk="1" hangingPunct="1"/>
            <a:r>
              <a:rPr lang="en-US" altLang="en-US" smtClean="0"/>
              <a:t>Module 9: Protecting your money</a:t>
            </a:r>
          </a:p>
        </p:txBody>
      </p:sp>
      <p:sp>
        <p:nvSpPr>
          <p:cNvPr id="6963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47D051D-3E72-46F9-BF05-56BAECE2C3F8}" type="slidenum">
              <a:rPr lang="en-US" altLang="en-US" sz="1200">
                <a:solidFill>
                  <a:srgbClr val="8A8B8C"/>
                </a:solidFill>
                <a:latin typeface="Arial" panose="020B0604020202020204" pitchFamily="34" charset="0"/>
              </a:rPr>
              <a:pPr>
                <a:lnSpc>
                  <a:spcPct val="100000"/>
                </a:lnSpc>
                <a:spcBef>
                  <a:spcPct val="0"/>
                </a:spcBef>
                <a:buClrTx/>
                <a:buFontTx/>
                <a:buNone/>
              </a:pPr>
              <a:t>29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lstStyle/>
          <a:p>
            <a:pPr eaLnBrk="1" fontAlgn="auto" hangingPunct="1">
              <a:spcAft>
                <a:spcPts val="0"/>
              </a:spcAft>
              <a:defRPr/>
            </a:pPr>
            <a:r>
              <a:rPr lang="en-US" dirty="0" smtClean="0">
                <a:solidFill>
                  <a:schemeClr val="accent2">
                    <a:lumMod val="50000"/>
                  </a:schemeClr>
                </a:solidFill>
                <a:ea typeface="+mj-ea"/>
                <a:cs typeface="+mj-cs"/>
              </a:rPr>
              <a:t>Money and me: Opening activity</a:t>
            </a:r>
            <a:endParaRPr lang="en-US" dirty="0">
              <a:solidFill>
                <a:schemeClr val="accent2">
                  <a:lumMod val="50000"/>
                </a:schemeClr>
              </a:solidFill>
              <a:ea typeface="+mj-ea"/>
              <a:cs typeface="+mj-cs"/>
            </a:endParaRPr>
          </a:p>
        </p:txBody>
      </p:sp>
      <p:sp>
        <p:nvSpPr>
          <p:cNvPr id="3" name="Content Placeholder 2"/>
          <p:cNvSpPr>
            <a:spLocks noGrp="1"/>
          </p:cNvSpPr>
          <p:nvPr>
            <p:ph idx="1"/>
          </p:nvPr>
        </p:nvSpPr>
        <p:spPr>
          <a:xfrm>
            <a:off x="457200" y="2087563"/>
            <a:ext cx="8132763" cy="2611437"/>
          </a:xfrm>
        </p:spPr>
        <p:txBody>
          <a:bodyPr rtlCol="0">
            <a:normAutofit/>
          </a:bodyPr>
          <a:lstStyle/>
          <a:p>
            <a:pPr marL="114300" indent="0" eaLnBrk="1" fontAlgn="auto" hangingPunct="1">
              <a:lnSpc>
                <a:spcPts val="4800"/>
              </a:lnSpc>
              <a:spcAft>
                <a:spcPts val="0"/>
              </a:spcAft>
              <a:buFont typeface="Wingdings" charset="2"/>
              <a:buNone/>
              <a:defRPr/>
            </a:pPr>
            <a:r>
              <a:rPr lang="en-US" sz="3600" dirty="0" smtClean="0">
                <a:solidFill>
                  <a:schemeClr val="accent2">
                    <a:lumMod val="50000"/>
                  </a:schemeClr>
                </a:solidFill>
                <a:ea typeface="+mn-ea"/>
                <a:cs typeface="Georgia"/>
              </a:rPr>
              <a:t>List all of the words, phrases, sayings, songs, or other associations you have with the word</a:t>
            </a:r>
            <a:r>
              <a:rPr lang="en-US" sz="3600" dirty="0">
                <a:solidFill>
                  <a:schemeClr val="accent2">
                    <a:lumMod val="50000"/>
                  </a:schemeClr>
                </a:solidFill>
                <a:ea typeface="+mn-ea"/>
                <a:cs typeface="Georgia"/>
              </a:rPr>
              <a:t> </a:t>
            </a:r>
            <a:r>
              <a:rPr lang="en-US" sz="3600" dirty="0" smtClean="0">
                <a:solidFill>
                  <a:srgbClr val="2CB34A"/>
                </a:solidFill>
                <a:ea typeface="+mn-ea"/>
                <a:cs typeface="Georgia"/>
              </a:rPr>
              <a:t>money.</a:t>
            </a:r>
            <a:endParaRPr lang="en-US" sz="3600" dirty="0" smtClean="0">
              <a:solidFill>
                <a:schemeClr val="accent2">
                  <a:lumMod val="50000"/>
                </a:schemeClr>
              </a:solidFill>
              <a:ea typeface="+mn-ea"/>
              <a:cs typeface="Georgia"/>
            </a:endParaRPr>
          </a:p>
          <a:p>
            <a:pPr marL="114300" indent="0" algn="ctr" eaLnBrk="1" fontAlgn="auto" hangingPunct="1">
              <a:spcAft>
                <a:spcPts val="0"/>
              </a:spcAft>
              <a:buFont typeface="Wingdings" charset="2"/>
              <a:buNone/>
              <a:defRPr/>
            </a:pPr>
            <a:endParaRPr lang="en-US" sz="6200" dirty="0" smtClean="0">
              <a:ea typeface="+mn-ea"/>
              <a:cs typeface="+mn-cs"/>
            </a:endParaRPr>
          </a:p>
          <a:p>
            <a:pPr marL="114300" indent="0" algn="ctr" eaLnBrk="1" fontAlgn="auto" hangingPunct="1">
              <a:spcAft>
                <a:spcPts val="0"/>
              </a:spcAft>
              <a:buFont typeface="Wingdings" charset="2"/>
              <a:buNone/>
              <a:defRPr/>
            </a:pPr>
            <a:endParaRPr lang="en-US" sz="6200" dirty="0">
              <a:ea typeface="+mn-ea"/>
              <a:cs typeface="+mn-cs"/>
            </a:endParaRP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75B3E4D-B61F-4E39-AE2F-D8AE27662C1D}" type="slidenum">
              <a:rPr lang="en-US" altLang="en-US" sz="1200">
                <a:solidFill>
                  <a:srgbClr val="8A8B8C"/>
                </a:solidFill>
                <a:latin typeface="Arial" panose="020B0604020202020204" pitchFamily="34" charset="0"/>
              </a:rPr>
              <a:pPr>
                <a:lnSpc>
                  <a:spcPct val="100000"/>
                </a:lnSpc>
                <a:spcBef>
                  <a:spcPct val="0"/>
                </a:spcBef>
                <a:buClrTx/>
                <a:buFontTx/>
                <a:buNone/>
              </a:pPr>
              <a:t>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554038" y="274638"/>
            <a:ext cx="8035925" cy="742950"/>
          </a:xfrm>
        </p:spPr>
        <p:txBody>
          <a:bodyPr/>
          <a:lstStyle/>
          <a:p>
            <a:pPr eaLnBrk="1" hangingPunct="1"/>
            <a:r>
              <a:rPr lang="en-US" altLang="en-US" smtClean="0"/>
              <a:t>Organization of </a:t>
            </a:r>
            <a:r>
              <a:rPr lang="en-US" altLang="en-US" i="1" smtClean="0"/>
              <a:t>Your Money, Your Goals</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t>Do not treat the Toolkit like a curriculum.</a:t>
            </a:r>
          </a:p>
          <a:p>
            <a:pPr eaLnBrk="1" hangingPunct="1"/>
            <a:r>
              <a:rPr lang="en-US" altLang="en-US" smtClean="0"/>
              <a:t>Provide the right content and tools at the right time.</a:t>
            </a:r>
          </a:p>
          <a:p>
            <a:pPr eaLnBrk="1" hangingPunct="1"/>
            <a:r>
              <a:rPr lang="en-US" altLang="en-US" smtClean="0"/>
              <a:t>Use discussions with the people you serves or assessments to figure out where to start.</a:t>
            </a:r>
          </a:p>
          <a:p>
            <a:pPr eaLnBrk="1" hangingPunct="1"/>
            <a:endParaRPr lang="en-US" altLang="en-US" smtClean="0"/>
          </a:p>
        </p:txBody>
      </p:sp>
      <p:sp>
        <p:nvSpPr>
          <p:cNvPr id="716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1DF7B8D-3E62-4E11-8229-00FCDE500521}" type="slidenum">
              <a:rPr lang="en-US" altLang="en-US" sz="1200">
                <a:solidFill>
                  <a:srgbClr val="8A8B8C"/>
                </a:solidFill>
                <a:latin typeface="Arial" panose="020B0604020202020204" pitchFamily="34" charset="0"/>
              </a:rPr>
              <a:pPr>
                <a:lnSpc>
                  <a:spcPct val="100000"/>
                </a:lnSpc>
                <a:spcBef>
                  <a:spcPct val="0"/>
                </a:spcBef>
                <a:buClrTx/>
                <a:buFontTx/>
                <a:buNone/>
              </a:pPr>
              <a:t>30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554038" y="274638"/>
            <a:ext cx="8035925" cy="742950"/>
          </a:xfrm>
        </p:spPr>
        <p:txBody>
          <a:bodyPr>
            <a:normAutofit fontScale="90000"/>
          </a:bodyPr>
          <a:lstStyle/>
          <a:p>
            <a:pPr eaLnBrk="1" hangingPunct="1">
              <a:defRPr/>
            </a:pPr>
            <a:r>
              <a:rPr lang="en-US" dirty="0">
                <a:solidFill>
                  <a:srgbClr val="3B3C3E"/>
                </a:solidFill>
                <a:ea typeface="MS PGothic" charset="0"/>
              </a:rPr>
              <a:t>Where would you start if your </a:t>
            </a:r>
            <a:r>
              <a:rPr lang="en-US" dirty="0" smtClean="0">
                <a:solidFill>
                  <a:srgbClr val="3B3C3E"/>
                </a:solidFill>
                <a:ea typeface="MS PGothic" charset="0"/>
              </a:rPr>
              <a:t>the people you serve.</a:t>
            </a:r>
            <a:r>
              <a:rPr lang="en-US" dirty="0">
                <a:solidFill>
                  <a:srgbClr val="3B3C3E"/>
                </a:solidFill>
                <a:ea typeface="MS PGothic" charset="0"/>
              </a:rPr>
              <a:t>..</a:t>
            </a:r>
          </a:p>
        </p:txBody>
      </p:sp>
      <p:sp>
        <p:nvSpPr>
          <p:cNvPr id="73731" name="Content Placeholder 2"/>
          <p:cNvSpPr>
            <a:spLocks noGrp="1"/>
          </p:cNvSpPr>
          <p:nvPr>
            <p:ph sz="half" idx="1"/>
          </p:nvPr>
        </p:nvSpPr>
        <p:spPr>
          <a:xfrm>
            <a:off x="554038" y="1350963"/>
            <a:ext cx="8035925" cy="4525962"/>
          </a:xfrm>
        </p:spPr>
        <p:txBody>
          <a:bodyPr/>
          <a:lstStyle/>
          <a:p>
            <a:pPr marL="571500" eaLnBrk="1" hangingPunct="1">
              <a:lnSpc>
                <a:spcPts val="3200"/>
              </a:lnSpc>
              <a:spcBef>
                <a:spcPts val="600"/>
              </a:spcBef>
              <a:buFont typeface="Georgia" panose="02040502050405020303" pitchFamily="18" charset="0"/>
              <a:buAutoNum type="arabicPeriod"/>
            </a:pPr>
            <a:r>
              <a:rPr lang="en-US" altLang="en-US" smtClean="0">
                <a:solidFill>
                  <a:srgbClr val="3B3C3E"/>
                </a:solidFill>
              </a:rPr>
              <a:t>Felt overwhelmed by debt?</a:t>
            </a:r>
          </a:p>
          <a:p>
            <a:pPr marL="571500" eaLnBrk="1" hangingPunct="1">
              <a:lnSpc>
                <a:spcPts val="3200"/>
              </a:lnSpc>
              <a:spcBef>
                <a:spcPts val="600"/>
              </a:spcBef>
              <a:buFont typeface="Georgia" panose="02040502050405020303" pitchFamily="18" charset="0"/>
              <a:buAutoNum type="arabicPeriod"/>
            </a:pPr>
            <a:r>
              <a:rPr lang="en-US" altLang="en-US" smtClean="0">
                <a:solidFill>
                  <a:srgbClr val="3B3C3E"/>
                </a:solidFill>
              </a:rPr>
              <a:t>Felt like she couldn’t make ends meet?</a:t>
            </a:r>
          </a:p>
          <a:p>
            <a:pPr marL="571500" eaLnBrk="1" hangingPunct="1">
              <a:lnSpc>
                <a:spcPts val="3200"/>
              </a:lnSpc>
              <a:spcBef>
                <a:spcPts val="600"/>
              </a:spcBef>
              <a:buFont typeface="Georgia" panose="02040502050405020303" pitchFamily="18" charset="0"/>
              <a:buAutoNum type="arabicPeriod"/>
            </a:pPr>
            <a:r>
              <a:rPr lang="en-US" altLang="en-US" smtClean="0">
                <a:solidFill>
                  <a:srgbClr val="3B3C3E"/>
                </a:solidFill>
              </a:rPr>
              <a:t>Wants to buy a car and get the best rate she can for the money she must borrow?</a:t>
            </a:r>
          </a:p>
          <a:p>
            <a:pPr marL="571500" eaLnBrk="1" hangingPunct="1">
              <a:lnSpc>
                <a:spcPts val="3200"/>
              </a:lnSpc>
              <a:spcBef>
                <a:spcPts val="600"/>
              </a:spcBef>
              <a:buFont typeface="Georgia" panose="02040502050405020303" pitchFamily="18" charset="0"/>
              <a:buAutoNum type="arabicPeriod"/>
            </a:pPr>
            <a:r>
              <a:rPr lang="en-US" altLang="en-US" smtClean="0">
                <a:solidFill>
                  <a:srgbClr val="3B3C3E"/>
                </a:solidFill>
              </a:rPr>
              <a:t>Wants to understand direct deposit and payroll cards?</a:t>
            </a:r>
          </a:p>
          <a:p>
            <a:pPr marL="571500" eaLnBrk="1" hangingPunct="1">
              <a:lnSpc>
                <a:spcPts val="3200"/>
              </a:lnSpc>
              <a:spcBef>
                <a:spcPts val="600"/>
              </a:spcBef>
              <a:buFont typeface="Georgia" panose="02040502050405020303" pitchFamily="18" charset="0"/>
              <a:buAutoNum type="arabicPeriod"/>
            </a:pPr>
            <a:r>
              <a:rPr lang="en-US" altLang="en-US" smtClean="0">
                <a:solidFill>
                  <a:srgbClr val="3B3C3E"/>
                </a:solidFill>
              </a:rPr>
              <a:t>May qualify for EITC?</a:t>
            </a:r>
          </a:p>
        </p:txBody>
      </p:sp>
      <p:sp>
        <p:nvSpPr>
          <p:cNvPr id="737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8FBEC81-4A54-4CF2-AB97-5CD6F4CFCFB5}" type="slidenum">
              <a:rPr lang="en-US" altLang="en-US" sz="1200">
                <a:solidFill>
                  <a:srgbClr val="8A8B8C"/>
                </a:solidFill>
                <a:latin typeface="Arial" panose="020B0604020202020204" pitchFamily="34" charset="0"/>
              </a:rPr>
              <a:pPr>
                <a:lnSpc>
                  <a:spcPct val="100000"/>
                </a:lnSpc>
                <a:spcBef>
                  <a:spcPct val="0"/>
                </a:spcBef>
                <a:buClrTx/>
                <a:buFontTx/>
                <a:buNone/>
              </a:pPr>
              <a:t>31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554038" y="274638"/>
            <a:ext cx="8035925" cy="742950"/>
          </a:xfrm>
        </p:spPr>
        <p:txBody>
          <a:bodyPr>
            <a:normAutofit fontScale="90000"/>
          </a:bodyPr>
          <a:lstStyle/>
          <a:p>
            <a:pPr eaLnBrk="1" hangingPunct="1">
              <a:defRPr/>
            </a:pPr>
            <a:r>
              <a:rPr lang="en-US" dirty="0">
                <a:ea typeface="MS PGothic" charset="0"/>
              </a:rPr>
              <a:t>Where would you start if your </a:t>
            </a:r>
            <a:r>
              <a:rPr lang="en-US" dirty="0" smtClean="0">
                <a:ea typeface="MS PGothic" charset="0"/>
              </a:rPr>
              <a:t>the people you serve.</a:t>
            </a:r>
            <a:r>
              <a:rPr lang="en-US" dirty="0">
                <a:ea typeface="MS PGothic" charset="0"/>
              </a:rPr>
              <a:t>.. (continued)</a:t>
            </a:r>
          </a:p>
        </p:txBody>
      </p:sp>
      <p:sp>
        <p:nvSpPr>
          <p:cNvPr id="75779" name="Content Placeholder 2"/>
          <p:cNvSpPr>
            <a:spLocks noGrp="1"/>
          </p:cNvSpPr>
          <p:nvPr>
            <p:ph sz="half" idx="1"/>
          </p:nvPr>
        </p:nvSpPr>
        <p:spPr>
          <a:xfrm>
            <a:off x="554038" y="1350963"/>
            <a:ext cx="8035925" cy="4525962"/>
          </a:xfrm>
        </p:spPr>
        <p:txBody>
          <a:bodyPr/>
          <a:lstStyle/>
          <a:p>
            <a:pPr marL="452438" eaLnBrk="1" hangingPunct="1">
              <a:buFont typeface="Georgia" panose="02040502050405020303" pitchFamily="18" charset="0"/>
              <a:buAutoNum type="arabicPeriod" startAt="6"/>
            </a:pPr>
            <a:r>
              <a:rPr lang="en-US" altLang="en-US" smtClean="0"/>
              <a:t>Has used high-cost credit products in the past and wants to avoid these in the future?</a:t>
            </a:r>
          </a:p>
          <a:p>
            <a:pPr marL="452438" eaLnBrk="1" hangingPunct="1">
              <a:buFont typeface="Georgia" panose="02040502050405020303" pitchFamily="18" charset="0"/>
              <a:buAutoNum type="arabicPeriod" startAt="6"/>
            </a:pPr>
            <a:r>
              <a:rPr lang="en-US" altLang="en-US" smtClean="0"/>
              <a:t>Wants to make changes but does not have clear goals?</a:t>
            </a:r>
          </a:p>
          <a:p>
            <a:pPr marL="452438" eaLnBrk="1" hangingPunct="1">
              <a:buFont typeface="Georgia" panose="02040502050405020303" pitchFamily="18" charset="0"/>
              <a:buAutoNum type="arabicPeriod" startAt="6"/>
            </a:pPr>
            <a:r>
              <a:rPr lang="en-US" altLang="en-US" smtClean="0"/>
              <a:t>Has many financial issues, and you don’t know where to start?</a:t>
            </a:r>
          </a:p>
          <a:p>
            <a:pPr marL="452438" eaLnBrk="1" hangingPunct="1">
              <a:buFont typeface="Georgia" panose="02040502050405020303" pitchFamily="18" charset="0"/>
              <a:buAutoNum type="arabicPeriod" startAt="6"/>
            </a:pPr>
            <a:r>
              <a:rPr lang="en-US" altLang="en-US" smtClean="0"/>
              <a:t>Has no savings but wants to start?</a:t>
            </a:r>
          </a:p>
          <a:p>
            <a:pPr marL="452438" eaLnBrk="1" hangingPunct="1">
              <a:buFont typeface="Georgia" panose="02040502050405020303" pitchFamily="18" charset="0"/>
              <a:buAutoNum type="arabicPeriod" startAt="6"/>
            </a:pPr>
            <a:r>
              <a:rPr lang="en-US" altLang="en-US" smtClean="0"/>
              <a:t>Wants to open an account but doesn’t know what kind of account or where?</a:t>
            </a:r>
          </a:p>
        </p:txBody>
      </p:sp>
      <p:sp>
        <p:nvSpPr>
          <p:cNvPr id="757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83EB0B2-20BF-423A-8D19-43470E22B736}" type="slidenum">
              <a:rPr lang="en-US" altLang="en-US" sz="1200">
                <a:solidFill>
                  <a:srgbClr val="8A8B8C"/>
                </a:solidFill>
                <a:latin typeface="Arial" panose="020B0604020202020204" pitchFamily="34" charset="0"/>
              </a:rPr>
              <a:pPr>
                <a:lnSpc>
                  <a:spcPct val="100000"/>
                </a:lnSpc>
                <a:spcBef>
                  <a:spcPct val="0"/>
                </a:spcBef>
                <a:buClrTx/>
                <a:buFontTx/>
                <a:buNone/>
              </a:pPr>
              <a:t>32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554038" y="274638"/>
            <a:ext cx="8035925" cy="742950"/>
          </a:xfrm>
        </p:spPr>
        <p:txBody>
          <a:bodyPr>
            <a:normAutofit fontScale="90000"/>
          </a:bodyPr>
          <a:lstStyle/>
          <a:p>
            <a:pPr eaLnBrk="1" hangingPunct="1">
              <a:defRPr/>
            </a:pPr>
            <a:r>
              <a:rPr lang="en-US" dirty="0">
                <a:ea typeface="MS PGothic" charset="0"/>
              </a:rPr>
              <a:t>Integration: Using the toolkit with </a:t>
            </a:r>
            <a:r>
              <a:rPr lang="en-US" dirty="0" smtClean="0">
                <a:ea typeface="MS PGothic" charset="0"/>
              </a:rPr>
              <a:t>the people you serves</a:t>
            </a:r>
            <a:endParaRPr lang="en-US" dirty="0">
              <a:ea typeface="MS PGothic" charset="0"/>
            </a:endParaRPr>
          </a:p>
        </p:txBody>
      </p:sp>
      <p:graphicFrame>
        <p:nvGraphicFramePr>
          <p:cNvPr id="5" name="Content Placeholder 4"/>
          <p:cNvGraphicFramePr>
            <a:graphicFrameLocks noGrp="1"/>
          </p:cNvGraphicFramePr>
          <p:nvPr>
            <p:ph sz="half" idx="1"/>
          </p:nvPr>
        </p:nvGraphicFramePr>
        <p:xfrm>
          <a:off x="457200" y="1229519"/>
          <a:ext cx="813276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8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2325BFA-8A49-4ED8-B8A7-0EB7EEC6E52C}" type="slidenum">
              <a:rPr lang="en-US" altLang="en-US" sz="1200">
                <a:solidFill>
                  <a:srgbClr val="8A8B8C"/>
                </a:solidFill>
                <a:latin typeface="Arial" panose="020B0604020202020204" pitchFamily="34" charset="0"/>
              </a:rPr>
              <a:pPr>
                <a:lnSpc>
                  <a:spcPct val="100000"/>
                </a:lnSpc>
                <a:spcBef>
                  <a:spcPct val="0"/>
                </a:spcBef>
                <a:buClrTx/>
                <a:buFontTx/>
                <a:buNone/>
              </a:pPr>
              <a:t>33</a:t>
            </a:fld>
            <a:endParaRPr lang="en-US" altLang="en-US" sz="1200">
              <a:solidFill>
                <a:srgbClr val="8A8B8C"/>
              </a:solidFill>
              <a:latin typeface="Arial" panose="020B0604020202020204" pitchFamily="34" charset="0"/>
            </a:endParaRPr>
          </a:p>
        </p:txBody>
      </p:sp>
      <p:pic>
        <p:nvPicPr>
          <p:cNvPr id="77829"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554038" y="274638"/>
            <a:ext cx="8035925" cy="742950"/>
          </a:xfrm>
        </p:spPr>
        <p:txBody>
          <a:bodyPr/>
          <a:lstStyle/>
          <a:p>
            <a:r>
              <a:rPr lang="en-US" altLang="en-US" smtClean="0"/>
              <a:t>Financial empowerment checklist</a:t>
            </a:r>
          </a:p>
        </p:txBody>
      </p:sp>
      <p:sp>
        <p:nvSpPr>
          <p:cNvPr id="79875" name="Content Placeholder 2"/>
          <p:cNvSpPr>
            <a:spLocks noGrp="1"/>
          </p:cNvSpPr>
          <p:nvPr>
            <p:ph idx="1"/>
          </p:nvPr>
        </p:nvSpPr>
        <p:spPr>
          <a:xfrm>
            <a:off x="457200" y="1350963"/>
            <a:ext cx="8132763" cy="4525962"/>
          </a:xfrm>
        </p:spPr>
        <p:txBody>
          <a:bodyPr/>
          <a:lstStyle/>
          <a:p>
            <a:r>
              <a:rPr lang="en-US" altLang="en-US" smtClean="0"/>
              <a:t>The goal is not to cover all of the tools with each person.</a:t>
            </a:r>
          </a:p>
          <a:p>
            <a:r>
              <a:rPr lang="en-US" altLang="en-US" smtClean="0"/>
              <a:t>Instead, find the right module or tools based on:</a:t>
            </a:r>
          </a:p>
          <a:p>
            <a:pPr lvl="1"/>
            <a:r>
              <a:rPr lang="en-US" altLang="en-US" smtClean="0"/>
              <a:t>Their most pressing financial empowerment problem.</a:t>
            </a:r>
          </a:p>
          <a:p>
            <a:pPr lvl="1"/>
            <a:r>
              <a:rPr lang="en-US" altLang="en-US" smtClean="0"/>
              <a:t>The area in which they’ve expressed an interest in getting more help.</a:t>
            </a:r>
          </a:p>
        </p:txBody>
      </p:sp>
      <p:sp>
        <p:nvSpPr>
          <p:cNvPr id="798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CAA3B18-02A1-49A3-AF2D-EEBEFB00BCD9}" type="slidenum">
              <a:rPr lang="en-US" altLang="en-US" sz="1200">
                <a:solidFill>
                  <a:srgbClr val="8A8B8C"/>
                </a:solidFill>
                <a:latin typeface="Arial" panose="020B0604020202020204" pitchFamily="34" charset="0"/>
              </a:rPr>
              <a:pPr>
                <a:lnSpc>
                  <a:spcPct val="100000"/>
                </a:lnSpc>
                <a:spcBef>
                  <a:spcPct val="0"/>
                </a:spcBef>
                <a:buClrTx/>
                <a:buFontTx/>
                <a:buNone/>
              </a:pPr>
              <a:t>34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54038" y="274638"/>
            <a:ext cx="8035925" cy="742950"/>
          </a:xfrm>
        </p:spPr>
        <p:txBody>
          <a:bodyPr>
            <a:normAutofit fontScale="90000"/>
          </a:bodyPr>
          <a:lstStyle/>
          <a:p>
            <a:pPr>
              <a:defRPr/>
            </a:pPr>
            <a:r>
              <a:rPr lang="en-US" dirty="0" smtClean="0">
                <a:ea typeface="ＭＳ Ｐゴシック" charset="0"/>
                <a:cs typeface="+mj-cs"/>
              </a:rPr>
              <a:t>Intro Part 1, Tool 1: Financial empowerment checklist</a:t>
            </a:r>
            <a:endParaRPr lang="en-US" dirty="0">
              <a:ea typeface="ＭＳ Ｐゴシック" charset="0"/>
              <a:cs typeface="+mj-cs"/>
            </a:endParaRPr>
          </a:p>
        </p:txBody>
      </p:sp>
      <p:sp>
        <p:nvSpPr>
          <p:cNvPr id="81923" name="Content Placeholder 11"/>
          <p:cNvSpPr>
            <a:spLocks noGrp="1"/>
          </p:cNvSpPr>
          <p:nvPr>
            <p:ph sz="half" idx="1"/>
          </p:nvPr>
        </p:nvSpPr>
        <p:spPr>
          <a:xfrm>
            <a:off x="457200" y="1350963"/>
            <a:ext cx="2924175" cy="4525962"/>
          </a:xfrm>
        </p:spPr>
        <p:txBody>
          <a:bodyPr/>
          <a:lstStyle/>
          <a:p>
            <a:r>
              <a:rPr lang="en-US" altLang="en-US" smtClean="0"/>
              <a:t>Print off and keep with an individual’s file if appropriate</a:t>
            </a:r>
          </a:p>
          <a:p>
            <a:r>
              <a:rPr lang="en-US" altLang="en-US" smtClean="0"/>
              <a:t>Use to connect meetings you’ve had</a:t>
            </a:r>
          </a:p>
          <a:p>
            <a:endParaRPr lang="en-US" altLang="en-US" smtClean="0"/>
          </a:p>
          <a:p>
            <a:endParaRPr lang="en-US" altLang="en-US" smtClean="0"/>
          </a:p>
        </p:txBody>
      </p:sp>
      <p:sp>
        <p:nvSpPr>
          <p:cNvPr id="81924" name="Footer Placeholder 1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0698C30-7941-46CB-8AD5-4015B1E4505C}" type="slidenum">
              <a:rPr lang="en-US" altLang="en-US" sz="1200">
                <a:solidFill>
                  <a:srgbClr val="8A8B8C"/>
                </a:solidFill>
                <a:latin typeface="Arial" panose="020B0604020202020204" pitchFamily="34" charset="0"/>
              </a:rPr>
              <a:pPr>
                <a:lnSpc>
                  <a:spcPct val="100000"/>
                </a:lnSpc>
                <a:spcBef>
                  <a:spcPct val="0"/>
                </a:spcBef>
                <a:buClrTx/>
                <a:buFontTx/>
                <a:buNone/>
              </a:pPr>
              <a:t>35</a:t>
            </a:fld>
            <a:endParaRPr lang="en-US" altLang="en-US" sz="1200">
              <a:solidFill>
                <a:srgbClr val="8A8B8C"/>
              </a:solidFill>
              <a:latin typeface="Arial" panose="020B0604020202020204" pitchFamily="34" charset="0"/>
            </a:endParaRPr>
          </a:p>
        </p:txBody>
      </p:sp>
      <p:pic>
        <p:nvPicPr>
          <p:cNvPr id="819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8363" y="1485900"/>
            <a:ext cx="51816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lstStyle/>
          <a:p>
            <a:pPr>
              <a:defRPr/>
            </a:pPr>
            <a:r>
              <a:rPr lang="en-US" dirty="0" smtClean="0">
                <a:solidFill>
                  <a:schemeClr val="accent2">
                    <a:lumMod val="50000"/>
                  </a:schemeClr>
                </a:solidFill>
              </a:rPr>
              <a:t>What would you do if someone. . .</a:t>
            </a:r>
            <a:endParaRPr lang="en-US" dirty="0">
              <a:solidFill>
                <a:schemeClr val="accent2">
                  <a:lumMod val="50000"/>
                </a:schemeClr>
              </a:solidFill>
            </a:endParaRPr>
          </a:p>
        </p:txBody>
      </p:sp>
      <p:sp>
        <p:nvSpPr>
          <p:cNvPr id="83971" name="Content Placeholder 2"/>
          <p:cNvSpPr>
            <a:spLocks noGrp="1"/>
          </p:cNvSpPr>
          <p:nvPr>
            <p:ph idx="1"/>
          </p:nvPr>
        </p:nvSpPr>
        <p:spPr>
          <a:xfrm>
            <a:off x="457200" y="1249363"/>
            <a:ext cx="8132763" cy="4525962"/>
          </a:xfrm>
        </p:spPr>
        <p:txBody>
          <a:bodyPr/>
          <a:lstStyle/>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Wants to file for bankruptcy?</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Wants to know how to respond to a creditor’s threat to sue?</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Is facing eviction?</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Is facing foreclosure?</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Is not able to provide enough food for herself and other members of her household?</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Is in danger of losing her car due to nonpayment?</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Wants to take out a debt consolidation loan?</a:t>
            </a:r>
          </a:p>
          <a:p>
            <a:pPr marL="571500" indent="-457200">
              <a:lnSpc>
                <a:spcPts val="2800"/>
              </a:lnSpc>
              <a:spcBef>
                <a:spcPts val="1200"/>
              </a:spcBef>
              <a:buFont typeface="Georgia" panose="02040502050405020303" pitchFamily="18" charset="0"/>
              <a:buAutoNum type="arabicPeriod"/>
            </a:pPr>
            <a:r>
              <a:rPr lang="en-US" altLang="en-US" smtClean="0">
                <a:solidFill>
                  <a:srgbClr val="3B3C3E"/>
                </a:solidFill>
              </a:rPr>
              <a:t>Wants to know how to finance her child’s college?</a:t>
            </a:r>
          </a:p>
        </p:txBody>
      </p:sp>
      <p:sp>
        <p:nvSpPr>
          <p:cNvPr id="839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77A6575-18F5-4419-80C8-41E54C411ACC}"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36</a:t>
            </a:fld>
            <a:endParaRPr lang="en-US" altLang="en-US" sz="1200">
              <a:solidFill>
                <a:srgbClr val="8A8B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903288" y="2300288"/>
            <a:ext cx="7308850" cy="879475"/>
          </a:xfrm>
        </p:spPr>
        <p:txBody>
          <a:bodyPr/>
          <a:lstStyle/>
          <a:p>
            <a:pPr eaLnBrk="1" hangingPunct="1">
              <a:spcAft>
                <a:spcPct val="0"/>
              </a:spcAft>
            </a:pPr>
            <a:r>
              <a:rPr lang="en-US" altLang="en-US" smtClean="0"/>
              <a:t>Your Money, Your Goals</a:t>
            </a:r>
          </a:p>
        </p:txBody>
      </p:sp>
      <p:sp>
        <p:nvSpPr>
          <p:cNvPr id="86019" name="Text Placeholder 2"/>
          <p:cNvSpPr>
            <a:spLocks noGrp="1"/>
          </p:cNvSpPr>
          <p:nvPr>
            <p:ph type="body" idx="1"/>
          </p:nvPr>
        </p:nvSpPr>
        <p:spPr>
          <a:xfrm>
            <a:off x="903288" y="3087688"/>
            <a:ext cx="7308850" cy="671512"/>
          </a:xfrm>
        </p:spPr>
        <p:txBody>
          <a:bodyPr/>
          <a:lstStyle/>
          <a:p>
            <a:pPr eaLnBrk="1" hangingPunct="1">
              <a:spcBef>
                <a:spcPts val="2113"/>
              </a:spcBef>
              <a:buSzTx/>
            </a:pPr>
            <a:r>
              <a:rPr lang="en-US" altLang="en-US" sz="3000" smtClean="0">
                <a:solidFill>
                  <a:srgbClr val="3B3C3E"/>
                </a:solidFill>
              </a:rPr>
              <a:t>The role of referral</a:t>
            </a:r>
          </a:p>
        </p:txBody>
      </p:sp>
      <p:sp>
        <p:nvSpPr>
          <p:cNvPr id="8602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2F3EE9D-BE65-4460-BB66-CF62B03A5DF8}" type="slidenum">
              <a:rPr lang="en-US" altLang="en-US" sz="1200">
                <a:solidFill>
                  <a:srgbClr val="8A8B8C"/>
                </a:solidFill>
                <a:latin typeface="Arial" panose="020B0604020202020204" pitchFamily="34" charset="0"/>
              </a:rPr>
              <a:pPr>
                <a:lnSpc>
                  <a:spcPct val="100000"/>
                </a:lnSpc>
                <a:spcBef>
                  <a:spcPct val="0"/>
                </a:spcBef>
                <a:buClrTx/>
                <a:buFontTx/>
                <a:buNone/>
              </a:pPr>
              <a:t>37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The role of referral</a:t>
            </a:r>
          </a:p>
        </p:txBody>
      </p:sp>
      <p:sp>
        <p:nvSpPr>
          <p:cNvPr id="3" name="Content Placeholder 2"/>
          <p:cNvSpPr>
            <a:spLocks noGrp="1"/>
          </p:cNvSpPr>
          <p:nvPr>
            <p:ph idx="1"/>
          </p:nvPr>
        </p:nvSpPr>
        <p:spPr>
          <a:xfrm>
            <a:off x="457200" y="1430338"/>
            <a:ext cx="8132763" cy="4525962"/>
          </a:xfrm>
        </p:spPr>
        <p:txBody>
          <a:bodyPr/>
          <a:lstStyle/>
          <a:p>
            <a:pPr eaLnBrk="1" hangingPunct="1">
              <a:lnSpc>
                <a:spcPts val="3000"/>
              </a:lnSpc>
              <a:spcBef>
                <a:spcPts val="1200"/>
              </a:spcBef>
            </a:pPr>
            <a:r>
              <a:rPr lang="en-US" altLang="en-US" sz="2400" smtClean="0">
                <a:solidFill>
                  <a:srgbClr val="3B3C3E"/>
                </a:solidFill>
              </a:rPr>
              <a:t>Financial empowerment = VERY BIG TOPIC</a:t>
            </a:r>
          </a:p>
          <a:p>
            <a:pPr eaLnBrk="1" hangingPunct="1">
              <a:lnSpc>
                <a:spcPts val="3000"/>
              </a:lnSpc>
              <a:spcBef>
                <a:spcPts val="1200"/>
              </a:spcBef>
            </a:pPr>
            <a:r>
              <a:rPr lang="en-US" altLang="en-US" sz="2400" smtClean="0">
                <a:solidFill>
                  <a:srgbClr val="3B3C3E"/>
                </a:solidFill>
              </a:rPr>
              <a:t>No one person knows everything.</a:t>
            </a:r>
          </a:p>
          <a:p>
            <a:pPr eaLnBrk="1" hangingPunct="1">
              <a:lnSpc>
                <a:spcPts val="3000"/>
              </a:lnSpc>
              <a:spcBef>
                <a:spcPts val="1200"/>
              </a:spcBef>
            </a:pPr>
            <a:r>
              <a:rPr lang="en-US" altLang="en-US" sz="2400" smtClean="0">
                <a:solidFill>
                  <a:srgbClr val="3B3C3E"/>
                </a:solidFill>
              </a:rPr>
              <a:t>Know your limits, know your partners, and refer!</a:t>
            </a:r>
          </a:p>
        </p:txBody>
      </p:sp>
      <p:sp>
        <p:nvSpPr>
          <p:cNvPr id="8806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5BB11AB-2C8F-4FE6-B36F-C825401F9320}" type="slidenum">
              <a:rPr lang="en-US" altLang="en-US" sz="1200">
                <a:solidFill>
                  <a:srgbClr val="8A8B8C"/>
                </a:solidFill>
                <a:latin typeface="Arial" panose="020B0604020202020204" pitchFamily="34" charset="0"/>
              </a:rPr>
              <a:pPr>
                <a:lnSpc>
                  <a:spcPct val="100000"/>
                </a:lnSpc>
                <a:spcBef>
                  <a:spcPct val="0"/>
                </a:spcBef>
                <a:buClrTx/>
                <a:buFontTx/>
                <a:buNone/>
              </a:pPr>
              <a:t>38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The right referral partner</a:t>
            </a:r>
          </a:p>
        </p:txBody>
      </p:sp>
      <p:sp>
        <p:nvSpPr>
          <p:cNvPr id="3" name="Content Placeholder 2"/>
          <p:cNvSpPr>
            <a:spLocks noGrp="1"/>
          </p:cNvSpPr>
          <p:nvPr>
            <p:ph idx="1"/>
          </p:nvPr>
        </p:nvSpPr>
        <p:spPr>
          <a:xfrm>
            <a:off x="457200" y="1135063"/>
            <a:ext cx="8132763" cy="4525962"/>
          </a:xfrm>
        </p:spPr>
        <p:txBody>
          <a:bodyPr rtlCol="0">
            <a:normAutofit/>
          </a:bodyPr>
          <a:lstStyle/>
          <a:p>
            <a:pPr indent="-347472" eaLnBrk="1" fontAlgn="auto" hangingPunct="1">
              <a:spcAft>
                <a:spcPts val="0"/>
              </a:spcAft>
              <a:buFont typeface="Wingdings" charset="2"/>
              <a:buChar char="§"/>
              <a:defRPr/>
            </a:pPr>
            <a:endParaRPr lang="en-US" sz="2400" dirty="0" smtClean="0">
              <a:solidFill>
                <a:schemeClr val="accent2">
                  <a:lumMod val="50000"/>
                </a:schemeClr>
              </a:solidFill>
              <a:ea typeface="+mn-ea"/>
              <a:cs typeface="+mn-cs"/>
            </a:endParaRPr>
          </a:p>
          <a:p>
            <a:pPr marL="457200" indent="-342900" eaLnBrk="1" fontAlgn="auto" hangingPunct="1">
              <a:spcAft>
                <a:spcPts val="0"/>
              </a:spcAft>
              <a:buFont typeface="Wingdings" charset="2"/>
              <a:buChar char="§"/>
              <a:defRPr/>
            </a:pPr>
            <a:r>
              <a:rPr lang="en-US" sz="2400" b="1" dirty="0" smtClean="0">
                <a:solidFill>
                  <a:schemeClr val="accent2">
                    <a:lumMod val="50000"/>
                  </a:schemeClr>
                </a:solidFill>
                <a:ea typeface="+mn-ea"/>
                <a:cs typeface="+mn-cs"/>
              </a:rPr>
              <a:t>High quality </a:t>
            </a:r>
            <a:r>
              <a:rPr lang="en-US" sz="2400" dirty="0" smtClean="0">
                <a:solidFill>
                  <a:srgbClr val="3B3C3E"/>
                </a:solidFill>
                <a:ea typeface="+mn-ea"/>
                <a:cs typeface="+mn-cs"/>
              </a:rPr>
              <a:t>= factual, accurate, and current</a:t>
            </a:r>
            <a:br>
              <a:rPr lang="en-US" sz="2400" dirty="0" smtClean="0">
                <a:solidFill>
                  <a:srgbClr val="3B3C3E"/>
                </a:solidFill>
                <a:ea typeface="+mn-ea"/>
                <a:cs typeface="+mn-cs"/>
              </a:rPr>
            </a:br>
            <a:endParaRPr lang="en-US" sz="2400" b="1" dirty="0" smtClean="0">
              <a:solidFill>
                <a:schemeClr val="accent2">
                  <a:lumMod val="50000"/>
                </a:schemeClr>
              </a:solidFill>
              <a:ea typeface="+mn-ea"/>
              <a:cs typeface="+mn-cs"/>
            </a:endParaRPr>
          </a:p>
          <a:p>
            <a:pPr marL="457200" indent="-342900" eaLnBrk="1" fontAlgn="auto" hangingPunct="1">
              <a:lnSpc>
                <a:spcPts val="3200"/>
              </a:lnSpc>
              <a:spcAft>
                <a:spcPts val="0"/>
              </a:spcAft>
              <a:buFont typeface="Wingdings" charset="2"/>
              <a:buChar char="§"/>
              <a:defRPr/>
            </a:pPr>
            <a:r>
              <a:rPr lang="en-US" sz="2400" b="1" dirty="0" smtClean="0">
                <a:solidFill>
                  <a:schemeClr val="accent2">
                    <a:lumMod val="50000"/>
                  </a:schemeClr>
                </a:solidFill>
                <a:ea typeface="+mn-ea"/>
                <a:cs typeface="+mn-cs"/>
              </a:rPr>
              <a:t>Unbiased </a:t>
            </a:r>
            <a:r>
              <a:rPr lang="en-US" sz="2400" dirty="0" smtClean="0">
                <a:solidFill>
                  <a:srgbClr val="3B3C3E"/>
                </a:solidFill>
                <a:ea typeface="+mn-ea"/>
                <a:cs typeface="+mn-cs"/>
              </a:rPr>
              <a:t>= not influenced by factors that benefit the information provider</a:t>
            </a:r>
            <a:endParaRPr lang="en-US" sz="2400" dirty="0">
              <a:solidFill>
                <a:srgbClr val="3B3C3E"/>
              </a:solidFill>
              <a:ea typeface="+mn-ea"/>
              <a:cs typeface="+mn-cs"/>
            </a:endParaRPr>
          </a:p>
        </p:txBody>
      </p:sp>
      <p:sp>
        <p:nvSpPr>
          <p:cNvPr id="901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8F4A3A8-AAE6-4C6C-BB14-4FE081D7B020}" type="slidenum">
              <a:rPr lang="en-US" altLang="en-US" sz="1200">
                <a:solidFill>
                  <a:srgbClr val="8A8B8C"/>
                </a:solidFill>
                <a:latin typeface="Arial" panose="020B0604020202020204" pitchFamily="34" charset="0"/>
              </a:rPr>
              <a:pPr>
                <a:lnSpc>
                  <a:spcPct val="100000"/>
                </a:lnSpc>
                <a:spcBef>
                  <a:spcPct val="0"/>
                </a:spcBef>
                <a:buClrTx/>
                <a:buFontTx/>
                <a:buNone/>
              </a:pPr>
              <a:t>39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Money and me: Opening activity</a:t>
            </a:r>
          </a:p>
        </p:txBody>
      </p:sp>
      <p:sp>
        <p:nvSpPr>
          <p:cNvPr id="18435" name="Content Placeholder 2"/>
          <p:cNvSpPr>
            <a:spLocks noGrp="1"/>
          </p:cNvSpPr>
          <p:nvPr>
            <p:ph idx="1"/>
          </p:nvPr>
        </p:nvSpPr>
        <p:spPr>
          <a:xfrm>
            <a:off x="554038" y="1985963"/>
            <a:ext cx="8132762" cy="4525962"/>
          </a:xfrm>
        </p:spPr>
        <p:txBody>
          <a:bodyPr/>
          <a:lstStyle/>
          <a:p>
            <a:pPr marL="114300" indent="0" eaLnBrk="1" hangingPunct="1">
              <a:lnSpc>
                <a:spcPct val="100000"/>
              </a:lnSpc>
              <a:buFont typeface="Wingdings" panose="05000000000000000000" pitchFamily="2" charset="2"/>
              <a:buNone/>
            </a:pPr>
            <a:r>
              <a:rPr lang="en-US" altLang="en-US" sz="4400" smtClean="0">
                <a:solidFill>
                  <a:schemeClr val="tx2"/>
                </a:solidFill>
              </a:rPr>
              <a:t>money </a:t>
            </a:r>
          </a:p>
          <a:p>
            <a:pPr marL="114300" indent="0" eaLnBrk="1" hangingPunct="1">
              <a:lnSpc>
                <a:spcPct val="100000"/>
              </a:lnSpc>
              <a:buFont typeface="Wingdings" panose="05000000000000000000" pitchFamily="2" charset="2"/>
              <a:buNone/>
            </a:pPr>
            <a:r>
              <a:rPr lang="en-US" altLang="en-US" sz="4000" smtClean="0">
                <a:solidFill>
                  <a:srgbClr val="3B3C3E"/>
                </a:solidFill>
              </a:rPr>
              <a:t>any generally accepted medium </a:t>
            </a:r>
            <a:br>
              <a:rPr lang="en-US" altLang="en-US" sz="4000" smtClean="0">
                <a:solidFill>
                  <a:srgbClr val="3B3C3E"/>
                </a:solidFill>
              </a:rPr>
            </a:br>
            <a:r>
              <a:rPr lang="en-US" altLang="en-US" sz="4000" smtClean="0">
                <a:solidFill>
                  <a:srgbClr val="3B3C3E"/>
                </a:solidFill>
              </a:rPr>
              <a:t>of exchange</a:t>
            </a:r>
          </a:p>
        </p:txBody>
      </p:sp>
      <p:sp>
        <p:nvSpPr>
          <p:cNvPr id="184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FE5864E-009A-4F2F-BF31-516B53AB74EC}" type="slidenum">
              <a:rPr lang="en-US" altLang="en-US" sz="1200">
                <a:solidFill>
                  <a:srgbClr val="8A8B8C"/>
                </a:solidFill>
                <a:latin typeface="Arial" panose="020B0604020202020204" pitchFamily="34" charset="0"/>
              </a:rPr>
              <a:pPr>
                <a:lnSpc>
                  <a:spcPct val="100000"/>
                </a:lnSpc>
                <a:spcBef>
                  <a:spcPct val="0"/>
                </a:spcBef>
                <a:buClrTx/>
                <a:buFontTx/>
                <a:buNone/>
              </a:pPr>
              <a:t>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Identifying resource and referral partners</a:t>
            </a:r>
          </a:p>
        </p:txBody>
      </p:sp>
      <p:sp>
        <p:nvSpPr>
          <p:cNvPr id="921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739E8FA-9DC5-4A1F-A0DB-0BB1F521E35E}" type="slidenum">
              <a:rPr lang="en-US" altLang="en-US" sz="1200">
                <a:solidFill>
                  <a:srgbClr val="8A8B8C"/>
                </a:solidFill>
                <a:latin typeface="Arial" panose="020B0604020202020204" pitchFamily="34" charset="0"/>
              </a:rPr>
              <a:pPr>
                <a:lnSpc>
                  <a:spcPct val="100000"/>
                </a:lnSpc>
                <a:spcBef>
                  <a:spcPct val="0"/>
                </a:spcBef>
                <a:buClrTx/>
                <a:buFontTx/>
                <a:buNone/>
              </a:pPr>
              <a:t>40</a:t>
            </a:fld>
            <a:endParaRPr lang="en-US" altLang="en-US" sz="1200">
              <a:solidFill>
                <a:srgbClr val="8A8B8C"/>
              </a:solidFill>
              <a:latin typeface="Arial" panose="020B0604020202020204" pitchFamily="34" charset="0"/>
            </a:endParaRPr>
          </a:p>
        </p:txBody>
      </p:sp>
      <p:graphicFrame>
        <p:nvGraphicFramePr>
          <p:cNvPr id="6" name="Table 5"/>
          <p:cNvGraphicFramePr>
            <a:graphicFrameLocks noGrp="1"/>
          </p:cNvGraphicFramePr>
          <p:nvPr/>
        </p:nvGraphicFramePr>
        <p:xfrm>
          <a:off x="554038" y="1404938"/>
          <a:ext cx="8035925" cy="4041775"/>
        </p:xfrm>
        <a:graphic>
          <a:graphicData uri="http://schemas.openxmlformats.org/drawingml/2006/table">
            <a:tbl>
              <a:tblPr/>
              <a:tblGrid>
                <a:gridCol w="4249737"/>
                <a:gridCol w="3786188"/>
              </a:tblGrid>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Area of Assistance</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E3E4E5"/>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Possible Referral Partner</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solidFill>
                      <a:srgbClr val="E3E4E5"/>
                    </a:solid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Cash Flow Budgeting</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Benefits Screening</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Income Tax Preparation and Filing</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Managing Debt</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Dealing with Debt Collectors</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Understanding Credit Reports and Scores</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Fixing Errors on Credit Reports and Scores</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Using Financial Services</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Protecting Consumer Rights</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Asset Building</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r h="336815">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Other</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p>
                  </a:txBody>
                  <a:tcPr marL="182862" marR="91431" marT="45724" marB="45724" anchor="ctr" horzOverflow="overflow">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D5E2609-6539-4BF2-8F68-E5499EC070F3}" type="slidenum">
              <a:rPr lang="en-US" altLang="en-US" sz="1200">
                <a:solidFill>
                  <a:srgbClr val="8A8B8C"/>
                </a:solidFill>
                <a:latin typeface="Arial" panose="020B0604020202020204" pitchFamily="34" charset="0"/>
              </a:rPr>
              <a:pPr>
                <a:lnSpc>
                  <a:spcPct val="100000"/>
                </a:lnSpc>
                <a:spcBef>
                  <a:spcPct val="0"/>
                </a:spcBef>
                <a:buClrTx/>
                <a:buFontTx/>
                <a:buNone/>
              </a:pPr>
              <a:t>41</a:t>
            </a:fld>
            <a:endParaRPr lang="en-US" altLang="en-US" sz="1200">
              <a:solidFill>
                <a:srgbClr val="8A8B8C"/>
              </a:solidFill>
              <a:latin typeface="Arial" panose="020B0604020202020204" pitchFamily="34" charset="0"/>
            </a:endParaRPr>
          </a:p>
        </p:txBody>
      </p:sp>
      <p:sp>
        <p:nvSpPr>
          <p:cNvPr id="94211" name="Title 1"/>
          <p:cNvSpPr>
            <a:spLocks noGrp="1"/>
          </p:cNvSpPr>
          <p:nvPr>
            <p:ph type="ctrTitle"/>
          </p:nvPr>
        </p:nvSpPr>
        <p:spPr>
          <a:xfrm>
            <a:off x="903288" y="2249488"/>
            <a:ext cx="7308850" cy="879475"/>
          </a:xfrm>
        </p:spPr>
        <p:txBody>
          <a:bodyPr/>
          <a:lstStyle/>
          <a:p>
            <a:pPr eaLnBrk="1" hangingPunct="1">
              <a:spcAft>
                <a:spcPct val="0"/>
              </a:spcAft>
            </a:pPr>
            <a:r>
              <a:rPr lang="en-US" altLang="en-US" smtClean="0"/>
              <a:t>Your Money, Your Goals</a:t>
            </a:r>
          </a:p>
        </p:txBody>
      </p:sp>
      <p:sp>
        <p:nvSpPr>
          <p:cNvPr id="94212" name="Text Placeholder 2"/>
          <p:cNvSpPr txBox="1">
            <a:spLocks/>
          </p:cNvSpPr>
          <p:nvPr/>
        </p:nvSpPr>
        <p:spPr bwMode="auto">
          <a:xfrm>
            <a:off x="903288" y="3154363"/>
            <a:ext cx="73088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3800"/>
              </a:lnSpc>
              <a:spcBef>
                <a:spcPct val="0"/>
              </a:spcBef>
              <a:buFontTx/>
              <a:buNone/>
            </a:pPr>
            <a:r>
              <a:rPr lang="en-US" altLang="en-US" sz="3000">
                <a:solidFill>
                  <a:srgbClr val="3B3C3E"/>
                </a:solidFill>
              </a:rPr>
              <a:t>Understanding the situation and starting </a:t>
            </a:r>
            <a:br>
              <a:rPr lang="en-US" altLang="en-US" sz="3000">
                <a:solidFill>
                  <a:srgbClr val="3B3C3E"/>
                </a:solidFill>
              </a:rPr>
            </a:br>
            <a:r>
              <a:rPr lang="en-US" altLang="en-US" sz="3000">
                <a:solidFill>
                  <a:srgbClr val="3B3C3E"/>
                </a:solidFill>
              </a:rPr>
              <a:t>the money conversation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Financial empowerment self-assessment</a:t>
            </a:r>
          </a:p>
        </p:txBody>
      </p:sp>
      <p:sp>
        <p:nvSpPr>
          <p:cNvPr id="3" name="Content Placeholder 2"/>
          <p:cNvSpPr>
            <a:spLocks noGrp="1"/>
          </p:cNvSpPr>
          <p:nvPr>
            <p:ph idx="1"/>
          </p:nvPr>
        </p:nvSpPr>
        <p:spPr>
          <a:xfrm>
            <a:off x="457200" y="1350963"/>
            <a:ext cx="8132763" cy="4525962"/>
          </a:xfrm>
        </p:spPr>
        <p:txBody>
          <a:bodyPr rtlCol="0">
            <a:normAutofit/>
          </a:bodyPr>
          <a:lstStyle/>
          <a:p>
            <a:pPr marL="0" indent="0" eaLnBrk="1" fontAlgn="auto" hangingPunct="1">
              <a:lnSpc>
                <a:spcPts val="1800"/>
              </a:lnSpc>
              <a:spcBef>
                <a:spcPts val="0"/>
              </a:spcBef>
              <a:spcAft>
                <a:spcPts val="0"/>
              </a:spcAft>
              <a:buFont typeface="Wingdings" charset="2"/>
              <a:buNone/>
              <a:defRPr/>
            </a:pPr>
            <a:r>
              <a:rPr lang="en-US" b="1" dirty="0" smtClean="0">
                <a:solidFill>
                  <a:srgbClr val="3B3C3E"/>
                </a:solidFill>
                <a:ea typeface="+mn-ea"/>
                <a:cs typeface="+mn-cs"/>
              </a:rPr>
              <a:t>Complete Tool 2: </a:t>
            </a:r>
            <a:r>
              <a:rPr lang="en-US" dirty="0" smtClean="0">
                <a:solidFill>
                  <a:srgbClr val="3B3C3E"/>
                </a:solidFill>
                <a:ea typeface="+mn-ea"/>
                <a:cs typeface="+mn-cs"/>
              </a:rPr>
              <a:t>Financial empowerment self-assessment</a:t>
            </a:r>
            <a:br>
              <a:rPr lang="en-US" dirty="0" smtClean="0">
                <a:solidFill>
                  <a:srgbClr val="3B3C3E"/>
                </a:solidFill>
                <a:ea typeface="+mn-ea"/>
                <a:cs typeface="+mn-cs"/>
              </a:rPr>
            </a:br>
            <a:endParaRPr lang="en-US" dirty="0">
              <a:solidFill>
                <a:srgbClr val="3B3C3E"/>
              </a:solidFill>
              <a:ea typeface="+mn-ea"/>
              <a:cs typeface="+mn-cs"/>
            </a:endParaRPr>
          </a:p>
          <a:p>
            <a:pPr marL="0" indent="0" eaLnBrk="1" fontAlgn="auto" hangingPunct="1">
              <a:lnSpc>
                <a:spcPts val="1800"/>
              </a:lnSpc>
              <a:spcBef>
                <a:spcPts val="0"/>
              </a:spcBef>
              <a:spcAft>
                <a:spcPts val="0"/>
              </a:spcAft>
              <a:buFont typeface="Wingdings" charset="2"/>
              <a:buNone/>
              <a:defRPr/>
            </a:pPr>
            <a:endParaRPr lang="en-US" b="1" i="1" dirty="0" smtClean="0">
              <a:solidFill>
                <a:srgbClr val="3B3C3E"/>
              </a:solidFill>
              <a:ea typeface="+mn-ea"/>
              <a:cs typeface="+mn-cs"/>
            </a:endParaRPr>
          </a:p>
          <a:p>
            <a:pPr marL="0" indent="0" eaLnBrk="1" fontAlgn="auto" hangingPunct="1">
              <a:lnSpc>
                <a:spcPts val="1800"/>
              </a:lnSpc>
              <a:spcBef>
                <a:spcPts val="0"/>
              </a:spcBef>
              <a:spcAft>
                <a:spcPts val="0"/>
              </a:spcAft>
              <a:buFont typeface="Wingdings" charset="2"/>
              <a:buNone/>
              <a:defRPr/>
            </a:pPr>
            <a:r>
              <a:rPr lang="en-US" i="1" dirty="0" smtClean="0">
                <a:solidFill>
                  <a:srgbClr val="3B3C3E"/>
                </a:solidFill>
                <a:ea typeface="+mn-ea"/>
                <a:cs typeface="+mn-cs"/>
              </a:rPr>
              <a:t>Reflection Questions</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How did you feel about completing this assessment?</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Were there topics you knew more about than you thought you would?</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What topics would you like to learn more about?</a:t>
            </a:r>
          </a:p>
          <a:p>
            <a:pPr indent="-347472" eaLnBrk="1" fontAlgn="auto" hangingPunct="1">
              <a:lnSpc>
                <a:spcPts val="2800"/>
              </a:lnSpc>
              <a:spcBef>
                <a:spcPts val="1200"/>
              </a:spcBef>
              <a:spcAft>
                <a:spcPts val="0"/>
              </a:spcAft>
              <a:buFont typeface="Wingdings" charset="2"/>
              <a:buChar char="§"/>
              <a:defRPr/>
            </a:pPr>
            <a:r>
              <a:rPr lang="en-US" dirty="0" smtClean="0">
                <a:solidFill>
                  <a:srgbClr val="3B3C3E"/>
                </a:solidFill>
                <a:ea typeface="+mn-ea"/>
                <a:cs typeface="+mn-cs"/>
              </a:rPr>
              <a:t>How can you learn more about them?</a:t>
            </a:r>
            <a:endParaRPr lang="en-US" dirty="0">
              <a:solidFill>
                <a:srgbClr val="3B3C3E"/>
              </a:solidFill>
              <a:ea typeface="+mn-ea"/>
              <a:cs typeface="+mn-cs"/>
            </a:endParaRPr>
          </a:p>
        </p:txBody>
      </p:sp>
      <p:sp>
        <p:nvSpPr>
          <p:cNvPr id="9626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09BE1F7-1227-4905-B45A-0EFAC9245073}" type="slidenum">
              <a:rPr lang="en-US" altLang="en-US" sz="1200">
                <a:solidFill>
                  <a:srgbClr val="8A8B8C"/>
                </a:solidFill>
                <a:latin typeface="Arial" panose="020B0604020202020204" pitchFamily="34" charset="0"/>
              </a:rPr>
              <a:pPr>
                <a:lnSpc>
                  <a:spcPct val="100000"/>
                </a:lnSpc>
                <a:spcBef>
                  <a:spcPct val="0"/>
                </a:spcBef>
                <a:buClrTx/>
                <a:buFontTx/>
                <a:buNone/>
              </a:pPr>
              <a:t>42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Situation assessment</a:t>
            </a:r>
          </a:p>
        </p:txBody>
      </p:sp>
      <p:sp>
        <p:nvSpPr>
          <p:cNvPr id="98307" name="Content Placeholder 2"/>
          <p:cNvSpPr>
            <a:spLocks noGrp="1"/>
          </p:cNvSpPr>
          <p:nvPr>
            <p:ph idx="1"/>
          </p:nvPr>
        </p:nvSpPr>
        <p:spPr>
          <a:xfrm>
            <a:off x="457200" y="2097088"/>
            <a:ext cx="8132763" cy="3779837"/>
          </a:xfrm>
        </p:spPr>
        <p:txBody>
          <a:bodyPr/>
          <a:lstStyle/>
          <a:p>
            <a:pPr marL="114300" indent="0" eaLnBrk="1" hangingPunct="1">
              <a:spcAft>
                <a:spcPts val="1200"/>
              </a:spcAft>
              <a:buFont typeface="Wingdings" panose="05000000000000000000" pitchFamily="2" charset="2"/>
              <a:buNone/>
            </a:pPr>
            <a:r>
              <a:rPr lang="en-US" altLang="en-US" sz="3600" i="1" smtClean="0">
                <a:solidFill>
                  <a:srgbClr val="3B3C3E"/>
                </a:solidFill>
              </a:rPr>
              <a:t>A picture of conditions today used </a:t>
            </a:r>
          </a:p>
          <a:p>
            <a:pPr marL="114300" indent="0" eaLnBrk="1" hangingPunct="1">
              <a:spcAft>
                <a:spcPts val="1200"/>
              </a:spcAft>
              <a:buFont typeface="Wingdings" panose="05000000000000000000" pitchFamily="2" charset="2"/>
              <a:buNone/>
            </a:pPr>
            <a:r>
              <a:rPr lang="en-US" altLang="en-US" sz="3600" i="1" smtClean="0">
                <a:solidFill>
                  <a:srgbClr val="3B3C3E"/>
                </a:solidFill>
              </a:rPr>
              <a:t>to inform and plan for actions to </a:t>
            </a:r>
          </a:p>
          <a:p>
            <a:pPr marL="114300" indent="0" eaLnBrk="1" hangingPunct="1">
              <a:spcAft>
                <a:spcPts val="1200"/>
              </a:spcAft>
              <a:buFont typeface="Wingdings" panose="05000000000000000000" pitchFamily="2" charset="2"/>
              <a:buNone/>
            </a:pPr>
            <a:r>
              <a:rPr lang="en-US" altLang="en-US" sz="3600" i="1" smtClean="0">
                <a:solidFill>
                  <a:srgbClr val="3B3C3E"/>
                </a:solidFill>
              </a:rPr>
              <a:t>change conditions in the future</a:t>
            </a:r>
            <a:endParaRPr lang="en-US" altLang="en-US" sz="3600" smtClean="0">
              <a:solidFill>
                <a:srgbClr val="3B3C3E"/>
              </a:solidFill>
            </a:endParaRPr>
          </a:p>
        </p:txBody>
      </p:sp>
      <p:sp>
        <p:nvSpPr>
          <p:cNvPr id="983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C4CF262-B75D-470A-B2B3-12E4DD7586BD}" type="slidenum">
              <a:rPr lang="en-US" altLang="en-US" sz="1200">
                <a:solidFill>
                  <a:srgbClr val="8A8B8C"/>
                </a:solidFill>
                <a:latin typeface="Arial" panose="020B0604020202020204" pitchFamily="34" charset="0"/>
              </a:rPr>
              <a:pPr>
                <a:lnSpc>
                  <a:spcPct val="100000"/>
                </a:lnSpc>
                <a:spcBef>
                  <a:spcPct val="0"/>
                </a:spcBef>
                <a:buClrTx/>
                <a:buFontTx/>
                <a:buNone/>
              </a:pPr>
              <a:t>43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554038" y="274638"/>
            <a:ext cx="8035925" cy="742950"/>
          </a:xfrm>
        </p:spPr>
        <p:txBody>
          <a:bodyPr/>
          <a:lstStyle/>
          <a:p>
            <a:r>
              <a:rPr lang="en-US" altLang="en-US" smtClean="0">
                <a:solidFill>
                  <a:srgbClr val="3B3C3E"/>
                </a:solidFill>
              </a:rPr>
              <a:t>Tool 1: My money picture</a:t>
            </a:r>
          </a:p>
        </p:txBody>
      </p:sp>
      <p:sp>
        <p:nvSpPr>
          <p:cNvPr id="10035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23CA101-819B-4E95-97EB-4739876F491B}" type="slidenum">
              <a:rPr lang="en-US" altLang="en-US" sz="1200">
                <a:solidFill>
                  <a:srgbClr val="8A8B8C"/>
                </a:solidFill>
                <a:latin typeface="Arial" panose="020B0604020202020204" pitchFamily="34" charset="0"/>
              </a:rPr>
              <a:pPr>
                <a:lnSpc>
                  <a:spcPct val="100000"/>
                </a:lnSpc>
                <a:spcBef>
                  <a:spcPct val="0"/>
                </a:spcBef>
                <a:buClrTx/>
                <a:buFontTx/>
                <a:buNone/>
              </a:pPr>
              <a:t>44</a:t>
            </a:fld>
            <a:endParaRPr lang="en-US" altLang="en-US" sz="1200">
              <a:solidFill>
                <a:srgbClr val="8A8B8C"/>
              </a:solidFill>
              <a:latin typeface="Arial" panose="020B0604020202020204" pitchFamily="34" charset="0"/>
            </a:endParaRPr>
          </a:p>
        </p:txBody>
      </p:sp>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1312863"/>
            <a:ext cx="52514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554038" y="231775"/>
            <a:ext cx="8035925" cy="742950"/>
          </a:xfrm>
        </p:spPr>
        <p:txBody>
          <a:bodyPr/>
          <a:lstStyle/>
          <a:p>
            <a:r>
              <a:rPr lang="en-US" altLang="en-US" smtClean="0">
                <a:solidFill>
                  <a:srgbClr val="3B3C3E"/>
                </a:solidFill>
              </a:rPr>
              <a:t>Tool 1: My money picture</a:t>
            </a:r>
          </a:p>
        </p:txBody>
      </p:sp>
      <p:sp>
        <p:nvSpPr>
          <p:cNvPr id="1024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F78D635-9BD7-45AC-ABB1-DE17D476F0B2}" type="slidenum">
              <a:rPr lang="en-US" altLang="en-US" sz="1200">
                <a:solidFill>
                  <a:srgbClr val="8A8B8C"/>
                </a:solidFill>
                <a:latin typeface="Arial" panose="020B0604020202020204" pitchFamily="34" charset="0"/>
              </a:rPr>
              <a:pPr>
                <a:lnSpc>
                  <a:spcPct val="100000"/>
                </a:lnSpc>
                <a:spcBef>
                  <a:spcPct val="0"/>
                </a:spcBef>
                <a:buClrTx/>
                <a:buFontTx/>
                <a:buNone/>
              </a:pPr>
              <a:t>45</a:t>
            </a:fld>
            <a:endParaRPr lang="en-US" altLang="en-US" sz="1200">
              <a:solidFill>
                <a:srgbClr val="8A8B8C"/>
              </a:solidFill>
              <a:latin typeface="Arial" panose="020B0604020202020204" pitchFamily="34" charset="0"/>
            </a:endParaRPr>
          </a:p>
        </p:txBody>
      </p:sp>
      <p:pic>
        <p:nvPicPr>
          <p:cNvPr id="102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652588"/>
            <a:ext cx="80200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554038" y="274638"/>
            <a:ext cx="8035925" cy="742950"/>
          </a:xfrm>
        </p:spPr>
        <p:txBody>
          <a:bodyPr/>
          <a:lstStyle/>
          <a:p>
            <a:r>
              <a:rPr lang="en-US" altLang="en-US" sz="2400" smtClean="0">
                <a:solidFill>
                  <a:srgbClr val="3B3C3E"/>
                </a:solidFill>
              </a:rPr>
              <a:t>Goals and financial situation assessment role play</a:t>
            </a:r>
          </a:p>
        </p:txBody>
      </p:sp>
      <p:sp>
        <p:nvSpPr>
          <p:cNvPr id="104451" name="Content Placeholder 2"/>
          <p:cNvSpPr>
            <a:spLocks noGrp="1"/>
          </p:cNvSpPr>
          <p:nvPr>
            <p:ph idx="1"/>
          </p:nvPr>
        </p:nvSpPr>
        <p:spPr>
          <a:xfrm>
            <a:off x="457200" y="1350963"/>
            <a:ext cx="8132763" cy="4525962"/>
          </a:xfrm>
        </p:spPr>
        <p:txBody>
          <a:bodyPr/>
          <a:lstStyle/>
          <a:p>
            <a:r>
              <a:rPr lang="en-US" altLang="en-US" smtClean="0"/>
              <a:t>Role 1 = Person meeting with the volunteer</a:t>
            </a:r>
          </a:p>
          <a:p>
            <a:pPr marL="457200" lvl="1" indent="0">
              <a:buFont typeface="Wingdings" panose="05000000000000000000" pitchFamily="2" charset="2"/>
              <a:buNone/>
            </a:pPr>
            <a:r>
              <a:rPr lang="en-US" altLang="en-US" smtClean="0"/>
              <a:t>Role play the person meeting with the volunteer and complete assessment as instructed by the volunteer once you “feel comfortable” during the meeting.</a:t>
            </a:r>
            <a:br>
              <a:rPr lang="en-US" altLang="en-US" smtClean="0"/>
            </a:br>
            <a:endParaRPr lang="en-US" altLang="en-US" smtClean="0"/>
          </a:p>
          <a:p>
            <a:r>
              <a:rPr lang="en-US" altLang="en-US" smtClean="0"/>
              <a:t>Role 2 = Community volunteer</a:t>
            </a:r>
          </a:p>
          <a:p>
            <a:pPr marL="457200" lvl="1" indent="0">
              <a:buFont typeface="Wingdings" panose="05000000000000000000" pitchFamily="2" charset="2"/>
              <a:buNone/>
            </a:pPr>
            <a:r>
              <a:rPr lang="en-US" altLang="en-US" smtClean="0"/>
              <a:t>Start discussion, introduce assessment when appropriate, analyze assessment (if time allows), make a plan for financial empowerment work.</a:t>
            </a:r>
            <a:br>
              <a:rPr lang="en-US" altLang="en-US" smtClean="0"/>
            </a:br>
            <a:endParaRPr lang="en-US" altLang="en-US" smtClean="0"/>
          </a:p>
          <a:p>
            <a:r>
              <a:rPr lang="en-US" altLang="en-US" smtClean="0"/>
              <a:t>Role 3 = Observer</a:t>
            </a:r>
          </a:p>
          <a:p>
            <a:pPr marL="457200" lvl="1" indent="0">
              <a:buFont typeface="Wingdings" panose="05000000000000000000" pitchFamily="2" charset="2"/>
              <a:buNone/>
            </a:pPr>
            <a:r>
              <a:rPr lang="en-US" altLang="en-US" smtClean="0"/>
              <a:t>Watch discussion, take notes using form, provide feedback.</a:t>
            </a:r>
          </a:p>
          <a:p>
            <a:endParaRPr lang="en-US" altLang="en-US" smtClean="0"/>
          </a:p>
        </p:txBody>
      </p:sp>
      <p:sp>
        <p:nvSpPr>
          <p:cNvPr id="1044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A40E035-5ED6-4023-BC28-7F7C92C4BFB8}"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46</a:t>
            </a:fld>
            <a:endParaRPr lang="en-US" altLang="en-US" sz="1200">
              <a:solidFill>
                <a:srgbClr val="8A8B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54038" y="274638"/>
            <a:ext cx="8035925" cy="742950"/>
          </a:xfrm>
        </p:spPr>
        <p:txBody>
          <a:bodyPr/>
          <a:lstStyle/>
          <a:p>
            <a:r>
              <a:rPr lang="en-US" altLang="en-US" sz="2400" smtClean="0">
                <a:solidFill>
                  <a:srgbClr val="3B3C3E"/>
                </a:solidFill>
              </a:rPr>
              <a:t>Goals and financial situation assessment role play</a:t>
            </a:r>
          </a:p>
        </p:txBody>
      </p:sp>
      <p:sp>
        <p:nvSpPr>
          <p:cNvPr id="3" name="Content Placeholder 2"/>
          <p:cNvSpPr>
            <a:spLocks noGrp="1"/>
          </p:cNvSpPr>
          <p:nvPr>
            <p:ph idx="1"/>
          </p:nvPr>
        </p:nvSpPr>
        <p:spPr>
          <a:xfrm>
            <a:off x="457200" y="1350963"/>
            <a:ext cx="8132763" cy="4525962"/>
          </a:xfrm>
        </p:spPr>
        <p:txBody>
          <a:bodyPr/>
          <a:lstStyle/>
          <a:p>
            <a:pPr marL="0" indent="0">
              <a:lnSpc>
                <a:spcPts val="2800"/>
              </a:lnSpc>
              <a:spcBef>
                <a:spcPts val="1200"/>
              </a:spcBef>
              <a:spcAft>
                <a:spcPts val="600"/>
              </a:spcAft>
              <a:buFont typeface="Wingdings" charset="0"/>
              <a:buNone/>
              <a:defRPr/>
            </a:pPr>
            <a:r>
              <a:rPr lang="en-US" b="1" dirty="0" smtClean="0">
                <a:solidFill>
                  <a:srgbClr val="3B3C3E"/>
                </a:solidFill>
              </a:rPr>
              <a:t>Person meeting with the volunteer</a:t>
            </a:r>
          </a:p>
          <a:p>
            <a:pPr>
              <a:lnSpc>
                <a:spcPts val="2800"/>
              </a:lnSpc>
              <a:spcBef>
                <a:spcPts val="1200"/>
              </a:spcBef>
              <a:buFont typeface="Wingdings" charset="0"/>
              <a:buChar char="§"/>
              <a:defRPr/>
            </a:pPr>
            <a:r>
              <a:rPr lang="en-US" dirty="0" smtClean="0">
                <a:solidFill>
                  <a:srgbClr val="3B3C3E"/>
                </a:solidFill>
              </a:rPr>
              <a:t>How did it feel taking the assessment?</a:t>
            </a:r>
          </a:p>
          <a:p>
            <a:pPr>
              <a:lnSpc>
                <a:spcPts val="2800"/>
              </a:lnSpc>
              <a:spcBef>
                <a:spcPts val="1200"/>
              </a:spcBef>
              <a:buFont typeface="Wingdings" charset="0"/>
              <a:buChar char="§"/>
              <a:defRPr/>
            </a:pPr>
            <a:r>
              <a:rPr lang="en-US" dirty="0" smtClean="0">
                <a:solidFill>
                  <a:srgbClr val="3B3C3E"/>
                </a:solidFill>
              </a:rPr>
              <a:t>What did the community volunteer do to make you feel more comfortable answering these questions?</a:t>
            </a:r>
          </a:p>
          <a:p>
            <a:pPr>
              <a:lnSpc>
                <a:spcPts val="2800"/>
              </a:lnSpc>
              <a:spcBef>
                <a:spcPts val="1200"/>
              </a:spcBef>
              <a:buFont typeface="Wingdings" charset="0"/>
              <a:buChar char="§"/>
              <a:defRPr/>
            </a:pPr>
            <a:r>
              <a:rPr lang="en-US" dirty="0" smtClean="0">
                <a:solidFill>
                  <a:srgbClr val="3B3C3E"/>
                </a:solidFill>
              </a:rPr>
              <a:t>Was there anything that could have made the situation less stressful or threatening?</a:t>
            </a:r>
          </a:p>
          <a:p>
            <a:pPr>
              <a:lnSpc>
                <a:spcPts val="2800"/>
              </a:lnSpc>
              <a:spcBef>
                <a:spcPts val="1200"/>
              </a:spcBef>
              <a:buFont typeface="Wingdings" charset="0"/>
              <a:buChar char="§"/>
              <a:defRPr/>
            </a:pPr>
            <a:r>
              <a:rPr lang="en-US" dirty="0" smtClean="0">
                <a:solidFill>
                  <a:srgbClr val="3B3C3E"/>
                </a:solidFill>
              </a:rPr>
              <a:t>Did you feel the steps the community volunteer outlined following the assessment made sense for you (if there was time during the role play)?</a:t>
            </a:r>
            <a:endParaRPr lang="en-US" dirty="0">
              <a:solidFill>
                <a:srgbClr val="3B3C3E"/>
              </a:solidFill>
            </a:endParaRPr>
          </a:p>
        </p:txBody>
      </p:sp>
      <p:sp>
        <p:nvSpPr>
          <p:cNvPr id="1065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5622237-46C2-42DA-9CD6-977004C5B44D}"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47</a:t>
            </a:fld>
            <a:endParaRPr lang="en-US" altLang="en-US" sz="1200">
              <a:solidFill>
                <a:srgbClr val="8A8B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0963"/>
            <a:ext cx="8132763" cy="4525962"/>
          </a:xfrm>
        </p:spPr>
        <p:txBody>
          <a:bodyPr/>
          <a:lstStyle/>
          <a:p>
            <a:pPr marL="0" indent="0">
              <a:lnSpc>
                <a:spcPts val="2800"/>
              </a:lnSpc>
              <a:spcBef>
                <a:spcPts val="1200"/>
              </a:spcBef>
              <a:spcAft>
                <a:spcPts val="600"/>
              </a:spcAft>
              <a:buFont typeface="Wingdings" panose="05000000000000000000" pitchFamily="2" charset="2"/>
              <a:buNone/>
              <a:defRPr/>
            </a:pPr>
            <a:r>
              <a:rPr lang="en-US" altLang="en-US" b="1" dirty="0" smtClean="0">
                <a:solidFill>
                  <a:srgbClr val="3B3C3E"/>
                </a:solidFill>
              </a:rPr>
              <a:t>Community volunteer</a:t>
            </a:r>
          </a:p>
          <a:p>
            <a:pPr indent="-342900">
              <a:lnSpc>
                <a:spcPts val="2800"/>
              </a:lnSpc>
              <a:spcBef>
                <a:spcPts val="1200"/>
              </a:spcBef>
              <a:defRPr/>
            </a:pPr>
            <a:r>
              <a:rPr lang="en-US" altLang="en-US" dirty="0" smtClean="0">
                <a:solidFill>
                  <a:srgbClr val="3B3C3E"/>
                </a:solidFill>
              </a:rPr>
              <a:t>How did it feel introducing the assessment?</a:t>
            </a:r>
          </a:p>
          <a:p>
            <a:pPr indent="-342900">
              <a:lnSpc>
                <a:spcPts val="2800"/>
              </a:lnSpc>
              <a:spcBef>
                <a:spcPts val="1200"/>
              </a:spcBef>
              <a:defRPr/>
            </a:pPr>
            <a:r>
              <a:rPr lang="en-US" altLang="en-US" dirty="0" smtClean="0">
                <a:solidFill>
                  <a:srgbClr val="3B3C3E"/>
                </a:solidFill>
              </a:rPr>
              <a:t>How comfortable was it “analyzing it” on the spot? Why is relatively quick analysis important?</a:t>
            </a:r>
          </a:p>
          <a:p>
            <a:pPr indent="-342900">
              <a:lnSpc>
                <a:spcPts val="2800"/>
              </a:lnSpc>
              <a:spcBef>
                <a:spcPts val="1200"/>
              </a:spcBef>
              <a:defRPr/>
            </a:pPr>
            <a:r>
              <a:rPr lang="en-US" altLang="en-US" dirty="0" smtClean="0">
                <a:solidFill>
                  <a:srgbClr val="3B3C3E"/>
                </a:solidFill>
              </a:rPr>
              <a:t>What do you think you did to make the situation comfortable for the person you were meeting with?</a:t>
            </a:r>
          </a:p>
          <a:p>
            <a:pPr indent="-342900">
              <a:lnSpc>
                <a:spcPts val="2800"/>
              </a:lnSpc>
              <a:spcBef>
                <a:spcPts val="1200"/>
              </a:spcBef>
              <a:defRPr/>
            </a:pPr>
            <a:r>
              <a:rPr lang="en-US" altLang="en-US" dirty="0" smtClean="0">
                <a:solidFill>
                  <a:srgbClr val="3B3C3E"/>
                </a:solidFill>
              </a:rPr>
              <a:t>How useful do you think this tool will be in your volunteer work?</a:t>
            </a:r>
          </a:p>
        </p:txBody>
      </p:sp>
      <p:sp>
        <p:nvSpPr>
          <p:cNvPr id="10854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127D3D1-FE8B-4BC1-88A8-BC8614393026}"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48</a:t>
            </a:fld>
            <a:endParaRPr lang="en-US" altLang="en-US" sz="1200">
              <a:solidFill>
                <a:srgbClr val="8A8B8C"/>
              </a:solidFill>
              <a:latin typeface="Arial" panose="020B0604020202020204" pitchFamily="34" charset="0"/>
              <a:cs typeface="Arial" panose="020B0604020202020204" pitchFamily="34" charset="0"/>
            </a:endParaRPr>
          </a:p>
        </p:txBody>
      </p:sp>
      <p:sp>
        <p:nvSpPr>
          <p:cNvPr id="108548" name="Title 1"/>
          <p:cNvSpPr>
            <a:spLocks noGrp="1"/>
          </p:cNvSpPr>
          <p:nvPr>
            <p:ph type="title"/>
          </p:nvPr>
        </p:nvSpPr>
        <p:spPr>
          <a:xfrm>
            <a:off x="554038" y="274638"/>
            <a:ext cx="8035925" cy="742950"/>
          </a:xfrm>
        </p:spPr>
        <p:txBody>
          <a:bodyPr/>
          <a:lstStyle/>
          <a:p>
            <a:r>
              <a:rPr lang="en-US" altLang="en-US" sz="2400" smtClean="0">
                <a:solidFill>
                  <a:srgbClr val="3B3C3E"/>
                </a:solidFill>
              </a:rPr>
              <a:t>Goals and financial situation assessment role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0963"/>
            <a:ext cx="8132763" cy="4525962"/>
          </a:xfrm>
        </p:spPr>
        <p:txBody>
          <a:bodyPr/>
          <a:lstStyle/>
          <a:p>
            <a:pPr marL="0" indent="0">
              <a:spcAft>
                <a:spcPts val="600"/>
              </a:spcAft>
              <a:buFont typeface="Wingdings" panose="05000000000000000000" pitchFamily="2" charset="2"/>
              <a:buNone/>
              <a:defRPr/>
            </a:pPr>
            <a:r>
              <a:rPr lang="en-US" altLang="en-US" b="1" dirty="0" smtClean="0">
                <a:solidFill>
                  <a:srgbClr val="3B3C3E"/>
                </a:solidFill>
              </a:rPr>
              <a:t>Observer</a:t>
            </a:r>
          </a:p>
          <a:p>
            <a:pPr indent="-342900">
              <a:lnSpc>
                <a:spcPts val="2800"/>
              </a:lnSpc>
              <a:spcBef>
                <a:spcPts val="1200"/>
              </a:spcBef>
              <a:defRPr/>
            </a:pPr>
            <a:r>
              <a:rPr lang="en-US" altLang="en-US" dirty="0" smtClean="0">
                <a:solidFill>
                  <a:srgbClr val="3B3C3E"/>
                </a:solidFill>
              </a:rPr>
              <a:t>What were the most effective listening and communication techniques the volunteer used?</a:t>
            </a:r>
          </a:p>
          <a:p>
            <a:pPr indent="-342900">
              <a:lnSpc>
                <a:spcPts val="2800"/>
              </a:lnSpc>
              <a:spcBef>
                <a:spcPts val="1200"/>
              </a:spcBef>
              <a:defRPr/>
            </a:pPr>
            <a:r>
              <a:rPr lang="en-US" altLang="en-US" dirty="0" smtClean="0">
                <a:solidFill>
                  <a:srgbClr val="3B3C3E"/>
                </a:solidFill>
              </a:rPr>
              <a:t>What could have made the situation even better for the person they were meeting with?</a:t>
            </a:r>
          </a:p>
          <a:p>
            <a:pPr indent="-342900">
              <a:lnSpc>
                <a:spcPts val="2800"/>
              </a:lnSpc>
              <a:spcBef>
                <a:spcPts val="1200"/>
              </a:spcBef>
              <a:defRPr/>
            </a:pPr>
            <a:r>
              <a:rPr lang="en-US" altLang="en-US" dirty="0" smtClean="0">
                <a:solidFill>
                  <a:srgbClr val="3B3C3E"/>
                </a:solidFill>
              </a:rPr>
              <a:t>How well did the assessment work in the context of a “meeting?”</a:t>
            </a:r>
          </a:p>
          <a:p>
            <a:pPr indent="-342900">
              <a:lnSpc>
                <a:spcPts val="2800"/>
              </a:lnSpc>
              <a:spcBef>
                <a:spcPts val="1200"/>
              </a:spcBef>
              <a:defRPr/>
            </a:pPr>
            <a:r>
              <a:rPr lang="en-US" altLang="en-US" dirty="0" smtClean="0">
                <a:solidFill>
                  <a:srgbClr val="3B3C3E"/>
                </a:solidFill>
              </a:rPr>
              <a:t>How useful do you think this tool will be in the volunteer work you do?</a:t>
            </a:r>
          </a:p>
        </p:txBody>
      </p:sp>
      <p:sp>
        <p:nvSpPr>
          <p:cNvPr id="11059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A115D4B-6223-45D0-80C2-09D43B6858E6}" type="slidenum">
              <a:rPr lang="en-US" altLang="en-US" sz="1200">
                <a:solidFill>
                  <a:srgbClr val="8A8B8C"/>
                </a:solidFill>
                <a:latin typeface="Arial" panose="020B0604020202020204" pitchFamily="34" charset="0"/>
                <a:cs typeface="Arial" panose="020B0604020202020204" pitchFamily="34" charset="0"/>
              </a:rPr>
              <a:pPr>
                <a:lnSpc>
                  <a:spcPct val="100000"/>
                </a:lnSpc>
                <a:spcBef>
                  <a:spcPct val="0"/>
                </a:spcBef>
                <a:buClrTx/>
                <a:buFontTx/>
                <a:buNone/>
              </a:pPr>
              <a:t>49</a:t>
            </a:fld>
            <a:endParaRPr lang="en-US" altLang="en-US" sz="1200">
              <a:solidFill>
                <a:srgbClr val="8A8B8C"/>
              </a:solidFill>
              <a:latin typeface="Arial" panose="020B0604020202020204" pitchFamily="34" charset="0"/>
              <a:cs typeface="Arial" panose="020B0604020202020204" pitchFamily="34" charset="0"/>
            </a:endParaRPr>
          </a:p>
        </p:txBody>
      </p:sp>
      <p:sp>
        <p:nvSpPr>
          <p:cNvPr id="110596" name="Title 1"/>
          <p:cNvSpPr>
            <a:spLocks noGrp="1"/>
          </p:cNvSpPr>
          <p:nvPr>
            <p:ph type="title"/>
          </p:nvPr>
        </p:nvSpPr>
        <p:spPr>
          <a:xfrm>
            <a:off x="554038" y="274638"/>
            <a:ext cx="8035925" cy="742950"/>
          </a:xfrm>
        </p:spPr>
        <p:txBody>
          <a:bodyPr/>
          <a:lstStyle/>
          <a:p>
            <a:r>
              <a:rPr lang="en-US" altLang="en-US" sz="2400" smtClean="0">
                <a:solidFill>
                  <a:srgbClr val="3B3C3E"/>
                </a:solidFill>
              </a:rPr>
              <a:t>Goals and financial situation assessment role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54038" y="274638"/>
            <a:ext cx="8035925" cy="742950"/>
          </a:xfrm>
        </p:spPr>
        <p:txBody>
          <a:bodyPr/>
          <a:lstStyle/>
          <a:p>
            <a:pPr eaLnBrk="1" hangingPunct="1"/>
            <a:r>
              <a:rPr lang="en-US" altLang="en-US" smtClean="0"/>
              <a:t>Money: What does it mean?</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t>Where do associations about money come from?</a:t>
            </a:r>
          </a:p>
          <a:p>
            <a:pPr eaLnBrk="1" hangingPunct="1"/>
            <a:r>
              <a:rPr lang="en-US" altLang="en-US" smtClean="0"/>
              <a:t>How do these associations reflect attitudes and feelings about money?</a:t>
            </a:r>
          </a:p>
          <a:p>
            <a:pPr eaLnBrk="1" hangingPunct="1"/>
            <a:r>
              <a:rPr lang="en-US" altLang="en-US" smtClean="0"/>
              <a:t>How are attitudes and feelings related to behaviors and actions?</a:t>
            </a:r>
          </a:p>
          <a:p>
            <a:pPr eaLnBrk="1" hangingPunct="1"/>
            <a:r>
              <a:rPr lang="en-US" altLang="en-US" smtClean="0"/>
              <a:t>What does this mean when we are working with the people you serves?</a:t>
            </a:r>
          </a:p>
        </p:txBody>
      </p:sp>
      <p:sp>
        <p:nvSpPr>
          <p:cNvPr id="204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627F704-6C6C-423D-8383-E9548E703C78}" type="slidenum">
              <a:rPr lang="en-US" altLang="en-US" sz="1200">
                <a:solidFill>
                  <a:srgbClr val="8A8B8C"/>
                </a:solidFill>
                <a:latin typeface="Arial" panose="020B0604020202020204" pitchFamily="34" charset="0"/>
              </a:rPr>
              <a:pPr>
                <a:lnSpc>
                  <a:spcPct val="100000"/>
                </a:lnSpc>
                <a:spcBef>
                  <a:spcPct val="0"/>
                </a:spcBef>
                <a:buClrTx/>
                <a:buFontTx/>
                <a:buNone/>
              </a:pPr>
              <a:t>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Other strategies for starting the conversation</a:t>
            </a:r>
          </a:p>
        </p:txBody>
      </p:sp>
      <p:sp>
        <p:nvSpPr>
          <p:cNvPr id="112643" name="Content Placeholder 2"/>
          <p:cNvSpPr>
            <a:spLocks noGrp="1"/>
          </p:cNvSpPr>
          <p:nvPr>
            <p:ph idx="1"/>
          </p:nvPr>
        </p:nvSpPr>
        <p:spPr>
          <a:xfrm>
            <a:off x="554038" y="1350963"/>
            <a:ext cx="8035925" cy="4525962"/>
          </a:xfrm>
        </p:spPr>
        <p:txBody>
          <a:bodyPr/>
          <a:lstStyle/>
          <a:p>
            <a:pPr marL="0" indent="0" eaLnBrk="1" hangingPunct="1">
              <a:lnSpc>
                <a:spcPts val="4500"/>
              </a:lnSpc>
              <a:spcBef>
                <a:spcPts val="1200"/>
              </a:spcBef>
              <a:buFont typeface="Wingdings" panose="05000000000000000000" pitchFamily="2" charset="2"/>
              <a:buNone/>
            </a:pPr>
            <a:r>
              <a:rPr lang="en-US" altLang="en-US" sz="2800" smtClean="0">
                <a:solidFill>
                  <a:srgbClr val="3B3C3E"/>
                </a:solidFill>
              </a:rPr>
              <a:t>Brainstorm with your group </a:t>
            </a:r>
            <a:r>
              <a:rPr lang="en-US" altLang="en-US" sz="2800" b="1" u="sng" smtClean="0">
                <a:solidFill>
                  <a:srgbClr val="3B3C3E"/>
                </a:solidFill>
              </a:rPr>
              <a:t>specific opportunities </a:t>
            </a:r>
            <a:r>
              <a:rPr lang="en-US" altLang="en-US" sz="2800" smtClean="0">
                <a:solidFill>
                  <a:srgbClr val="3B3C3E"/>
                </a:solidFill>
              </a:rPr>
              <a:t>for </a:t>
            </a:r>
            <a:r>
              <a:rPr lang="en-US" altLang="en-US" sz="2800" i="1" smtClean="0">
                <a:solidFill>
                  <a:srgbClr val="3B3C3E"/>
                </a:solidFill>
              </a:rPr>
              <a:t>beginning the financial empowerment conversation</a:t>
            </a:r>
            <a:r>
              <a:rPr lang="en-US" altLang="en-US" sz="2800" smtClean="0">
                <a:solidFill>
                  <a:srgbClr val="3B3C3E"/>
                </a:solidFill>
              </a:rPr>
              <a:t> with the people you serve.</a:t>
            </a:r>
          </a:p>
        </p:txBody>
      </p:sp>
      <p:sp>
        <p:nvSpPr>
          <p:cNvPr id="11264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5A274D1-C4FC-417C-AAD8-1889E8D591C9}" type="slidenum">
              <a:rPr lang="en-US" altLang="en-US" sz="1200">
                <a:solidFill>
                  <a:srgbClr val="8A8B8C"/>
                </a:solidFill>
                <a:latin typeface="Arial" panose="020B0604020202020204" pitchFamily="34" charset="0"/>
              </a:rPr>
              <a:pPr>
                <a:lnSpc>
                  <a:spcPct val="100000"/>
                </a:lnSpc>
                <a:spcBef>
                  <a:spcPct val="0"/>
                </a:spcBef>
                <a:buClrTx/>
                <a:buFontTx/>
                <a:buNone/>
              </a:pPr>
              <a:t>50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8C6B261-2CE9-46CC-B3CE-A20F7F0EA248}" type="slidenum">
              <a:rPr lang="en-US" altLang="en-US" sz="1200">
                <a:solidFill>
                  <a:srgbClr val="8A8B8C"/>
                </a:solidFill>
                <a:latin typeface="Arial" panose="020B0604020202020204" pitchFamily="34" charset="0"/>
              </a:rPr>
              <a:pPr>
                <a:lnSpc>
                  <a:spcPct val="100000"/>
                </a:lnSpc>
                <a:spcBef>
                  <a:spcPct val="0"/>
                </a:spcBef>
                <a:buClrTx/>
                <a:buFontTx/>
                <a:buNone/>
              </a:pPr>
              <a:t>51</a:t>
            </a:fld>
            <a:endParaRPr lang="en-US" altLang="en-US" sz="1200">
              <a:solidFill>
                <a:srgbClr val="8A8B8C"/>
              </a:solidFill>
              <a:latin typeface="Arial" panose="020B0604020202020204" pitchFamily="34" charset="0"/>
            </a:endParaRPr>
          </a:p>
        </p:txBody>
      </p:sp>
      <p:sp>
        <p:nvSpPr>
          <p:cNvPr id="114691" name="Title 1"/>
          <p:cNvSpPr>
            <a:spLocks noGrp="1"/>
          </p:cNvSpPr>
          <p:nvPr>
            <p:ph type="ctrTitle"/>
          </p:nvPr>
        </p:nvSpPr>
        <p:spPr>
          <a:xfrm>
            <a:off x="903288" y="2401888"/>
            <a:ext cx="7308850" cy="879475"/>
          </a:xfrm>
        </p:spPr>
        <p:txBody>
          <a:bodyPr/>
          <a:lstStyle/>
          <a:p>
            <a:pPr eaLnBrk="1" hangingPunct="1">
              <a:spcAft>
                <a:spcPct val="0"/>
              </a:spcAft>
            </a:pPr>
            <a:r>
              <a:rPr lang="en-US" altLang="en-US" smtClean="0"/>
              <a:t>Your Money, Your Goals</a:t>
            </a:r>
          </a:p>
        </p:txBody>
      </p:sp>
      <p:sp>
        <p:nvSpPr>
          <p:cNvPr id="114692" name="Text Placeholder 2"/>
          <p:cNvSpPr txBox="1">
            <a:spLocks/>
          </p:cNvSpPr>
          <p:nvPr/>
        </p:nvSpPr>
        <p:spPr bwMode="auto">
          <a:xfrm>
            <a:off x="903288" y="3306763"/>
            <a:ext cx="73088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3800"/>
              </a:lnSpc>
              <a:spcBef>
                <a:spcPct val="0"/>
              </a:spcBef>
              <a:buFontTx/>
              <a:buNone/>
            </a:pPr>
            <a:r>
              <a:rPr lang="en-US" altLang="en-US" sz="3000">
                <a:solidFill>
                  <a:srgbClr val="3B3C3E"/>
                </a:solidFill>
              </a:rPr>
              <a:t>Module 1: Setting goals and planning for large purchases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Setting goals</a:t>
            </a:r>
          </a:p>
        </p:txBody>
      </p:sp>
      <p:sp>
        <p:nvSpPr>
          <p:cNvPr id="116739"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b="1" smtClean="0">
                <a:solidFill>
                  <a:srgbClr val="3B3C3E"/>
                </a:solidFill>
              </a:rPr>
              <a:t>Work</a:t>
            </a:r>
            <a:r>
              <a:rPr lang="en-US" altLang="en-US" smtClean="0">
                <a:solidFill>
                  <a:srgbClr val="3B3C3E"/>
                </a:solidFill>
              </a:rPr>
              <a:t> toward making your future better.</a:t>
            </a:r>
          </a:p>
          <a:p>
            <a:pPr eaLnBrk="1" hangingPunct="1">
              <a:lnSpc>
                <a:spcPts val="2800"/>
              </a:lnSpc>
              <a:spcBef>
                <a:spcPts val="1200"/>
              </a:spcBef>
            </a:pPr>
            <a:r>
              <a:rPr lang="en-US" altLang="en-US" b="1" smtClean="0">
                <a:solidFill>
                  <a:srgbClr val="3B3C3E"/>
                </a:solidFill>
              </a:rPr>
              <a:t>Prioritize</a:t>
            </a:r>
            <a:r>
              <a:rPr lang="en-US" altLang="en-US" smtClean="0">
                <a:solidFill>
                  <a:srgbClr val="3B3C3E"/>
                </a:solidFill>
              </a:rPr>
              <a:t> how you spend your money so that it goes toward things that really matter to you.</a:t>
            </a:r>
          </a:p>
          <a:p>
            <a:pPr eaLnBrk="1" hangingPunct="1">
              <a:lnSpc>
                <a:spcPts val="2800"/>
              </a:lnSpc>
              <a:spcBef>
                <a:spcPts val="1200"/>
              </a:spcBef>
            </a:pPr>
            <a:r>
              <a:rPr lang="en-US" altLang="en-US" b="1" smtClean="0">
                <a:solidFill>
                  <a:srgbClr val="3B3C3E"/>
                </a:solidFill>
              </a:rPr>
              <a:t>Measure and track</a:t>
            </a:r>
            <a:r>
              <a:rPr lang="en-US" altLang="en-US" smtClean="0">
                <a:solidFill>
                  <a:srgbClr val="3B3C3E"/>
                </a:solidFill>
              </a:rPr>
              <a:t> your progress toward getting the things you want out of life.</a:t>
            </a:r>
          </a:p>
          <a:p>
            <a:pPr eaLnBrk="1" hangingPunct="1">
              <a:lnSpc>
                <a:spcPts val="2800"/>
              </a:lnSpc>
              <a:spcBef>
                <a:spcPts val="1200"/>
              </a:spcBef>
            </a:pPr>
            <a:r>
              <a:rPr lang="en-US" altLang="en-US" b="1" smtClean="0">
                <a:solidFill>
                  <a:srgbClr val="3B3C3E"/>
                </a:solidFill>
              </a:rPr>
              <a:t>Take pride</a:t>
            </a:r>
            <a:r>
              <a:rPr lang="en-US" altLang="en-US" smtClean="0">
                <a:solidFill>
                  <a:srgbClr val="3B3C3E"/>
                </a:solidFill>
              </a:rPr>
              <a:t> in bettering your life and the lives of your children. </a:t>
            </a:r>
          </a:p>
          <a:p>
            <a:pPr eaLnBrk="1" hangingPunct="1"/>
            <a:endParaRPr lang="en-US" altLang="en-US" smtClean="0">
              <a:solidFill>
                <a:srgbClr val="3B3C3E"/>
              </a:solidFill>
            </a:endParaRPr>
          </a:p>
        </p:txBody>
      </p:sp>
      <p:sp>
        <p:nvSpPr>
          <p:cNvPr id="1167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DD0E608-5165-4849-9AC4-65836528AFE3}" type="slidenum">
              <a:rPr lang="en-US" altLang="en-US" sz="1200">
                <a:solidFill>
                  <a:srgbClr val="8A8B8C"/>
                </a:solidFill>
                <a:latin typeface="Arial" panose="020B0604020202020204" pitchFamily="34" charset="0"/>
              </a:rPr>
              <a:pPr>
                <a:lnSpc>
                  <a:spcPct val="100000"/>
                </a:lnSpc>
                <a:spcBef>
                  <a:spcPct val="0"/>
                </a:spcBef>
                <a:buClrTx/>
                <a:buFontTx/>
                <a:buNone/>
              </a:pPr>
              <a:t>52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6"/>
          <p:cNvSpPr>
            <a:spLocks noGrp="1"/>
          </p:cNvSpPr>
          <p:nvPr>
            <p:ph type="title"/>
          </p:nvPr>
        </p:nvSpPr>
        <p:spPr>
          <a:xfrm>
            <a:off x="554038" y="274638"/>
            <a:ext cx="8035925" cy="742950"/>
          </a:xfrm>
        </p:spPr>
        <p:txBody>
          <a:bodyPr/>
          <a:lstStyle/>
          <a:p>
            <a:r>
              <a:rPr lang="en-US" altLang="en-US" smtClean="0"/>
              <a:t>SMART Goals</a:t>
            </a:r>
          </a:p>
        </p:txBody>
      </p:sp>
      <p:sp>
        <p:nvSpPr>
          <p:cNvPr id="118787" name="Content Placeholder 7"/>
          <p:cNvSpPr>
            <a:spLocks noGrp="1"/>
          </p:cNvSpPr>
          <p:nvPr>
            <p:ph sz="half" idx="1"/>
          </p:nvPr>
        </p:nvSpPr>
        <p:spPr>
          <a:xfrm>
            <a:off x="457200" y="1350963"/>
            <a:ext cx="8132763" cy="4525962"/>
          </a:xfrm>
        </p:spPr>
        <p:txBody>
          <a:bodyPr/>
          <a:lstStyle/>
          <a:p>
            <a:r>
              <a:rPr lang="en-US" altLang="en-US" smtClean="0"/>
              <a:t>Specific</a:t>
            </a:r>
          </a:p>
          <a:p>
            <a:r>
              <a:rPr lang="en-US" altLang="en-US" smtClean="0"/>
              <a:t>Measurable</a:t>
            </a:r>
          </a:p>
          <a:p>
            <a:r>
              <a:rPr lang="en-US" altLang="en-US" smtClean="0"/>
              <a:t>Able to be reached</a:t>
            </a:r>
          </a:p>
          <a:p>
            <a:r>
              <a:rPr lang="en-US" altLang="en-US" smtClean="0"/>
              <a:t>Relevant </a:t>
            </a:r>
          </a:p>
          <a:p>
            <a:r>
              <a:rPr lang="en-US" altLang="en-US" smtClean="0"/>
              <a:t>Time-framed</a:t>
            </a:r>
          </a:p>
          <a:p>
            <a:endParaRPr lang="en-US" altLang="en-US" smtClean="0"/>
          </a:p>
        </p:txBody>
      </p:sp>
      <p:sp>
        <p:nvSpPr>
          <p:cNvPr id="1187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D1DED7D-80D6-46AC-9CCE-F8912477D24B}" type="slidenum">
              <a:rPr lang="en-US" altLang="en-US" sz="1200">
                <a:solidFill>
                  <a:srgbClr val="8A8B8C"/>
                </a:solidFill>
                <a:latin typeface="Arial" panose="020B0604020202020204" pitchFamily="34" charset="0"/>
              </a:rPr>
              <a:pPr>
                <a:lnSpc>
                  <a:spcPct val="100000"/>
                </a:lnSpc>
                <a:spcBef>
                  <a:spcPct val="0"/>
                </a:spcBef>
                <a:buClrTx/>
                <a:buFontTx/>
                <a:buNone/>
              </a:pPr>
              <a:t>53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Hopes, wants, and dreams vs. strong goal</a:t>
            </a:r>
          </a:p>
        </p:txBody>
      </p:sp>
      <p:sp>
        <p:nvSpPr>
          <p:cNvPr id="120835" name="Content Placeholder 2"/>
          <p:cNvSpPr>
            <a:spLocks noGrp="1"/>
          </p:cNvSpPr>
          <p:nvPr>
            <p:ph sz="half" idx="1"/>
          </p:nvPr>
        </p:nvSpPr>
        <p:spPr>
          <a:xfrm>
            <a:off x="554038" y="2103438"/>
            <a:ext cx="2792412" cy="4591050"/>
          </a:xfrm>
        </p:spPr>
        <p:txBody>
          <a:bodyPr/>
          <a:lstStyle/>
          <a:p>
            <a:pPr marL="0" indent="0" eaLnBrk="1" hangingPunct="1">
              <a:buFont typeface="Wingdings" panose="05000000000000000000" pitchFamily="2" charset="2"/>
              <a:buNone/>
            </a:pPr>
            <a:r>
              <a:rPr lang="en-US" altLang="en-US" smtClean="0">
                <a:solidFill>
                  <a:srgbClr val="3B3C3E"/>
                </a:solidFill>
              </a:rPr>
              <a:t>I</a:t>
            </a:r>
            <a:r>
              <a:rPr lang="ja-JP" altLang="en-US" smtClean="0">
                <a:solidFill>
                  <a:srgbClr val="3B3C3E"/>
                </a:solidFill>
              </a:rPr>
              <a:t>’</a:t>
            </a:r>
            <a:r>
              <a:rPr lang="en-US" altLang="ja-JP" smtClean="0">
                <a:solidFill>
                  <a:srgbClr val="3B3C3E"/>
                </a:solidFill>
              </a:rPr>
              <a:t>d like to buy a new television.</a:t>
            </a:r>
          </a:p>
          <a:p>
            <a:pPr marL="0" indent="0" eaLnBrk="1" hangingPunct="1">
              <a:buFont typeface="Wingdings" panose="05000000000000000000" pitchFamily="2" charset="2"/>
              <a:buNone/>
            </a:pPr>
            <a:r>
              <a:rPr lang="en-US" altLang="en-US" smtClean="0">
                <a:solidFill>
                  <a:srgbClr val="3B3C3E"/>
                </a:solidFill>
              </a:rPr>
              <a:t/>
            </a:r>
            <a:br>
              <a:rPr lang="en-US" altLang="en-US" smtClean="0">
                <a:solidFill>
                  <a:srgbClr val="3B3C3E"/>
                </a:solidFill>
              </a:rPr>
            </a:br>
            <a:r>
              <a:rPr lang="en-US" altLang="en-US" smtClean="0">
                <a:solidFill>
                  <a:srgbClr val="3B3C3E"/>
                </a:solidFill>
              </a:rPr>
              <a:t/>
            </a:r>
            <a:br>
              <a:rPr lang="en-US" altLang="en-US" smtClean="0">
                <a:solidFill>
                  <a:srgbClr val="3B3C3E"/>
                </a:solidFill>
              </a:rPr>
            </a:br>
            <a:r>
              <a:rPr lang="en-US" altLang="en-US" smtClean="0">
                <a:solidFill>
                  <a:srgbClr val="3B3C3E"/>
                </a:solidFill>
              </a:rPr>
              <a:t>I want to get out of </a:t>
            </a:r>
            <a:br>
              <a:rPr lang="en-US" altLang="en-US" smtClean="0">
                <a:solidFill>
                  <a:srgbClr val="3B3C3E"/>
                </a:solidFill>
              </a:rPr>
            </a:br>
            <a:r>
              <a:rPr lang="en-US" altLang="en-US" smtClean="0">
                <a:solidFill>
                  <a:srgbClr val="3B3C3E"/>
                </a:solidFill>
              </a:rPr>
              <a:t>credit card debt. </a:t>
            </a:r>
          </a:p>
          <a:p>
            <a:pPr marL="0" indent="0" eaLnBrk="1" hangingPunct="1"/>
            <a:endParaRPr lang="en-US" altLang="en-US" smtClean="0"/>
          </a:p>
          <a:p>
            <a:pPr marL="0" indent="0" eaLnBrk="1" hangingPunct="1"/>
            <a:endParaRPr lang="en-US" altLang="en-US" smtClean="0"/>
          </a:p>
          <a:p>
            <a:pPr marL="0" indent="0" eaLnBrk="1" hangingPunct="1"/>
            <a:endParaRPr lang="en-US" altLang="en-US" smtClean="0"/>
          </a:p>
          <a:p>
            <a:pPr marL="0" indent="0" eaLnBrk="1" hangingPunct="1"/>
            <a:endParaRPr lang="en-US" altLang="en-US" smtClean="0"/>
          </a:p>
        </p:txBody>
      </p:sp>
      <p:sp>
        <p:nvSpPr>
          <p:cNvPr id="120836" name="Content Placeholder 3"/>
          <p:cNvSpPr>
            <a:spLocks noGrp="1"/>
          </p:cNvSpPr>
          <p:nvPr>
            <p:ph sz="half" idx="2"/>
          </p:nvPr>
        </p:nvSpPr>
        <p:spPr>
          <a:xfrm>
            <a:off x="4318000" y="2065338"/>
            <a:ext cx="3713163" cy="4589462"/>
          </a:xfrm>
        </p:spPr>
        <p:txBody>
          <a:bodyPr/>
          <a:lstStyle/>
          <a:p>
            <a:pPr marL="0" indent="0" eaLnBrk="1" hangingPunct="1">
              <a:buFont typeface="Wingdings" panose="05000000000000000000" pitchFamily="2" charset="2"/>
              <a:buNone/>
            </a:pPr>
            <a:r>
              <a:rPr lang="en-US" altLang="en-US" b="1" smtClean="0">
                <a:solidFill>
                  <a:srgbClr val="3B3C3E"/>
                </a:solidFill>
              </a:rPr>
              <a:t>I will save $400 and purchase a new television in six months. </a:t>
            </a:r>
          </a:p>
          <a:p>
            <a:pPr marL="0" indent="0" eaLnBrk="1" hangingPunct="1">
              <a:buFont typeface="Wingdings" panose="05000000000000000000" pitchFamily="2" charset="2"/>
              <a:buNone/>
            </a:pPr>
            <a:r>
              <a:rPr lang="en-US" altLang="en-US" b="1" smtClean="0">
                <a:solidFill>
                  <a:srgbClr val="3B3C3E"/>
                </a:solidFill>
              </a:rPr>
              <a:t/>
            </a:r>
            <a:br>
              <a:rPr lang="en-US" altLang="en-US" b="1" smtClean="0">
                <a:solidFill>
                  <a:srgbClr val="3B3C3E"/>
                </a:solidFill>
              </a:rPr>
            </a:br>
            <a:r>
              <a:rPr lang="en-US" altLang="en-US" b="1" smtClean="0">
                <a:solidFill>
                  <a:srgbClr val="3B3C3E"/>
                </a:solidFill>
              </a:rPr>
              <a:t>I will pay down $1,000 of my debt in the next year. </a:t>
            </a:r>
          </a:p>
          <a:p>
            <a:pPr marL="0" indent="0" eaLnBrk="1" hangingPunct="1">
              <a:buFont typeface="Wingdings" panose="05000000000000000000" pitchFamily="2" charset="2"/>
              <a:buNone/>
            </a:pPr>
            <a:endParaRPr lang="en-US" altLang="en-US" b="1" smtClean="0">
              <a:solidFill>
                <a:srgbClr val="3B3C3E"/>
              </a:solidFill>
            </a:endParaRPr>
          </a:p>
          <a:p>
            <a:pPr marL="0" indent="0" eaLnBrk="1" hangingPunct="1">
              <a:buFont typeface="Wingdings" panose="05000000000000000000" pitchFamily="2" charset="2"/>
              <a:buNone/>
            </a:pPr>
            <a:endParaRPr lang="en-US" altLang="en-US" smtClean="0"/>
          </a:p>
        </p:txBody>
      </p:sp>
      <p:sp>
        <p:nvSpPr>
          <p:cNvPr id="12083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3569693-6198-40A1-ABF3-CC295BB10AC1}" type="slidenum">
              <a:rPr lang="en-US" altLang="en-US" sz="1200">
                <a:solidFill>
                  <a:srgbClr val="8A8B8C"/>
                </a:solidFill>
                <a:latin typeface="Arial" panose="020B0604020202020204" pitchFamily="34" charset="0"/>
              </a:rPr>
              <a:pPr>
                <a:lnSpc>
                  <a:spcPct val="100000"/>
                </a:lnSpc>
                <a:spcBef>
                  <a:spcPct val="0"/>
                </a:spcBef>
                <a:buClrTx/>
                <a:buFontTx/>
                <a:buNone/>
              </a:pPr>
              <a:t>54</a:t>
            </a:fld>
            <a:endParaRPr lang="en-US" altLang="en-US" sz="1200">
              <a:solidFill>
                <a:srgbClr val="8A8B8C"/>
              </a:solidFill>
              <a:latin typeface="Arial" panose="020B0604020202020204" pitchFamily="34" charset="0"/>
            </a:endParaRPr>
          </a:p>
        </p:txBody>
      </p:sp>
      <p:sp>
        <p:nvSpPr>
          <p:cNvPr id="120838" name="Content Placeholder 2"/>
          <p:cNvSpPr txBox="1">
            <a:spLocks/>
          </p:cNvSpPr>
          <p:nvPr/>
        </p:nvSpPr>
        <p:spPr bwMode="auto">
          <a:xfrm>
            <a:off x="515938" y="1416050"/>
            <a:ext cx="3529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a:solidFill>
                  <a:srgbClr val="3B3C3E"/>
                </a:solidFill>
              </a:rPr>
              <a:t>Hopes, wants, and dreams </a:t>
            </a:r>
          </a:p>
        </p:txBody>
      </p:sp>
      <p:sp>
        <p:nvSpPr>
          <p:cNvPr id="120839" name="Content Placeholder 2"/>
          <p:cNvSpPr txBox="1">
            <a:spLocks/>
          </p:cNvSpPr>
          <p:nvPr/>
        </p:nvSpPr>
        <p:spPr bwMode="auto">
          <a:xfrm>
            <a:off x="4318000" y="1416050"/>
            <a:ext cx="23971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a:solidFill>
                  <a:srgbClr val="3B3C3E"/>
                </a:solidFill>
              </a:rPr>
              <a:t>Strong goal</a:t>
            </a:r>
          </a:p>
        </p:txBody>
      </p:sp>
      <p:pic>
        <p:nvPicPr>
          <p:cNvPr id="120840"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0113" y="232727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3652838"/>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6"/>
          <p:cNvSpPr>
            <a:spLocks noGrp="1"/>
          </p:cNvSpPr>
          <p:nvPr>
            <p:ph type="title"/>
          </p:nvPr>
        </p:nvSpPr>
        <p:spPr>
          <a:xfrm>
            <a:off x="554038" y="274638"/>
            <a:ext cx="8035925" cy="742950"/>
          </a:xfrm>
        </p:spPr>
        <p:txBody>
          <a:bodyPr/>
          <a:lstStyle/>
          <a:p>
            <a:r>
              <a:rPr lang="en-US" altLang="en-US" smtClean="0">
                <a:solidFill>
                  <a:srgbClr val="3B3C3E"/>
                </a:solidFill>
              </a:rPr>
              <a:t>Tool 1: Goal-setting tool</a:t>
            </a:r>
          </a:p>
        </p:txBody>
      </p:sp>
      <p:sp>
        <p:nvSpPr>
          <p:cNvPr id="122883"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D0682B3-E6C5-4A06-9444-219BBEED6147}" type="slidenum">
              <a:rPr lang="en-US" altLang="en-US" sz="1200">
                <a:solidFill>
                  <a:srgbClr val="8A8B8C"/>
                </a:solidFill>
                <a:latin typeface="Arial" panose="020B0604020202020204" pitchFamily="34" charset="0"/>
              </a:rPr>
              <a:pPr>
                <a:lnSpc>
                  <a:spcPct val="100000"/>
                </a:lnSpc>
                <a:spcBef>
                  <a:spcPct val="0"/>
                </a:spcBef>
                <a:buClrTx/>
                <a:buFontTx/>
                <a:buNone/>
              </a:pPr>
              <a:t>55</a:t>
            </a:fld>
            <a:endParaRPr lang="en-US" altLang="en-US" sz="1200">
              <a:solidFill>
                <a:srgbClr val="8A8B8C"/>
              </a:solidFill>
              <a:latin typeface="Arial" panose="020B0604020202020204" pitchFamily="34" charset="0"/>
            </a:endParaRPr>
          </a:p>
        </p:txBody>
      </p:sp>
      <p:graphicFrame>
        <p:nvGraphicFramePr>
          <p:cNvPr id="5" name="Content Placeholder 4"/>
          <p:cNvGraphicFramePr>
            <a:graphicFrameLocks/>
          </p:cNvGraphicFramePr>
          <p:nvPr/>
        </p:nvGraphicFramePr>
        <p:xfrm>
          <a:off x="457200" y="1350963"/>
          <a:ext cx="813276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885"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Action plan</a:t>
            </a:r>
          </a:p>
        </p:txBody>
      </p:sp>
      <p:sp>
        <p:nvSpPr>
          <p:cNvPr id="12493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DEBDF56-3B8E-4A36-842A-F8DA45259C93}" type="slidenum">
              <a:rPr lang="en-US" altLang="en-US" sz="1200">
                <a:solidFill>
                  <a:srgbClr val="8A8B8C"/>
                </a:solidFill>
                <a:latin typeface="Arial" panose="020B0604020202020204" pitchFamily="34" charset="0"/>
              </a:rPr>
              <a:pPr>
                <a:lnSpc>
                  <a:spcPct val="100000"/>
                </a:lnSpc>
                <a:spcBef>
                  <a:spcPct val="0"/>
                </a:spcBef>
                <a:buClrTx/>
                <a:buFontTx/>
                <a:buNone/>
              </a:pPr>
              <a:t>56</a:t>
            </a:fld>
            <a:endParaRPr lang="en-US" altLang="en-US" sz="1200">
              <a:solidFill>
                <a:srgbClr val="8A8B8C"/>
              </a:solidFill>
              <a:latin typeface="Arial" panose="020B0604020202020204" pitchFamily="34" charset="0"/>
            </a:endParaRPr>
          </a:p>
        </p:txBody>
      </p:sp>
      <p:sp>
        <p:nvSpPr>
          <p:cNvPr id="124932" name="Text Placeholder 1"/>
          <p:cNvSpPr txBox="1">
            <a:spLocks/>
          </p:cNvSpPr>
          <p:nvPr/>
        </p:nvSpPr>
        <p:spPr bwMode="auto">
          <a:xfrm>
            <a:off x="533400" y="1325563"/>
            <a:ext cx="77628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a:t>Goal: _______________________________</a:t>
            </a:r>
          </a:p>
        </p:txBody>
      </p:sp>
      <p:pic>
        <p:nvPicPr>
          <p:cNvPr id="1249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224088"/>
            <a:ext cx="80819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5"/>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Calculating amount to set aside each week</a:t>
            </a:r>
          </a:p>
        </p:txBody>
      </p:sp>
      <p:sp>
        <p:nvSpPr>
          <p:cNvPr id="126979"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cs typeface="Arial" panose="020B0604020202020204" pitchFamily="34" charset="0"/>
            </a:endParaRPr>
          </a:p>
        </p:txBody>
      </p:sp>
      <p:sp>
        <p:nvSpPr>
          <p:cNvPr id="126980" name="Rectangle 3"/>
          <p:cNvSpPr>
            <a:spLocks noChangeArrowheads="1"/>
          </p:cNvSpPr>
          <p:nvPr/>
        </p:nvSpPr>
        <p:spPr bwMode="auto">
          <a:xfrm>
            <a:off x="0" y="2209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defTabSz="914400" eaLnBrk="1" hangingPunct="1">
              <a:lnSpc>
                <a:spcPct val="100000"/>
              </a:lnSpc>
              <a:spcBef>
                <a:spcPct val="0"/>
              </a:spcBef>
              <a:buClrTx/>
              <a:buFontTx/>
              <a:buNone/>
            </a:pPr>
            <a:endParaRPr lang="en-US" altLang="en-US" sz="1800">
              <a:latin typeface="Arial" panose="020B0604020202020204" pitchFamily="34" charset="0"/>
              <a:cs typeface="Arial" panose="020B0604020202020204" pitchFamily="34" charset="0"/>
            </a:endParaRPr>
          </a:p>
        </p:txBody>
      </p:sp>
      <p:sp>
        <p:nvSpPr>
          <p:cNvPr id="12698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77A4F16-B05C-41A2-9969-68C1F2F978FC}" type="slidenum">
              <a:rPr lang="en-US" altLang="en-US" sz="1200">
                <a:solidFill>
                  <a:srgbClr val="8A8B8C"/>
                </a:solidFill>
                <a:latin typeface="Arial" panose="020B0604020202020204" pitchFamily="34" charset="0"/>
              </a:rPr>
              <a:pPr>
                <a:lnSpc>
                  <a:spcPct val="100000"/>
                </a:lnSpc>
                <a:spcBef>
                  <a:spcPct val="0"/>
                </a:spcBef>
                <a:buClrTx/>
                <a:buFontTx/>
                <a:buNone/>
              </a:pPr>
              <a:t>57</a:t>
            </a:fld>
            <a:endParaRPr lang="en-US" altLang="en-US" sz="1200">
              <a:solidFill>
                <a:srgbClr val="8A8B8C"/>
              </a:solidFill>
              <a:latin typeface="Arial" panose="020B0604020202020204" pitchFamily="34" charset="0"/>
            </a:endParaRPr>
          </a:p>
        </p:txBody>
      </p:sp>
      <p:graphicFrame>
        <p:nvGraphicFramePr>
          <p:cNvPr id="8" name="Diagram 7"/>
          <p:cNvGraphicFramePr/>
          <p:nvPr/>
        </p:nvGraphicFramePr>
        <p:xfrm>
          <a:off x="554038" y="1138602"/>
          <a:ext cx="8036719" cy="5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6983" name="Group 1"/>
          <p:cNvGrpSpPr>
            <a:grpSpLocks/>
          </p:cNvGrpSpPr>
          <p:nvPr/>
        </p:nvGrpSpPr>
        <p:grpSpPr bwMode="auto">
          <a:xfrm>
            <a:off x="5605463" y="3076575"/>
            <a:ext cx="330200" cy="200025"/>
            <a:chOff x="5605860" y="3077329"/>
            <a:chExt cx="330200" cy="199188"/>
          </a:xfrm>
        </p:grpSpPr>
        <p:sp>
          <p:nvSpPr>
            <p:cNvPr id="126987" name="Picture 15"/>
            <p:cNvSpPr>
              <a:spLocks noChangeAspect="1"/>
            </p:cNvSpPr>
            <p:nvPr/>
          </p:nvSpPr>
          <p:spPr bwMode="auto">
            <a:xfrm>
              <a:off x="5605860" y="3077329"/>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p>
          </p:txBody>
        </p:sp>
        <p:sp>
          <p:nvSpPr>
            <p:cNvPr id="126988" name="Picture 16"/>
            <p:cNvSpPr>
              <a:spLocks noChangeAspect="1"/>
            </p:cNvSpPr>
            <p:nvPr/>
          </p:nvSpPr>
          <p:spPr bwMode="auto">
            <a:xfrm>
              <a:off x="5605860" y="3213017"/>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p>
          </p:txBody>
        </p:sp>
      </p:grpSp>
      <p:sp>
        <p:nvSpPr>
          <p:cNvPr id="126984" name="Picture 18"/>
          <p:cNvSpPr>
            <a:spLocks noChangeAspect="1"/>
          </p:cNvSpPr>
          <p:nvPr/>
        </p:nvSpPr>
        <p:spPr bwMode="auto">
          <a:xfrm>
            <a:off x="2590800" y="3221038"/>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p>
        </p:txBody>
      </p:sp>
      <p:sp>
        <p:nvSpPr>
          <p:cNvPr id="126985" name="TextBox 1"/>
          <p:cNvSpPr txBox="1">
            <a:spLocks noChangeArrowheads="1"/>
          </p:cNvSpPr>
          <p:nvPr/>
        </p:nvSpPr>
        <p:spPr bwMode="auto">
          <a:xfrm>
            <a:off x="2401888" y="3546475"/>
            <a:ext cx="931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ClrTx/>
              <a:buFontTx/>
              <a:buNone/>
            </a:pPr>
            <a:r>
              <a:rPr lang="en-US" altLang="en-US" sz="1400" b="1"/>
              <a:t>Divided By</a:t>
            </a:r>
          </a:p>
        </p:txBody>
      </p:sp>
      <p:sp>
        <p:nvSpPr>
          <p:cNvPr id="126986" name="TextBox 13"/>
          <p:cNvSpPr txBox="1">
            <a:spLocks noChangeArrowheads="1"/>
          </p:cNvSpPr>
          <p:nvPr/>
        </p:nvSpPr>
        <p:spPr bwMode="auto">
          <a:xfrm>
            <a:off x="5227638" y="3554413"/>
            <a:ext cx="1082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ClrTx/>
              <a:buFontTx/>
              <a:buNone/>
            </a:pPr>
            <a:r>
              <a:rPr lang="en-US" altLang="en-US" sz="1400" b="1"/>
              <a:t>Equals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554038" y="274638"/>
            <a:ext cx="8035925" cy="742950"/>
          </a:xfrm>
        </p:spPr>
        <p:txBody>
          <a:bodyPr/>
          <a:lstStyle/>
          <a:p>
            <a:r>
              <a:rPr lang="en-US" altLang="en-US" smtClean="0"/>
              <a:t>Life cycle events and large purchases</a:t>
            </a:r>
          </a:p>
        </p:txBody>
      </p:sp>
      <p:sp>
        <p:nvSpPr>
          <p:cNvPr id="3" name="Content Placeholder 2"/>
          <p:cNvSpPr>
            <a:spLocks noGrp="1"/>
          </p:cNvSpPr>
          <p:nvPr>
            <p:ph sz="half" idx="1"/>
          </p:nvPr>
        </p:nvSpPr>
        <p:spPr>
          <a:xfrm>
            <a:off x="457200" y="1350963"/>
            <a:ext cx="8132763" cy="4525962"/>
          </a:xfrm>
        </p:spPr>
        <p:txBody>
          <a:bodyPr/>
          <a:lstStyle/>
          <a:p>
            <a:pPr marL="0" indent="0">
              <a:buFont typeface="Wingdings" panose="05000000000000000000" pitchFamily="2" charset="2"/>
              <a:buNone/>
              <a:defRPr/>
            </a:pPr>
            <a:r>
              <a:rPr lang="en-US" altLang="en-US" dirty="0" smtClean="0"/>
              <a:t>What is a life cycle event likely to cost? </a:t>
            </a:r>
          </a:p>
          <a:p>
            <a:pPr marL="0" indent="0">
              <a:buFont typeface="Wingdings" panose="05000000000000000000" pitchFamily="2" charset="2"/>
              <a:buNone/>
              <a:defRPr/>
            </a:pPr>
            <a:r>
              <a:rPr lang="en-US" altLang="en-US" dirty="0" smtClean="0"/>
              <a:t>Everyone is different, but here are some estimates we have seen:</a:t>
            </a:r>
          </a:p>
          <a:p>
            <a:pPr indent="-342900">
              <a:defRPr/>
            </a:pPr>
            <a:r>
              <a:rPr lang="en-US" altLang="en-US" b="1" dirty="0" smtClean="0"/>
              <a:t>Out of pocket childbirth expenses for women with insurance coverage—$3,400</a:t>
            </a:r>
          </a:p>
          <a:p>
            <a:pPr indent="-342900">
              <a:defRPr/>
            </a:pPr>
            <a:r>
              <a:rPr lang="en-US" altLang="en-US" b="1" dirty="0" smtClean="0"/>
              <a:t>Out of pocket expenses associated with breast cancer—$712/month</a:t>
            </a:r>
          </a:p>
          <a:p>
            <a:pPr indent="-342900">
              <a:defRPr/>
            </a:pPr>
            <a:r>
              <a:rPr lang="en-US" altLang="en-US" b="1" dirty="0" smtClean="0"/>
              <a:t>Quinceañera—coming of age celebration for 15-year old girls in Latino families—$15,000 to $20,000</a:t>
            </a:r>
          </a:p>
          <a:p>
            <a:pPr indent="-342900">
              <a:defRPr/>
            </a:pPr>
            <a:r>
              <a:rPr lang="en-US" altLang="en-US" b="1" dirty="0" smtClean="0"/>
              <a:t>Typical cost for final expenses—$10,000</a:t>
            </a:r>
          </a:p>
          <a:p>
            <a:pPr marL="0" indent="0">
              <a:defRPr/>
            </a:pPr>
            <a:endParaRPr lang="en-US" altLang="en-US" dirty="0" smtClean="0"/>
          </a:p>
        </p:txBody>
      </p:sp>
      <p:sp>
        <p:nvSpPr>
          <p:cNvPr id="12902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B4EBBB3-ED5D-461A-BF24-DC90FB88D9E5}" type="slidenum">
              <a:rPr lang="en-US" altLang="en-US" sz="1200">
                <a:solidFill>
                  <a:srgbClr val="8A8B8C"/>
                </a:solidFill>
                <a:latin typeface="Arial" panose="020B0604020202020204" pitchFamily="34" charset="0"/>
              </a:rPr>
              <a:pPr>
                <a:lnSpc>
                  <a:spcPct val="100000"/>
                </a:lnSpc>
                <a:spcBef>
                  <a:spcPct val="0"/>
                </a:spcBef>
                <a:buClrTx/>
                <a:buFontTx/>
                <a:buNone/>
              </a:pPr>
              <a:t>58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274638"/>
            <a:ext cx="8037513" cy="742950"/>
          </a:xfrm>
        </p:spPr>
        <p:txBody>
          <a:bodyPr/>
          <a:lstStyle/>
          <a:p>
            <a:r>
              <a:rPr lang="en-US" altLang="en-US" smtClean="0">
                <a:solidFill>
                  <a:srgbClr val="3B3C3E"/>
                </a:solidFill>
              </a:rPr>
              <a:t>Planning for life events and large purchases</a:t>
            </a:r>
          </a:p>
        </p:txBody>
      </p:sp>
      <p:sp>
        <p:nvSpPr>
          <p:cNvPr id="3" name="Content Placeholder 2"/>
          <p:cNvSpPr>
            <a:spLocks noGrp="1"/>
          </p:cNvSpPr>
          <p:nvPr>
            <p:ph idx="1"/>
          </p:nvPr>
        </p:nvSpPr>
        <p:spPr>
          <a:xfrm>
            <a:off x="457200" y="1035050"/>
            <a:ext cx="8312150" cy="5187950"/>
          </a:xfrm>
        </p:spPr>
        <p:txBody>
          <a:bodyPr>
            <a:normAutofit fontScale="77500" lnSpcReduction="20000"/>
          </a:bodyPr>
          <a:lstStyle/>
          <a:p>
            <a:pPr>
              <a:lnSpc>
                <a:spcPts val="2800"/>
              </a:lnSpc>
              <a:spcBef>
                <a:spcPts val="1200"/>
              </a:spcBef>
              <a:buFont typeface="Wingdings" charset="0"/>
              <a:buChar char="§"/>
              <a:defRPr/>
            </a:pPr>
            <a:r>
              <a:rPr lang="en-US" b="1" dirty="0" smtClean="0">
                <a:solidFill>
                  <a:srgbClr val="3B3C3E"/>
                </a:solidFill>
                <a:ea typeface="ＭＳ Ｐゴシック" charset="0"/>
                <a:cs typeface="+mn-cs"/>
              </a:rPr>
              <a:t>Group 1: </a:t>
            </a:r>
            <a:r>
              <a:rPr lang="en-US" dirty="0" smtClean="0">
                <a:solidFill>
                  <a:srgbClr val="3B3C3E"/>
                </a:solidFill>
                <a:ea typeface="ＭＳ Ｐゴシック" charset="0"/>
                <a:cs typeface="+mn-cs"/>
              </a:rPr>
              <a:t>18-year old graduating from high school. Plans to attend trade school to become a skilled welder. </a:t>
            </a:r>
          </a:p>
          <a:p>
            <a:pPr>
              <a:lnSpc>
                <a:spcPts val="2800"/>
              </a:lnSpc>
              <a:spcBef>
                <a:spcPts val="1200"/>
              </a:spcBef>
              <a:buFont typeface="Wingdings" charset="0"/>
              <a:buChar char="§"/>
              <a:defRPr/>
            </a:pPr>
            <a:r>
              <a:rPr lang="en-US" b="1" dirty="0" smtClean="0">
                <a:solidFill>
                  <a:srgbClr val="3B3C3E"/>
                </a:solidFill>
                <a:ea typeface="ＭＳ Ｐゴシック" charset="0"/>
                <a:cs typeface="+mn-cs"/>
              </a:rPr>
              <a:t>Group 2: </a:t>
            </a:r>
            <a:r>
              <a:rPr lang="en-US" dirty="0" smtClean="0">
                <a:solidFill>
                  <a:srgbClr val="3B3C3E"/>
                </a:solidFill>
                <a:ea typeface="ＭＳ Ｐゴシック" charset="0"/>
                <a:cs typeface="+mn-cs"/>
              </a:rPr>
              <a:t>28-year old food services manager at a state university diagnosed with cancer. He is married and has an infant.</a:t>
            </a:r>
          </a:p>
          <a:p>
            <a:pPr>
              <a:lnSpc>
                <a:spcPts val="2800"/>
              </a:lnSpc>
              <a:spcBef>
                <a:spcPts val="1200"/>
              </a:spcBef>
              <a:buFont typeface="Wingdings" charset="0"/>
              <a:buChar char="§"/>
              <a:defRPr/>
            </a:pPr>
            <a:r>
              <a:rPr lang="en-US" b="1" dirty="0" smtClean="0">
                <a:solidFill>
                  <a:srgbClr val="3B3C3E"/>
                </a:solidFill>
                <a:ea typeface="ＭＳ Ｐゴシック" charset="0"/>
                <a:cs typeface="+mn-cs"/>
              </a:rPr>
              <a:t>Group 3: </a:t>
            </a:r>
            <a:r>
              <a:rPr lang="en-US" dirty="0" smtClean="0">
                <a:solidFill>
                  <a:srgbClr val="3B3C3E"/>
                </a:solidFill>
                <a:ea typeface="ＭＳ Ｐゴシック" charset="0"/>
                <a:cs typeface="+mn-cs"/>
              </a:rPr>
              <a:t>36-year old mother who is getting divorced. She has two children ages 4 and 8. Must find a job for the first time in 9 years; before having children she was a math teacher in the public school system.</a:t>
            </a:r>
          </a:p>
          <a:p>
            <a:pPr>
              <a:lnSpc>
                <a:spcPts val="2800"/>
              </a:lnSpc>
              <a:spcBef>
                <a:spcPts val="1200"/>
              </a:spcBef>
              <a:buFont typeface="Wingdings" charset="0"/>
              <a:buChar char="§"/>
              <a:defRPr/>
            </a:pPr>
            <a:r>
              <a:rPr lang="en-US" b="1" dirty="0" smtClean="0">
                <a:solidFill>
                  <a:srgbClr val="3B3C3E"/>
                </a:solidFill>
                <a:ea typeface="ＭＳ Ｐゴシック" charset="0"/>
                <a:cs typeface="+mn-cs"/>
              </a:rPr>
              <a:t>Group 4: </a:t>
            </a:r>
            <a:r>
              <a:rPr lang="en-US" dirty="0" smtClean="0">
                <a:solidFill>
                  <a:srgbClr val="3B3C3E"/>
                </a:solidFill>
                <a:ea typeface="ＭＳ Ｐゴシック" charset="0"/>
                <a:cs typeface="+mn-cs"/>
              </a:rPr>
              <a:t>45-year old man being downsized out of manufacturing job. Married with one child who is 15 years old. The child has plans to go to college out of state.</a:t>
            </a:r>
          </a:p>
          <a:p>
            <a:pPr>
              <a:lnSpc>
                <a:spcPts val="2800"/>
              </a:lnSpc>
              <a:spcBef>
                <a:spcPts val="1200"/>
              </a:spcBef>
              <a:buFont typeface="Wingdings" charset="0"/>
              <a:buChar char="§"/>
              <a:defRPr/>
            </a:pPr>
            <a:r>
              <a:rPr lang="en-US" b="1" dirty="0" smtClean="0">
                <a:solidFill>
                  <a:srgbClr val="3B3C3E"/>
                </a:solidFill>
                <a:ea typeface="ＭＳ Ｐゴシック" charset="0"/>
                <a:cs typeface="+mn-cs"/>
              </a:rPr>
              <a:t>Group 5:  </a:t>
            </a:r>
            <a:r>
              <a:rPr lang="en-US" dirty="0" smtClean="0">
                <a:solidFill>
                  <a:srgbClr val="3B3C3E"/>
                </a:solidFill>
                <a:ea typeface="ＭＳ Ｐゴシック" charset="0"/>
                <a:cs typeface="+mn-cs"/>
              </a:rPr>
              <a:t>56-year old long-haul truck driver who would like to retire in 6 years. Has saved minimally for retirement. Children are grown and out of the house; however, one has lost his job and has plans to return home with his two preschool children.</a:t>
            </a:r>
          </a:p>
          <a:p>
            <a:pPr marL="0" indent="0">
              <a:lnSpc>
                <a:spcPts val="2800"/>
              </a:lnSpc>
              <a:spcBef>
                <a:spcPts val="1200"/>
              </a:spcBef>
              <a:buFont typeface="Wingdings" charset="0"/>
              <a:buNone/>
              <a:defRPr/>
            </a:pPr>
            <a:endParaRPr lang="en-US" dirty="0">
              <a:solidFill>
                <a:srgbClr val="3B3C3E"/>
              </a:solidFill>
              <a:ea typeface="ＭＳ Ｐゴシック" charset="0"/>
              <a:cs typeface="+mn-cs"/>
            </a:endParaRPr>
          </a:p>
          <a:p>
            <a:pPr>
              <a:buFont typeface="Wingdings" charset="0"/>
              <a:buChar char="§"/>
              <a:defRPr/>
            </a:pPr>
            <a:endParaRPr lang="en-US" dirty="0">
              <a:solidFill>
                <a:srgbClr val="3B3C3E"/>
              </a:solidFill>
              <a:ea typeface="ＭＳ Ｐゴシック" charset="0"/>
              <a:cs typeface="+mn-cs"/>
            </a:endParaRPr>
          </a:p>
        </p:txBody>
      </p:sp>
      <p:sp>
        <p:nvSpPr>
          <p:cNvPr id="1310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FCD61BF-5593-4FD0-BAF2-584DC1691921}" type="slidenum">
              <a:rPr lang="en-US" altLang="en-US" sz="1200">
                <a:solidFill>
                  <a:srgbClr val="8A8B8C"/>
                </a:solidFill>
                <a:latin typeface="Arial" panose="020B0604020202020204" pitchFamily="34" charset="0"/>
              </a:rPr>
              <a:pPr>
                <a:lnSpc>
                  <a:spcPct val="100000"/>
                </a:lnSpc>
                <a:spcBef>
                  <a:spcPct val="0"/>
                </a:spcBef>
                <a:buClrTx/>
                <a:buFontTx/>
                <a:buNone/>
              </a:pPr>
              <a:t>59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03288" y="2300288"/>
            <a:ext cx="7308850" cy="879475"/>
          </a:xfrm>
        </p:spPr>
        <p:txBody>
          <a:bodyPr/>
          <a:lstStyle/>
          <a:p>
            <a:pPr eaLnBrk="1" hangingPunct="1">
              <a:spcAft>
                <a:spcPct val="0"/>
              </a:spcAft>
            </a:pPr>
            <a:r>
              <a:rPr lang="en-US" altLang="en-US" smtClean="0"/>
              <a:t>Your Money, Your Goals</a:t>
            </a:r>
          </a:p>
        </p:txBody>
      </p:sp>
      <p:sp>
        <p:nvSpPr>
          <p:cNvPr id="22531" name="Text Placeholder 2"/>
          <p:cNvSpPr>
            <a:spLocks noGrp="1"/>
          </p:cNvSpPr>
          <p:nvPr>
            <p:ph type="body" idx="1"/>
          </p:nvPr>
        </p:nvSpPr>
        <p:spPr>
          <a:xfrm>
            <a:off x="903288" y="3100388"/>
            <a:ext cx="7308850" cy="676275"/>
          </a:xfrm>
        </p:spPr>
        <p:txBody>
          <a:bodyPr/>
          <a:lstStyle/>
          <a:p>
            <a:pPr eaLnBrk="1" hangingPunct="1">
              <a:spcBef>
                <a:spcPts val="2113"/>
              </a:spcBef>
              <a:buSzTx/>
            </a:pPr>
            <a:r>
              <a:rPr lang="en-US" altLang="en-US" sz="3000" smtClean="0">
                <a:solidFill>
                  <a:srgbClr val="3B3C3E"/>
                </a:solidFill>
              </a:rPr>
              <a:t>Overview of the training and introductions</a:t>
            </a:r>
          </a:p>
        </p:txBody>
      </p:sp>
      <p:sp>
        <p:nvSpPr>
          <p:cNvPr id="2253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796410F-53F9-4841-A3BF-75413AD40DF0}" type="slidenum">
              <a:rPr lang="en-US" altLang="en-US" sz="1200">
                <a:solidFill>
                  <a:srgbClr val="8A8B8C"/>
                </a:solidFill>
                <a:latin typeface="Arial" panose="020B0604020202020204" pitchFamily="34" charset="0"/>
              </a:rPr>
              <a:pPr>
                <a:lnSpc>
                  <a:spcPct val="100000"/>
                </a:lnSpc>
                <a:spcBef>
                  <a:spcPct val="0"/>
                </a:spcBef>
                <a:buClrTx/>
                <a:buFontTx/>
                <a:buNone/>
              </a:pPr>
              <a:t>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457200" y="274638"/>
            <a:ext cx="8037513" cy="742950"/>
          </a:xfrm>
        </p:spPr>
        <p:txBody>
          <a:bodyPr/>
          <a:lstStyle/>
          <a:p>
            <a:r>
              <a:rPr lang="en-US" altLang="en-US" smtClean="0">
                <a:solidFill>
                  <a:srgbClr val="3B3C3E"/>
                </a:solidFill>
              </a:rPr>
              <a:t>Planning for life events and large purchases</a:t>
            </a:r>
          </a:p>
        </p:txBody>
      </p:sp>
      <p:sp>
        <p:nvSpPr>
          <p:cNvPr id="3" name="Content Placeholder 2"/>
          <p:cNvSpPr>
            <a:spLocks noGrp="1"/>
          </p:cNvSpPr>
          <p:nvPr>
            <p:ph idx="1"/>
          </p:nvPr>
        </p:nvSpPr>
        <p:spPr>
          <a:xfrm>
            <a:off x="457200" y="1350963"/>
            <a:ext cx="8312150" cy="5187950"/>
          </a:xfrm>
        </p:spPr>
        <p:txBody>
          <a:bodyPr>
            <a:normAutofit/>
          </a:bodyPr>
          <a:lstStyle/>
          <a:p>
            <a:pPr indent="-342900">
              <a:lnSpc>
                <a:spcPts val="2800"/>
              </a:lnSpc>
              <a:spcBef>
                <a:spcPts val="1200"/>
              </a:spcBef>
              <a:buFont typeface="Wingdings" charset="0"/>
              <a:buChar char="§"/>
              <a:defRPr/>
            </a:pPr>
            <a:r>
              <a:rPr lang="en-US" dirty="0" smtClean="0">
                <a:solidFill>
                  <a:srgbClr val="3B3C3E"/>
                </a:solidFill>
                <a:ea typeface="ＭＳ Ｐゴシック" charset="0"/>
                <a:cs typeface="+mn-cs"/>
              </a:rPr>
              <a:t>What are the reasons for thinking about and anticipating life events and large purchases?</a:t>
            </a:r>
          </a:p>
          <a:p>
            <a:pPr indent="-342900">
              <a:lnSpc>
                <a:spcPts val="2800"/>
              </a:lnSpc>
              <a:spcBef>
                <a:spcPts val="1200"/>
              </a:spcBef>
              <a:buFont typeface="Wingdings" charset="0"/>
              <a:buChar char="§"/>
              <a:defRPr/>
            </a:pPr>
            <a:r>
              <a:rPr lang="en-US" dirty="0" smtClean="0">
                <a:solidFill>
                  <a:srgbClr val="3B3C3E"/>
                </a:solidFill>
                <a:ea typeface="ＭＳ Ｐゴシック" charset="0"/>
                <a:cs typeface="+mn-cs"/>
              </a:rPr>
              <a:t>Do most people do this? Why or why not?</a:t>
            </a:r>
          </a:p>
          <a:p>
            <a:pPr indent="-342900">
              <a:lnSpc>
                <a:spcPts val="2800"/>
              </a:lnSpc>
              <a:spcBef>
                <a:spcPts val="1200"/>
              </a:spcBef>
              <a:buFont typeface="Wingdings" charset="0"/>
              <a:buChar char="§"/>
              <a:defRPr/>
            </a:pPr>
            <a:r>
              <a:rPr lang="en-US" dirty="0" smtClean="0">
                <a:solidFill>
                  <a:srgbClr val="3B3C3E"/>
                </a:solidFill>
                <a:ea typeface="ＭＳ Ｐゴシック" charset="0"/>
                <a:cs typeface="+mn-cs"/>
              </a:rPr>
              <a:t>How does an exercise like this empower individuals?</a:t>
            </a:r>
          </a:p>
          <a:p>
            <a:pPr indent="-342900">
              <a:lnSpc>
                <a:spcPts val="2800"/>
              </a:lnSpc>
              <a:spcBef>
                <a:spcPts val="1200"/>
              </a:spcBef>
              <a:buFont typeface="Wingdings" charset="0"/>
              <a:buChar char="§"/>
              <a:defRPr/>
            </a:pPr>
            <a:r>
              <a:rPr lang="en-US" dirty="0" smtClean="0">
                <a:solidFill>
                  <a:srgbClr val="3B3C3E"/>
                </a:solidFill>
                <a:ea typeface="ＭＳ Ｐゴシック" charset="0"/>
                <a:cs typeface="+mn-cs"/>
              </a:rPr>
              <a:t>How can an exercise like this backfire?</a:t>
            </a:r>
          </a:p>
          <a:p>
            <a:pPr indent="-342900">
              <a:lnSpc>
                <a:spcPts val="2800"/>
              </a:lnSpc>
              <a:spcBef>
                <a:spcPts val="1200"/>
              </a:spcBef>
              <a:buFont typeface="Wingdings" charset="0"/>
              <a:buChar char="§"/>
              <a:defRPr/>
            </a:pPr>
            <a:r>
              <a:rPr lang="en-US" dirty="0" smtClean="0">
                <a:solidFill>
                  <a:srgbClr val="3B3C3E"/>
                </a:solidFill>
                <a:ea typeface="ＭＳ Ｐゴシック" charset="0"/>
                <a:cs typeface="+mn-cs"/>
              </a:rPr>
              <a:t>What did you learn from this exercise?</a:t>
            </a:r>
            <a:endParaRPr lang="en-US" dirty="0">
              <a:solidFill>
                <a:srgbClr val="3B3C3E"/>
              </a:solidFill>
              <a:ea typeface="ＭＳ Ｐゴシック" charset="0"/>
              <a:cs typeface="+mn-cs"/>
            </a:endParaRPr>
          </a:p>
          <a:p>
            <a:pPr marL="0" indent="0">
              <a:buFont typeface="Wingdings" charset="0"/>
              <a:buNone/>
              <a:defRPr/>
            </a:pPr>
            <a:endParaRPr lang="en-US" dirty="0">
              <a:solidFill>
                <a:srgbClr val="3B3C3E"/>
              </a:solidFill>
              <a:ea typeface="ＭＳ Ｐゴシック" charset="0"/>
              <a:cs typeface="+mn-cs"/>
            </a:endParaRPr>
          </a:p>
        </p:txBody>
      </p:sp>
      <p:sp>
        <p:nvSpPr>
          <p:cNvPr id="13312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6DEE846-D505-4307-8BE5-F005D1BC9D8E}" type="slidenum">
              <a:rPr lang="en-US" altLang="en-US" sz="1200">
                <a:solidFill>
                  <a:srgbClr val="8A8B8C"/>
                </a:solidFill>
                <a:latin typeface="Arial" panose="020B0604020202020204" pitchFamily="34" charset="0"/>
              </a:rPr>
              <a:pPr>
                <a:lnSpc>
                  <a:spcPct val="100000"/>
                </a:lnSpc>
                <a:spcBef>
                  <a:spcPct val="0"/>
                </a:spcBef>
                <a:buClrTx/>
                <a:buFontTx/>
                <a:buNone/>
              </a:pPr>
              <a:t>60</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37513" cy="742950"/>
          </a:xfrm>
        </p:spPr>
        <p:txBody>
          <a:bodyPr>
            <a:normAutofit fontScale="90000"/>
          </a:bodyPr>
          <a:lstStyle/>
          <a:p>
            <a:pPr>
              <a:defRPr/>
            </a:pPr>
            <a:r>
              <a:rPr lang="en-US" dirty="0" smtClean="0">
                <a:solidFill>
                  <a:srgbClr val="3B3C3E"/>
                </a:solidFill>
                <a:ea typeface="ＭＳ Ｐゴシック" charset="0"/>
                <a:cs typeface="+mj-cs"/>
              </a:rPr>
              <a:t>Tool 2: Planning for life events and large purchases</a:t>
            </a:r>
            <a:endParaRPr lang="en-US" dirty="0">
              <a:solidFill>
                <a:srgbClr val="3B3C3E"/>
              </a:solidFill>
              <a:ea typeface="ＭＳ Ｐゴシック" charset="0"/>
              <a:cs typeface="+mj-cs"/>
            </a:endParaRPr>
          </a:p>
        </p:txBody>
      </p:sp>
      <p:sp>
        <p:nvSpPr>
          <p:cNvPr id="13517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97EC67E-67B1-4F16-B9FA-697AB9677CE2}" type="slidenum">
              <a:rPr lang="en-US" altLang="en-US" sz="1200">
                <a:solidFill>
                  <a:srgbClr val="8A8B8C"/>
                </a:solidFill>
                <a:latin typeface="Arial" panose="020B0604020202020204" pitchFamily="34" charset="0"/>
              </a:rPr>
              <a:pPr>
                <a:lnSpc>
                  <a:spcPct val="100000"/>
                </a:lnSpc>
                <a:spcBef>
                  <a:spcPct val="0"/>
                </a:spcBef>
                <a:buClrTx/>
                <a:buFontTx/>
                <a:buNone/>
              </a:pPr>
              <a:t>61</a:t>
            </a:fld>
            <a:endParaRPr lang="en-US" altLang="en-US" sz="1200">
              <a:solidFill>
                <a:srgbClr val="8A8B8C"/>
              </a:solidFill>
              <a:latin typeface="Arial" panose="020B0604020202020204" pitchFamily="34" charset="0"/>
            </a:endParaRPr>
          </a:p>
        </p:txBody>
      </p:sp>
      <p:sp>
        <p:nvSpPr>
          <p:cNvPr id="4" name="Rectangle 3"/>
          <p:cNvSpPr/>
          <p:nvPr/>
        </p:nvSpPr>
        <p:spPr>
          <a:xfrm>
            <a:off x="1931988" y="5943600"/>
            <a:ext cx="193675" cy="14922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dirty="0"/>
          </a:p>
        </p:txBody>
      </p:sp>
      <p:pic>
        <p:nvPicPr>
          <p:cNvPr id="1351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325563"/>
            <a:ext cx="76073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7"/>
          <p:cNvSpPr>
            <a:spLocks noGrp="1"/>
          </p:cNvSpPr>
          <p:nvPr>
            <p:ph type="title"/>
          </p:nvPr>
        </p:nvSpPr>
        <p:spPr>
          <a:xfrm>
            <a:off x="554038" y="274638"/>
            <a:ext cx="8035925" cy="742950"/>
          </a:xfrm>
        </p:spPr>
        <p:txBody>
          <a:bodyPr/>
          <a:lstStyle/>
          <a:p>
            <a:r>
              <a:rPr lang="en-US" altLang="en-US" smtClean="0"/>
              <a:t>Tool 3: Buying a car</a:t>
            </a:r>
          </a:p>
        </p:txBody>
      </p:sp>
      <p:sp>
        <p:nvSpPr>
          <p:cNvPr id="137219" name="Content Placeholder 8"/>
          <p:cNvSpPr>
            <a:spLocks noGrp="1"/>
          </p:cNvSpPr>
          <p:nvPr>
            <p:ph sz="half" idx="1"/>
          </p:nvPr>
        </p:nvSpPr>
        <p:spPr>
          <a:xfrm>
            <a:off x="457200" y="1350963"/>
            <a:ext cx="8132763" cy="4525962"/>
          </a:xfrm>
        </p:spPr>
        <p:txBody>
          <a:bodyPr/>
          <a:lstStyle/>
          <a:p>
            <a:r>
              <a:rPr lang="en-US" altLang="en-US" smtClean="0"/>
              <a:t>When you buy a car, you can:</a:t>
            </a:r>
          </a:p>
          <a:p>
            <a:pPr lvl="1"/>
            <a:r>
              <a:rPr lang="en-US" altLang="en-US" smtClean="0"/>
              <a:t>Pay for it in cash</a:t>
            </a:r>
          </a:p>
          <a:p>
            <a:pPr lvl="1"/>
            <a:r>
              <a:rPr lang="en-US" altLang="en-US" smtClean="0"/>
              <a:t>Borrow money to pay for it and pay it back over time </a:t>
            </a:r>
          </a:p>
          <a:p>
            <a:r>
              <a:rPr lang="en-US" altLang="en-US" smtClean="0"/>
              <a:t>Auto loans are available from:</a:t>
            </a:r>
          </a:p>
          <a:p>
            <a:pPr lvl="1"/>
            <a:r>
              <a:rPr lang="en-US" altLang="en-US" smtClean="0"/>
              <a:t>Credit unions</a:t>
            </a:r>
          </a:p>
          <a:p>
            <a:pPr lvl="1"/>
            <a:r>
              <a:rPr lang="en-US" altLang="en-US" smtClean="0"/>
              <a:t>Banks</a:t>
            </a:r>
          </a:p>
          <a:p>
            <a:pPr lvl="1"/>
            <a:r>
              <a:rPr lang="en-US" altLang="en-US" smtClean="0"/>
              <a:t>Finance companies</a:t>
            </a:r>
          </a:p>
          <a:p>
            <a:pPr lvl="1"/>
            <a:r>
              <a:rPr lang="en-US" altLang="en-US" smtClean="0"/>
              <a:t>Car dealers</a:t>
            </a:r>
          </a:p>
        </p:txBody>
      </p:sp>
      <p:sp>
        <p:nvSpPr>
          <p:cNvPr id="137220" name="Footer Placeholder 1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63515F9-F0DE-4AF8-931C-8BB1C8F1AF95}" type="slidenum">
              <a:rPr lang="en-US" altLang="en-US" sz="1200">
                <a:solidFill>
                  <a:srgbClr val="8A8B8C"/>
                </a:solidFill>
                <a:latin typeface="Arial" panose="020B0604020202020204" pitchFamily="34" charset="0"/>
              </a:rPr>
              <a:pPr>
                <a:lnSpc>
                  <a:spcPct val="100000"/>
                </a:lnSpc>
                <a:spcBef>
                  <a:spcPct val="0"/>
                </a:spcBef>
                <a:buClrTx/>
                <a:buFontTx/>
                <a:buNone/>
              </a:pPr>
              <a:t>62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554038" y="274638"/>
            <a:ext cx="8035925" cy="742950"/>
          </a:xfrm>
        </p:spPr>
        <p:txBody>
          <a:bodyPr/>
          <a:lstStyle/>
          <a:p>
            <a:r>
              <a:rPr lang="en-US" altLang="en-US" smtClean="0"/>
              <a:t>Tool 3: Buying a car</a:t>
            </a:r>
          </a:p>
        </p:txBody>
      </p:sp>
      <p:sp>
        <p:nvSpPr>
          <p:cNvPr id="139267" name="Content Placeholder 4"/>
          <p:cNvSpPr>
            <a:spLocks noGrp="1"/>
          </p:cNvSpPr>
          <p:nvPr>
            <p:ph sz="half" idx="1"/>
          </p:nvPr>
        </p:nvSpPr>
        <p:spPr>
          <a:xfrm>
            <a:off x="457200" y="1350963"/>
            <a:ext cx="8132763" cy="4525962"/>
          </a:xfrm>
        </p:spPr>
        <p:txBody>
          <a:bodyPr/>
          <a:lstStyle/>
          <a:p>
            <a:r>
              <a:rPr lang="en-US" altLang="en-US" smtClean="0"/>
              <a:t>The amount of interest and fees (the annual percentage rate or APR) you pay on a loan may depend on:</a:t>
            </a:r>
          </a:p>
          <a:p>
            <a:pPr lvl="1"/>
            <a:r>
              <a:rPr lang="en-US" altLang="en-US" smtClean="0"/>
              <a:t>Your credit history and score</a:t>
            </a:r>
          </a:p>
          <a:p>
            <a:pPr lvl="1"/>
            <a:r>
              <a:rPr lang="en-US" altLang="en-US" smtClean="0"/>
              <a:t>The term of the loan </a:t>
            </a:r>
          </a:p>
          <a:p>
            <a:pPr lvl="1"/>
            <a:r>
              <a:rPr lang="en-US" altLang="en-US" smtClean="0"/>
              <a:t>The price of the car you are buying</a:t>
            </a:r>
          </a:p>
          <a:p>
            <a:r>
              <a:rPr lang="en-US" altLang="en-US" smtClean="0"/>
              <a:t>APRs are lower for people with positive credit histories and high credit scores. </a:t>
            </a:r>
          </a:p>
          <a:p>
            <a:r>
              <a:rPr lang="en-US" altLang="en-US" smtClean="0"/>
              <a:t>The APR is also generally lower when you buy a new car.</a:t>
            </a:r>
          </a:p>
          <a:p>
            <a:endParaRPr lang="en-US" altLang="en-US" smtClean="0"/>
          </a:p>
          <a:p>
            <a:endParaRPr lang="en-US" altLang="en-US" smtClean="0"/>
          </a:p>
        </p:txBody>
      </p:sp>
      <p:sp>
        <p:nvSpPr>
          <p:cNvPr id="139268"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BE689225-1C4F-4A29-93F6-A74B4BF9821D}" type="slidenum">
              <a:rPr lang="en-US" altLang="en-US" sz="1200">
                <a:solidFill>
                  <a:srgbClr val="8A8B8C"/>
                </a:solidFill>
                <a:latin typeface="Arial" panose="020B0604020202020204" pitchFamily="34" charset="0"/>
              </a:rPr>
              <a:pPr>
                <a:lnSpc>
                  <a:spcPct val="100000"/>
                </a:lnSpc>
                <a:spcBef>
                  <a:spcPct val="0"/>
                </a:spcBef>
                <a:buClrTx/>
                <a:buFontTx/>
                <a:buNone/>
              </a:pPr>
              <a:t>63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554038" y="274638"/>
            <a:ext cx="8035925" cy="742950"/>
          </a:xfrm>
        </p:spPr>
        <p:txBody>
          <a:bodyPr/>
          <a:lstStyle/>
          <a:p>
            <a:r>
              <a:rPr lang="en-US" altLang="en-US" smtClean="0">
                <a:solidFill>
                  <a:srgbClr val="3B3C3E"/>
                </a:solidFill>
              </a:rPr>
              <a:t>Module 1: Wrap up</a:t>
            </a:r>
          </a:p>
        </p:txBody>
      </p:sp>
      <p:sp>
        <p:nvSpPr>
          <p:cNvPr id="3" name="Content Placeholder 2"/>
          <p:cNvSpPr>
            <a:spLocks noGrp="1"/>
          </p:cNvSpPr>
          <p:nvPr>
            <p:ph idx="1"/>
          </p:nvPr>
        </p:nvSpPr>
        <p:spPr>
          <a:xfrm>
            <a:off x="457200" y="1192213"/>
            <a:ext cx="8535988" cy="5083175"/>
          </a:xfrm>
        </p:spPr>
        <p:txBody>
          <a:bodyPr>
            <a:normAutofit fontScale="85000" lnSpcReduction="10000"/>
          </a:bodyPr>
          <a:lstStyle/>
          <a:p>
            <a:pPr>
              <a:buFont typeface="Wingdings" charset="0"/>
              <a:buChar char="§"/>
              <a:defRPr/>
            </a:pPr>
            <a:r>
              <a:rPr lang="en-US" dirty="0" smtClean="0">
                <a:solidFill>
                  <a:srgbClr val="3B3C3E"/>
                </a:solidFill>
                <a:ea typeface="ＭＳ Ｐゴシック" charset="0"/>
                <a:cs typeface="+mn-cs"/>
              </a:rPr>
              <a:t>SMART goals can provide direction to financial plans.</a:t>
            </a:r>
          </a:p>
          <a:p>
            <a:pPr>
              <a:buFont typeface="Wingdings" charset="0"/>
              <a:buChar char="§"/>
              <a:defRPr/>
            </a:pPr>
            <a:r>
              <a:rPr lang="en-US" dirty="0" smtClean="0">
                <a:solidFill>
                  <a:srgbClr val="3B3C3E"/>
                </a:solidFill>
                <a:ea typeface="ＭＳ Ｐゴシック" charset="0"/>
                <a:cs typeface="+mn-cs"/>
              </a:rPr>
              <a:t>SMART goals can help you plan for the money you need to reach your goals.</a:t>
            </a:r>
          </a:p>
          <a:p>
            <a:pPr>
              <a:buFont typeface="Wingdings" charset="0"/>
              <a:buChar char="§"/>
              <a:defRPr/>
            </a:pPr>
            <a:r>
              <a:rPr lang="en-US" dirty="0" smtClean="0">
                <a:solidFill>
                  <a:srgbClr val="3B3C3E"/>
                </a:solidFill>
                <a:ea typeface="ＭＳ Ｐゴシック" charset="0"/>
                <a:cs typeface="+mn-cs"/>
              </a:rPr>
              <a:t>Action plans can help ensure you have the information and resources you need to reach your goals.</a:t>
            </a:r>
          </a:p>
          <a:p>
            <a:pPr>
              <a:buFont typeface="Wingdings" charset="0"/>
              <a:buChar char="§"/>
              <a:defRPr/>
            </a:pPr>
            <a:r>
              <a:rPr lang="en-US" dirty="0" smtClean="0">
                <a:solidFill>
                  <a:srgbClr val="3B3C3E"/>
                </a:solidFill>
                <a:ea typeface="ＭＳ Ｐゴシック" charset="0"/>
                <a:cs typeface="+mn-cs"/>
              </a:rPr>
              <a:t>Anticipating life events and large purchases including cars can empower you to plan and save for them.</a:t>
            </a:r>
          </a:p>
          <a:p>
            <a:pPr>
              <a:buFont typeface="Wingdings" charset="0"/>
              <a:buChar char="§"/>
              <a:defRPr/>
            </a:pPr>
            <a:r>
              <a:rPr lang="en-US" dirty="0" smtClean="0">
                <a:solidFill>
                  <a:srgbClr val="3B3C3E"/>
                </a:solidFill>
                <a:ea typeface="ＭＳ Ｐゴシック" charset="0"/>
                <a:cs typeface="+mn-cs"/>
              </a:rPr>
              <a:t>Use </a:t>
            </a:r>
            <a:r>
              <a:rPr lang="en-US" b="1" i="1" dirty="0" smtClean="0">
                <a:solidFill>
                  <a:srgbClr val="3B3C3E"/>
                </a:solidFill>
                <a:ea typeface="ＭＳ Ｐゴシック" charset="0"/>
                <a:cs typeface="+mn-cs"/>
              </a:rPr>
              <a:t>Tool 1: Goal-setting tool </a:t>
            </a:r>
            <a:r>
              <a:rPr lang="en-US" dirty="0" smtClean="0">
                <a:solidFill>
                  <a:srgbClr val="3B3C3E"/>
                </a:solidFill>
                <a:ea typeface="ＭＳ Ｐゴシック" charset="0"/>
                <a:cs typeface="+mn-cs"/>
              </a:rPr>
              <a:t>to set SMART goals, make plans, and figure out weekly savings target.</a:t>
            </a:r>
          </a:p>
          <a:p>
            <a:pPr>
              <a:buFont typeface="Wingdings" charset="0"/>
              <a:buChar char="§"/>
              <a:defRPr/>
            </a:pPr>
            <a:r>
              <a:rPr lang="en-US" dirty="0" smtClean="0">
                <a:solidFill>
                  <a:srgbClr val="3B3C3E"/>
                </a:solidFill>
                <a:ea typeface="ＭＳ Ｐゴシック" charset="0"/>
                <a:cs typeface="+mn-cs"/>
              </a:rPr>
              <a:t>Use </a:t>
            </a:r>
            <a:r>
              <a:rPr lang="en-US" b="1" i="1" dirty="0" smtClean="0">
                <a:solidFill>
                  <a:srgbClr val="3B3C3E"/>
                </a:solidFill>
                <a:ea typeface="ＭＳ Ｐゴシック" charset="0"/>
                <a:cs typeface="+mn-cs"/>
              </a:rPr>
              <a:t>Tool 2: Planning for life events and large purchases </a:t>
            </a:r>
            <a:r>
              <a:rPr lang="en-US" dirty="0" smtClean="0">
                <a:solidFill>
                  <a:srgbClr val="3B3C3E"/>
                </a:solidFill>
                <a:ea typeface="ＭＳ Ｐゴシック" charset="0"/>
                <a:cs typeface="+mn-cs"/>
              </a:rPr>
              <a:t>to anticipate and plan for the expenses associated with these.</a:t>
            </a:r>
          </a:p>
          <a:p>
            <a:pPr>
              <a:buFont typeface="Wingdings" charset="0"/>
              <a:buChar char="§"/>
              <a:defRPr/>
            </a:pPr>
            <a:r>
              <a:rPr lang="en-US" dirty="0" smtClean="0">
                <a:solidFill>
                  <a:srgbClr val="3B3C3E"/>
                </a:solidFill>
                <a:ea typeface="ＭＳ Ｐゴシック" charset="0"/>
                <a:cs typeface="+mn-cs"/>
              </a:rPr>
              <a:t>Use </a:t>
            </a:r>
            <a:r>
              <a:rPr lang="en-US" b="1" i="1" dirty="0" smtClean="0">
                <a:solidFill>
                  <a:srgbClr val="3B3C3E"/>
                </a:solidFill>
                <a:ea typeface="ＭＳ Ｐゴシック" charset="0"/>
                <a:cs typeface="+mn-cs"/>
              </a:rPr>
              <a:t>Tool 3: Buying a car </a:t>
            </a:r>
            <a:r>
              <a:rPr lang="en-US" dirty="0" smtClean="0">
                <a:solidFill>
                  <a:srgbClr val="3B3C3E"/>
                </a:solidFill>
                <a:ea typeface="ＭＳ Ｐゴシック" charset="0"/>
                <a:cs typeface="+mn-cs"/>
              </a:rPr>
              <a:t>to discuss key considerations before buying a car.</a:t>
            </a:r>
          </a:p>
        </p:txBody>
      </p:sp>
      <p:sp>
        <p:nvSpPr>
          <p:cNvPr id="14131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8E44370-0733-4016-B9E0-7D0BFD7F35FF}" type="slidenum">
              <a:rPr lang="en-US" altLang="en-US" sz="1200">
                <a:solidFill>
                  <a:srgbClr val="8A8B8C"/>
                </a:solidFill>
                <a:latin typeface="Arial" panose="020B0604020202020204" pitchFamily="34" charset="0"/>
              </a:rPr>
              <a:pPr>
                <a:lnSpc>
                  <a:spcPct val="100000"/>
                </a:lnSpc>
                <a:spcBef>
                  <a:spcPct val="0"/>
                </a:spcBef>
                <a:buClrTx/>
                <a:buFontTx/>
                <a:buNone/>
              </a:pPr>
              <a:t>64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903288" y="2300288"/>
            <a:ext cx="7308850" cy="879475"/>
          </a:xfrm>
        </p:spPr>
        <p:txBody>
          <a:bodyPr/>
          <a:lstStyle/>
          <a:p>
            <a:pPr eaLnBrk="1" hangingPunct="1">
              <a:spcAft>
                <a:spcPct val="0"/>
              </a:spcAft>
            </a:pPr>
            <a:r>
              <a:rPr lang="en-US" altLang="en-US" smtClean="0"/>
              <a:t>Your Money, Your Goals</a:t>
            </a:r>
          </a:p>
        </p:txBody>
      </p:sp>
      <p:sp>
        <p:nvSpPr>
          <p:cNvPr id="143363" name="Text Placeholder 2"/>
          <p:cNvSpPr>
            <a:spLocks noGrp="1"/>
          </p:cNvSpPr>
          <p:nvPr>
            <p:ph type="body" idx="1"/>
          </p:nvPr>
        </p:nvSpPr>
        <p:spPr>
          <a:xfrm>
            <a:off x="903288" y="3201988"/>
            <a:ext cx="7308850" cy="1082675"/>
          </a:xfrm>
        </p:spPr>
        <p:txBody>
          <a:bodyPr/>
          <a:lstStyle/>
          <a:p>
            <a:pPr eaLnBrk="1" hangingPunct="1">
              <a:lnSpc>
                <a:spcPts val="4000"/>
              </a:lnSpc>
              <a:spcBef>
                <a:spcPts val="2113"/>
              </a:spcBef>
              <a:buSzTx/>
            </a:pPr>
            <a:r>
              <a:rPr lang="en-US" altLang="en-US" sz="3000" smtClean="0">
                <a:solidFill>
                  <a:srgbClr val="3B3C3E"/>
                </a:solidFill>
              </a:rPr>
              <a:t>Module 2: Saving for the emergencies, goals, and bills</a:t>
            </a:r>
          </a:p>
        </p:txBody>
      </p:sp>
      <p:sp>
        <p:nvSpPr>
          <p:cNvPr id="14336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F5C273F-0FD9-47D7-A3A2-D588AC1EB913}" type="slidenum">
              <a:rPr lang="en-US" altLang="en-US" sz="1200">
                <a:solidFill>
                  <a:srgbClr val="8A8B8C"/>
                </a:solidFill>
                <a:latin typeface="Arial" panose="020B0604020202020204" pitchFamily="34" charset="0"/>
              </a:rPr>
              <a:pPr>
                <a:lnSpc>
                  <a:spcPct val="100000"/>
                </a:lnSpc>
                <a:spcBef>
                  <a:spcPct val="0"/>
                </a:spcBef>
                <a:buClrTx/>
                <a:buFontTx/>
                <a:buNone/>
              </a:pPr>
              <a:t>65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54038" y="274638"/>
            <a:ext cx="8035925" cy="742950"/>
          </a:xfrm>
        </p:spPr>
        <p:txBody>
          <a:bodyPr/>
          <a:lstStyle/>
          <a:p>
            <a:pPr eaLnBrk="1" hangingPunct="1"/>
            <a:r>
              <a:rPr lang="en-US" altLang="en-US" smtClean="0"/>
              <a:t>Saving</a:t>
            </a:r>
          </a:p>
        </p:txBody>
      </p:sp>
      <p:sp>
        <p:nvSpPr>
          <p:cNvPr id="3" name="Content Placeholder 2"/>
          <p:cNvSpPr>
            <a:spLocks noGrp="1"/>
          </p:cNvSpPr>
          <p:nvPr>
            <p:ph idx="1"/>
          </p:nvPr>
        </p:nvSpPr>
        <p:spPr>
          <a:xfrm>
            <a:off x="457200" y="1350963"/>
            <a:ext cx="8132763" cy="4525962"/>
          </a:xfrm>
        </p:spPr>
        <p:txBody>
          <a:bodyPr/>
          <a:lstStyle/>
          <a:p>
            <a:pPr eaLnBrk="1" hangingPunct="1"/>
            <a:r>
              <a:rPr lang="en-US" altLang="en-US" smtClean="0"/>
              <a:t>What is savings?</a:t>
            </a:r>
          </a:p>
          <a:p>
            <a:pPr eaLnBrk="1" hangingPunct="1"/>
            <a:r>
              <a:rPr lang="en-US" altLang="en-US" b="1" smtClean="0"/>
              <a:t>Savings is money you set aside today from your income for use in the future</a:t>
            </a:r>
          </a:p>
          <a:p>
            <a:pPr eaLnBrk="1" hangingPunct="1"/>
            <a:r>
              <a:rPr lang="en-US" altLang="en-US" smtClean="0"/>
              <a:t>What are examples of unexpected expenses or emergencies?</a:t>
            </a:r>
          </a:p>
          <a:p>
            <a:pPr eaLnBrk="1" hangingPunct="1"/>
            <a:endParaRPr lang="en-US" altLang="en-US" smtClean="0"/>
          </a:p>
          <a:p>
            <a:pPr eaLnBrk="1" hangingPunct="1"/>
            <a:endParaRPr lang="en-US" altLang="en-US" smtClean="0"/>
          </a:p>
        </p:txBody>
      </p:sp>
      <p:sp>
        <p:nvSpPr>
          <p:cNvPr id="145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87927C1-97F3-4177-BD3D-7F2214C4ED88}" type="slidenum">
              <a:rPr lang="en-US" altLang="en-US" sz="1200">
                <a:solidFill>
                  <a:srgbClr val="8A8B8C"/>
                </a:solidFill>
                <a:latin typeface="Arial" panose="020B0604020202020204" pitchFamily="34" charset="0"/>
              </a:rPr>
              <a:pPr>
                <a:lnSpc>
                  <a:spcPct val="100000"/>
                </a:lnSpc>
                <a:spcBef>
                  <a:spcPct val="0"/>
                </a:spcBef>
                <a:buClrTx/>
                <a:buFontTx/>
                <a:buNone/>
              </a:pPr>
              <a:t>66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Emergency fund</a:t>
            </a:r>
          </a:p>
        </p:txBody>
      </p:sp>
      <p:sp>
        <p:nvSpPr>
          <p:cNvPr id="147459"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b="1" smtClean="0">
                <a:solidFill>
                  <a:srgbClr val="3B3C3E"/>
                </a:solidFill>
              </a:rPr>
              <a:t>Emergency fund or a rainy day fund = an important part of your savings plan. </a:t>
            </a:r>
          </a:p>
          <a:p>
            <a:pPr eaLnBrk="1" hangingPunct="1">
              <a:lnSpc>
                <a:spcPts val="2800"/>
              </a:lnSpc>
              <a:spcBef>
                <a:spcPts val="1200"/>
              </a:spcBef>
            </a:pPr>
            <a:r>
              <a:rPr lang="en-US" altLang="en-US" smtClean="0">
                <a:solidFill>
                  <a:srgbClr val="3B3C3E"/>
                </a:solidFill>
              </a:rPr>
              <a:t>Having your own money set aside to cover unexpected expenses can </a:t>
            </a:r>
            <a:r>
              <a:rPr lang="en-US" altLang="en-US" b="1" smtClean="0">
                <a:solidFill>
                  <a:srgbClr val="3B3C3E"/>
                </a:solidFill>
              </a:rPr>
              <a:t>save you money</a:t>
            </a:r>
            <a:r>
              <a:rPr lang="en-US" altLang="en-US" smtClean="0">
                <a:solidFill>
                  <a:srgbClr val="3B3C3E"/>
                </a:solidFill>
              </a:rPr>
              <a:t>, because you won’t pay </a:t>
            </a:r>
            <a:r>
              <a:rPr lang="en-US" altLang="en-US" u="sng" smtClean="0">
                <a:solidFill>
                  <a:srgbClr val="3B3C3E"/>
                </a:solidFill>
              </a:rPr>
              <a:t>interest</a:t>
            </a:r>
            <a:r>
              <a:rPr lang="en-US" altLang="en-US" smtClean="0">
                <a:solidFill>
                  <a:srgbClr val="3B3C3E"/>
                </a:solidFill>
              </a:rPr>
              <a:t>, </a:t>
            </a:r>
            <a:r>
              <a:rPr lang="en-US" altLang="en-US" u="sng" smtClean="0">
                <a:solidFill>
                  <a:srgbClr val="3B3C3E"/>
                </a:solidFill>
              </a:rPr>
              <a:t>fees</a:t>
            </a:r>
            <a:r>
              <a:rPr lang="en-US" altLang="en-US" smtClean="0">
                <a:solidFill>
                  <a:srgbClr val="3B3C3E"/>
                </a:solidFill>
              </a:rPr>
              <a:t>, or </a:t>
            </a:r>
            <a:r>
              <a:rPr lang="en-US" altLang="en-US" u="sng" smtClean="0">
                <a:solidFill>
                  <a:srgbClr val="3B3C3E"/>
                </a:solidFill>
              </a:rPr>
              <a:t>other costs</a:t>
            </a:r>
            <a:r>
              <a:rPr lang="en-US" altLang="en-US" smtClean="0">
                <a:solidFill>
                  <a:srgbClr val="3B3C3E"/>
                </a:solidFill>
              </a:rPr>
              <a:t> that come from borrowing the money you need.</a:t>
            </a:r>
          </a:p>
          <a:p>
            <a:pPr eaLnBrk="1" hangingPunct="1"/>
            <a:endParaRPr lang="en-US" altLang="en-US" smtClean="0"/>
          </a:p>
        </p:txBody>
      </p:sp>
      <p:sp>
        <p:nvSpPr>
          <p:cNvPr id="14746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02C4B93-E05F-4BE0-BA02-763D4F1049A2}" type="slidenum">
              <a:rPr lang="en-US" altLang="en-US" sz="1200">
                <a:solidFill>
                  <a:srgbClr val="8A8B8C"/>
                </a:solidFill>
                <a:latin typeface="Arial" panose="020B0604020202020204" pitchFamily="34" charset="0"/>
              </a:rPr>
              <a:pPr>
                <a:lnSpc>
                  <a:spcPct val="100000"/>
                </a:lnSpc>
                <a:spcBef>
                  <a:spcPct val="0"/>
                </a:spcBef>
                <a:buClrTx/>
                <a:buFontTx/>
                <a:buNone/>
              </a:pPr>
              <a:t>67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554038" y="274638"/>
            <a:ext cx="8035925" cy="742950"/>
          </a:xfrm>
        </p:spPr>
        <p:txBody>
          <a:bodyPr/>
          <a:lstStyle/>
          <a:p>
            <a:pPr eaLnBrk="1" hangingPunct="1"/>
            <a:r>
              <a:rPr lang="en-US" altLang="en-US" smtClean="0"/>
              <a:t>Cost to replace spark plugs on your car = $350</a:t>
            </a:r>
          </a:p>
        </p:txBody>
      </p:sp>
      <p:sp>
        <p:nvSpPr>
          <p:cNvPr id="14950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C79D137-1FF1-4297-B707-BAC817A446D7}" type="slidenum">
              <a:rPr lang="en-US" altLang="en-US" sz="1200">
                <a:solidFill>
                  <a:srgbClr val="8A8B8C"/>
                </a:solidFill>
                <a:latin typeface="Arial" panose="020B0604020202020204" pitchFamily="34" charset="0"/>
              </a:rPr>
              <a:pPr>
                <a:lnSpc>
                  <a:spcPct val="100000"/>
                </a:lnSpc>
                <a:spcBef>
                  <a:spcPct val="0"/>
                </a:spcBef>
                <a:buClrTx/>
                <a:buFontTx/>
                <a:buNone/>
              </a:pPr>
              <a:t>68</a:t>
            </a:fld>
            <a:endParaRPr lang="en-US" altLang="en-US" sz="1200">
              <a:solidFill>
                <a:srgbClr val="8A8B8C"/>
              </a:solidFill>
              <a:latin typeface="Arial" panose="020B0604020202020204" pitchFamily="34" charset="0"/>
            </a:endParaRPr>
          </a:p>
        </p:txBody>
      </p:sp>
      <p:graphicFrame>
        <p:nvGraphicFramePr>
          <p:cNvPr id="8" name="Table 7"/>
          <p:cNvGraphicFramePr>
            <a:graphicFrameLocks noGrp="1"/>
          </p:cNvGraphicFramePr>
          <p:nvPr/>
        </p:nvGraphicFramePr>
        <p:xfrm>
          <a:off x="555625" y="1177925"/>
          <a:ext cx="8034338" cy="4657725"/>
        </p:xfrm>
        <a:graphic>
          <a:graphicData uri="http://schemas.openxmlformats.org/drawingml/2006/table">
            <a:tbl>
              <a:tblPr/>
              <a:tblGrid>
                <a:gridCol w="1647825"/>
                <a:gridCol w="1517650"/>
                <a:gridCol w="2130425"/>
                <a:gridCol w="2738438"/>
              </a:tblGrid>
              <a:tr h="546100">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smtClean="0">
                        <a:ln>
                          <a:noFill/>
                        </a:ln>
                        <a:solidFill>
                          <a:srgbClr val="FFFFFF"/>
                        </a:solidFill>
                        <a:effectLst/>
                        <a:latin typeface="Georgia" panose="02040502050405020303" pitchFamily="18" charset="0"/>
                        <a:ea typeface="MS PGothic" panose="020B0600070205080204" pitchFamily="34" charset="-128"/>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FFFFFF"/>
                          </a:solidFill>
                          <a:effectLst/>
                          <a:latin typeface="Georgia" panose="02040502050405020303" pitchFamily="18" charset="0"/>
                          <a:ea typeface="MS PGothic" panose="020B0600070205080204" pitchFamily="34" charset="-128"/>
                        </a:rPr>
                        <a:t>Emergency savings</a:t>
                      </a: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FFFFFF"/>
                          </a:solidFill>
                          <a:effectLst/>
                          <a:latin typeface="Georgia" panose="02040502050405020303" pitchFamily="18" charset="0"/>
                          <a:ea typeface="MS PGothic" panose="020B0600070205080204" pitchFamily="34" charset="-128"/>
                        </a:rPr>
                        <a:t>Credit card</a:t>
                      </a: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FFFFFF"/>
                          </a:solidFill>
                          <a:effectLst/>
                          <a:latin typeface="Georgia" panose="02040502050405020303" pitchFamily="18" charset="0"/>
                          <a:ea typeface="MS PGothic" panose="020B0600070205080204" pitchFamily="34" charset="-128"/>
                        </a:rPr>
                        <a:t>Payday loan</a:t>
                      </a: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27050">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Amount to cover expense</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$350</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$350</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$350</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r>
              <a:tr h="774700">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APR</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21.99% annual percentage rate (APR)</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$15 for every $100 borrowed for 14 days. This means a 391% annual percentage rate (APR).</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1455738">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Payment</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 </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Must pay at least a certain amount each month. (For the purposes of the example, the individual is choosing a fixed monthly payment of $50.)</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Must pay back loan amount ($350) plus fee ($52.50) within 14 days. If entire loan cannot be paid within 14 days, it can be rolled over (or extended) for another 14 days for an additional fee of ($52.50).  </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6D7"/>
                    </a:solidFill>
                  </a:tcPr>
                </a:tc>
              </a:tr>
              <a:tr h="1354138">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Total cost and time to repay</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$0</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You would pay $28.11 in interest in addition to the principal borrowed. It will take just over eight months to pay back the full amount.</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lvl1pPr>
                        <a:lnSpc>
                          <a:spcPts val="2600"/>
                        </a:lnSpc>
                        <a:spcBef>
                          <a:spcPts val="1000"/>
                        </a:spcBef>
                        <a:buClr>
                          <a:schemeClr val="tx2"/>
                        </a:buClr>
                        <a:buFont typeface="Wingdings" panose="05000000000000000000" pitchFamily="2" charset="2"/>
                        <a:defRPr sz="20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defRPr>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rPr>
                        <a:t>The total cost depends on how long it takes you to save up to pay back the entire loan. If you renew or roll over this loan seven times, you would be in debt for 14 additional weeks and could pay up to $367.50 in fees. </a:t>
                      </a:r>
                      <a:endParaRPr kumimoji="0" lang="en-US" altLang="en-US" sz="1100" b="0" i="0" u="none" strike="noStrike" cap="none" normalizeH="0" baseline="0" smtClean="0">
                        <a:ln>
                          <a:noFill/>
                        </a:ln>
                        <a:solidFill>
                          <a:srgbClr val="3B3C3E"/>
                        </a:solidFill>
                        <a:effectLst/>
                        <a:latin typeface="Georgia" panose="02040502050405020303" pitchFamily="18" charset="0"/>
                        <a:ea typeface="MS PGothic" panose="020B0600070205080204" pitchFamily="34" charset="-128"/>
                        <a:cs typeface="Times New Roman" panose="02020603050405020304" pitchFamily="18" charset="0"/>
                      </a:endParaRPr>
                    </a:p>
                  </a:txBody>
                  <a:tcPr marL="182865" marR="9143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Savings plan</a:t>
            </a:r>
          </a:p>
        </p:txBody>
      </p:sp>
      <p:sp>
        <p:nvSpPr>
          <p:cNvPr id="3"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solidFill>
                  <a:srgbClr val="3B3C3E"/>
                </a:solidFill>
              </a:rPr>
              <a:t>The reasons you are saving </a:t>
            </a:r>
          </a:p>
          <a:p>
            <a:pPr eaLnBrk="1" hangingPunct="1">
              <a:lnSpc>
                <a:spcPts val="2800"/>
              </a:lnSpc>
              <a:spcBef>
                <a:spcPts val="1200"/>
              </a:spcBef>
            </a:pPr>
            <a:r>
              <a:rPr lang="en-US" altLang="en-US" smtClean="0">
                <a:solidFill>
                  <a:srgbClr val="3B3C3E"/>
                </a:solidFill>
              </a:rPr>
              <a:t>The amounts you need to save </a:t>
            </a:r>
          </a:p>
          <a:p>
            <a:pPr eaLnBrk="1" hangingPunct="1">
              <a:lnSpc>
                <a:spcPts val="2800"/>
              </a:lnSpc>
              <a:spcBef>
                <a:spcPts val="1200"/>
              </a:spcBef>
            </a:pPr>
            <a:r>
              <a:rPr lang="en-US" altLang="en-US" smtClean="0">
                <a:solidFill>
                  <a:srgbClr val="3B3C3E"/>
                </a:solidFill>
              </a:rPr>
              <a:t>How you are going to find that money to save </a:t>
            </a:r>
          </a:p>
          <a:p>
            <a:pPr eaLnBrk="1" hangingPunct="1">
              <a:lnSpc>
                <a:spcPts val="2800"/>
              </a:lnSpc>
              <a:spcBef>
                <a:spcPts val="1200"/>
              </a:spcBef>
            </a:pPr>
            <a:r>
              <a:rPr lang="en-US" altLang="en-US" smtClean="0">
                <a:solidFill>
                  <a:srgbClr val="3B3C3E"/>
                </a:solidFill>
              </a:rPr>
              <a:t>Where you are going to put that savings—a place that is safe and secure </a:t>
            </a:r>
          </a:p>
          <a:p>
            <a:pPr eaLnBrk="1" hangingPunct="1"/>
            <a:endParaRPr lang="en-US" altLang="en-US" smtClean="0"/>
          </a:p>
        </p:txBody>
      </p:sp>
      <p:sp>
        <p:nvSpPr>
          <p:cNvPr id="1515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1960F43-2049-4C0A-B3AA-9FC3CC2A6E1D}" type="slidenum">
              <a:rPr lang="en-US" altLang="en-US" sz="1200">
                <a:solidFill>
                  <a:srgbClr val="8A8B8C"/>
                </a:solidFill>
                <a:latin typeface="Arial" panose="020B0604020202020204" pitchFamily="34" charset="0"/>
              </a:rPr>
              <a:pPr>
                <a:lnSpc>
                  <a:spcPct val="100000"/>
                </a:lnSpc>
                <a:spcBef>
                  <a:spcPct val="0"/>
                </a:spcBef>
                <a:buClrTx/>
                <a:buFontTx/>
                <a:buNone/>
              </a:pPr>
              <a:t>69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lstStyle/>
          <a:p>
            <a:pPr eaLnBrk="1" fontAlgn="auto" hangingPunct="1">
              <a:spcAft>
                <a:spcPts val="0"/>
              </a:spcAft>
              <a:defRPr/>
            </a:pPr>
            <a:r>
              <a:rPr lang="en-US" dirty="0" smtClean="0">
                <a:solidFill>
                  <a:schemeClr val="accent2">
                    <a:lumMod val="50000"/>
                  </a:schemeClr>
                </a:solidFill>
                <a:ea typeface="+mj-ea"/>
                <a:cs typeface="+mj-cs"/>
              </a:rPr>
              <a:t>Training purpose</a:t>
            </a:r>
            <a:endParaRPr lang="en-US" dirty="0">
              <a:solidFill>
                <a:schemeClr val="accent2">
                  <a:lumMod val="50000"/>
                </a:schemeClr>
              </a:solidFill>
              <a:ea typeface="+mj-ea"/>
              <a:cs typeface="+mj-cs"/>
            </a:endParaRPr>
          </a:p>
        </p:txBody>
      </p:sp>
      <p:sp>
        <p:nvSpPr>
          <p:cNvPr id="24579" name="Content Placeholder 2"/>
          <p:cNvSpPr>
            <a:spLocks noGrp="1"/>
          </p:cNvSpPr>
          <p:nvPr>
            <p:ph idx="1"/>
          </p:nvPr>
        </p:nvSpPr>
        <p:spPr>
          <a:xfrm>
            <a:off x="457200" y="1350963"/>
            <a:ext cx="8132763" cy="4525962"/>
          </a:xfrm>
        </p:spPr>
        <p:txBody>
          <a:bodyPr/>
          <a:lstStyle/>
          <a:p>
            <a:pPr eaLnBrk="1" hangingPunct="1">
              <a:spcAft>
                <a:spcPts val="600"/>
              </a:spcAft>
            </a:pPr>
            <a:r>
              <a:rPr lang="en-US" altLang="en-US" smtClean="0">
                <a:solidFill>
                  <a:srgbClr val="3B3C3E"/>
                </a:solidFill>
              </a:rPr>
              <a:t>To provide you with:</a:t>
            </a:r>
          </a:p>
          <a:p>
            <a:pPr lvl="1" eaLnBrk="1" hangingPunct="1">
              <a:spcAft>
                <a:spcPts val="600"/>
              </a:spcAft>
            </a:pPr>
            <a:r>
              <a:rPr lang="en-US" altLang="en-US" smtClean="0">
                <a:solidFill>
                  <a:srgbClr val="3B3C3E"/>
                </a:solidFill>
              </a:rPr>
              <a:t>An orientation to </a:t>
            </a:r>
            <a:r>
              <a:rPr lang="en-US" altLang="en-US" i="1" smtClean="0">
                <a:solidFill>
                  <a:srgbClr val="3B3C3E"/>
                </a:solidFill>
              </a:rPr>
              <a:t>Your Money, Your Goals</a:t>
            </a:r>
            <a:r>
              <a:rPr lang="en-US" altLang="en-US" smtClean="0">
                <a:solidFill>
                  <a:srgbClr val="3B3C3E"/>
                </a:solidFill>
              </a:rPr>
              <a:t>—the CFPB’s financial empowerment toolkit</a:t>
            </a:r>
          </a:p>
          <a:p>
            <a:pPr lvl="1" eaLnBrk="1" hangingPunct="1">
              <a:spcAft>
                <a:spcPts val="600"/>
              </a:spcAft>
            </a:pPr>
            <a:r>
              <a:rPr lang="en-US" altLang="en-US" smtClean="0">
                <a:solidFill>
                  <a:srgbClr val="3B3C3E"/>
                </a:solidFill>
              </a:rPr>
              <a:t>Strategies for using the toolkit</a:t>
            </a:r>
          </a:p>
          <a:p>
            <a:pPr lvl="1" eaLnBrk="1" hangingPunct="1">
              <a:spcAft>
                <a:spcPts val="600"/>
              </a:spcAft>
            </a:pPr>
            <a:r>
              <a:rPr lang="en-US" altLang="en-US" smtClean="0">
                <a:solidFill>
                  <a:srgbClr val="3B3C3E"/>
                </a:solidFill>
              </a:rPr>
              <a:t>The tools, knowledge, and confidence to provide financial empowerment services to the people you serve</a:t>
            </a: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C072BB0-4F99-408B-BD8C-567127D7A3D6}" type="slidenum">
              <a:rPr lang="en-US" altLang="en-US" sz="1200">
                <a:solidFill>
                  <a:srgbClr val="8A8B8C"/>
                </a:solidFill>
                <a:latin typeface="Arial" panose="020B0604020202020204" pitchFamily="34" charset="0"/>
              </a:rPr>
              <a:pPr>
                <a:lnSpc>
                  <a:spcPct val="100000"/>
                </a:lnSpc>
                <a:spcBef>
                  <a:spcPct val="0"/>
                </a:spcBef>
                <a:buClrTx/>
                <a:buFontTx/>
                <a:buNone/>
              </a:pPr>
              <a:t>7</a:t>
            </a:fld>
            <a:endParaRPr lang="en-US" altLang="en-US" sz="1200">
              <a:solidFill>
                <a:srgbClr val="8A8B8C"/>
              </a:solidFill>
              <a:latin typeface="Arial" panose="020B0604020202020204" pitchFamily="34" charset="0"/>
            </a:endParaRPr>
          </a:p>
        </p:txBody>
      </p:sp>
      <p:sp>
        <p:nvSpPr>
          <p:cNvPr id="24581" name="Rectangle 5"/>
          <p:cNvSpPr>
            <a:spLocks noChangeArrowheads="1"/>
          </p:cNvSpPr>
          <p:nvPr/>
        </p:nvSpPr>
        <p:spPr bwMode="auto">
          <a:xfrm>
            <a:off x="5410200" y="6359525"/>
            <a:ext cx="2862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200" i="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554038" y="274638"/>
            <a:ext cx="8035925" cy="742950"/>
          </a:xfrm>
        </p:spPr>
        <p:txBody>
          <a:bodyPr/>
          <a:lstStyle/>
          <a:p>
            <a:r>
              <a:rPr lang="en-US" altLang="en-US" smtClean="0">
                <a:solidFill>
                  <a:srgbClr val="3B3C3E"/>
                </a:solidFill>
              </a:rPr>
              <a:t>Tool 1: Savings plan</a:t>
            </a:r>
          </a:p>
        </p:txBody>
      </p:sp>
      <p:sp>
        <p:nvSpPr>
          <p:cNvPr id="1536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5A10D95-AFFD-42E0-98F9-716F2CC70CE4}" type="slidenum">
              <a:rPr lang="en-US" altLang="en-US" sz="1200">
                <a:solidFill>
                  <a:srgbClr val="8A8B8C"/>
                </a:solidFill>
                <a:latin typeface="Arial" panose="020B0604020202020204" pitchFamily="34" charset="0"/>
              </a:rPr>
              <a:pPr>
                <a:lnSpc>
                  <a:spcPct val="100000"/>
                </a:lnSpc>
                <a:spcBef>
                  <a:spcPct val="0"/>
                </a:spcBef>
                <a:buClrTx/>
                <a:buFontTx/>
                <a:buNone/>
              </a:pPr>
              <a:t>70</a:t>
            </a:fld>
            <a:endParaRPr lang="en-US" altLang="en-US" sz="1200">
              <a:solidFill>
                <a:srgbClr val="8A8B8C"/>
              </a:solidFill>
              <a:latin typeface="Arial" panose="020B0604020202020204" pitchFamily="34" charset="0"/>
            </a:endParaRPr>
          </a:p>
        </p:txBody>
      </p:sp>
      <p:pic>
        <p:nvPicPr>
          <p:cNvPr id="153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20813"/>
            <a:ext cx="8066087"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lstStyle/>
          <a:p>
            <a:pPr eaLnBrk="1" fontAlgn="auto" hangingPunct="1">
              <a:spcAft>
                <a:spcPts val="0"/>
              </a:spcAft>
              <a:defRPr/>
            </a:pPr>
            <a:r>
              <a:rPr lang="en-US" dirty="0" smtClean="0">
                <a:solidFill>
                  <a:schemeClr val="accent2">
                    <a:lumMod val="50000"/>
                  </a:schemeClr>
                </a:solidFill>
                <a:ea typeface="+mj-ea"/>
                <a:cs typeface="+mj-cs"/>
              </a:rPr>
              <a:t>Finding money to save</a:t>
            </a:r>
            <a:endParaRPr lang="en-US" dirty="0">
              <a:solidFill>
                <a:schemeClr val="accent2">
                  <a:lumMod val="50000"/>
                </a:schemeClr>
              </a:solidFill>
              <a:ea typeface="+mj-ea"/>
              <a:cs typeface="+mj-cs"/>
            </a:endParaRPr>
          </a:p>
        </p:txBody>
      </p:sp>
      <p:sp>
        <p:nvSpPr>
          <p:cNvPr id="155651" name="Content Placeholder 2"/>
          <p:cNvSpPr>
            <a:spLocks noGrp="1"/>
          </p:cNvSpPr>
          <p:nvPr>
            <p:ph idx="1"/>
          </p:nvPr>
        </p:nvSpPr>
        <p:spPr>
          <a:xfrm>
            <a:off x="457200" y="1350963"/>
            <a:ext cx="8132763" cy="4525962"/>
          </a:xfrm>
        </p:spPr>
        <p:txBody>
          <a:bodyPr/>
          <a:lstStyle/>
          <a:p>
            <a:pPr eaLnBrk="1" hangingPunct="1">
              <a:lnSpc>
                <a:spcPts val="3000"/>
              </a:lnSpc>
              <a:spcBef>
                <a:spcPts val="1200"/>
              </a:spcBef>
            </a:pPr>
            <a:r>
              <a:rPr lang="en-US" altLang="en-US" smtClean="0"/>
              <a:t>Decrease spending on one item or many things </a:t>
            </a:r>
          </a:p>
          <a:p>
            <a:pPr lvl="1" eaLnBrk="1" hangingPunct="1">
              <a:lnSpc>
                <a:spcPts val="3000"/>
              </a:lnSpc>
              <a:spcBef>
                <a:spcPts val="1200"/>
              </a:spcBef>
            </a:pPr>
            <a:r>
              <a:rPr lang="en-US" altLang="en-US" sz="2000" i="1" smtClean="0"/>
              <a:t>Major costs versus little cuts in spending</a:t>
            </a:r>
          </a:p>
          <a:p>
            <a:pPr eaLnBrk="1" hangingPunct="1">
              <a:lnSpc>
                <a:spcPts val="3000"/>
              </a:lnSpc>
              <a:spcBef>
                <a:spcPts val="1200"/>
              </a:spcBef>
            </a:pPr>
            <a:r>
              <a:rPr lang="en-US" altLang="en-US" smtClean="0"/>
              <a:t>Increase your income</a:t>
            </a:r>
          </a:p>
          <a:p>
            <a:pPr eaLnBrk="1" hangingPunct="1">
              <a:lnSpc>
                <a:spcPts val="3000"/>
              </a:lnSpc>
              <a:spcBef>
                <a:spcPts val="1200"/>
              </a:spcBef>
            </a:pPr>
            <a:r>
              <a:rPr lang="en-US" altLang="en-US" b="1" smtClean="0"/>
              <a:t>Turning money saved</a:t>
            </a:r>
            <a:r>
              <a:rPr lang="en-US" altLang="en-US" smtClean="0"/>
              <a:t>—from additional income or decreased spending— </a:t>
            </a:r>
            <a:r>
              <a:rPr lang="en-US" altLang="en-US" b="1" smtClean="0"/>
              <a:t>into actual money in savings</a:t>
            </a:r>
          </a:p>
        </p:txBody>
      </p:sp>
      <p:sp>
        <p:nvSpPr>
          <p:cNvPr id="1556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E84F524-0698-4AEB-9E4D-441CE3574D9E}" type="slidenum">
              <a:rPr lang="en-US" altLang="en-US" sz="1200">
                <a:solidFill>
                  <a:srgbClr val="8A8B8C"/>
                </a:solidFill>
                <a:latin typeface="Arial" panose="020B0604020202020204" pitchFamily="34" charset="0"/>
              </a:rPr>
              <a:pPr>
                <a:lnSpc>
                  <a:spcPct val="100000"/>
                </a:lnSpc>
                <a:spcBef>
                  <a:spcPct val="0"/>
                </a:spcBef>
                <a:buClrTx/>
                <a:buFontTx/>
                <a:buNone/>
              </a:pPr>
              <a:t>71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554038" y="274638"/>
            <a:ext cx="8361362" cy="742950"/>
          </a:xfrm>
        </p:spPr>
        <p:txBody>
          <a:bodyPr>
            <a:normAutofit fontScale="90000"/>
          </a:bodyPr>
          <a:lstStyle/>
          <a:p>
            <a:pPr>
              <a:defRPr/>
            </a:pPr>
            <a:r>
              <a:rPr lang="en-US" dirty="0">
                <a:solidFill>
                  <a:srgbClr val="3B3C3E"/>
                </a:solidFill>
                <a:ea typeface="MS PGothic" charset="0"/>
              </a:rPr>
              <a:t>Tool 2: Savings and </a:t>
            </a:r>
            <a:r>
              <a:rPr lang="en-US" dirty="0" smtClean="0">
                <a:solidFill>
                  <a:srgbClr val="3B3C3E"/>
                </a:solidFill>
                <a:ea typeface="MS PGothic" charset="0"/>
              </a:rPr>
              <a:t>Benefits: Understanding asset limits</a:t>
            </a:r>
            <a:endParaRPr lang="en-US" dirty="0">
              <a:solidFill>
                <a:srgbClr val="3B3C3E"/>
              </a:solidFill>
              <a:ea typeface="MS PGothic" charset="0"/>
            </a:endParaRPr>
          </a:p>
        </p:txBody>
      </p:sp>
      <p:sp>
        <p:nvSpPr>
          <p:cNvPr id="157699" name="Content Placeholder 2"/>
          <p:cNvSpPr>
            <a:spLocks noGrp="1"/>
          </p:cNvSpPr>
          <p:nvPr>
            <p:ph idx="1"/>
          </p:nvPr>
        </p:nvSpPr>
        <p:spPr>
          <a:xfrm>
            <a:off x="457200" y="1647825"/>
            <a:ext cx="2686050" cy="4525963"/>
          </a:xfrm>
        </p:spPr>
        <p:txBody>
          <a:bodyPr/>
          <a:lstStyle/>
          <a:p>
            <a:pPr marL="0" indent="0">
              <a:spcBef>
                <a:spcPts val="1600"/>
              </a:spcBef>
              <a:buFont typeface="Wingdings" panose="05000000000000000000" pitchFamily="2" charset="2"/>
              <a:buNone/>
            </a:pPr>
            <a:r>
              <a:rPr lang="en-US" altLang="en-US" sz="2400" i="1" smtClean="0">
                <a:solidFill>
                  <a:srgbClr val="3B3C3E"/>
                </a:solidFill>
              </a:rPr>
              <a:t>What are the reasons this tool is included?</a:t>
            </a:r>
          </a:p>
          <a:p>
            <a:pPr marL="0" indent="0">
              <a:spcBef>
                <a:spcPts val="1600"/>
              </a:spcBef>
              <a:buFont typeface="Wingdings" panose="05000000000000000000" pitchFamily="2" charset="2"/>
              <a:buNone/>
            </a:pPr>
            <a:endParaRPr lang="en-US" altLang="en-US" sz="2400" i="1" smtClean="0">
              <a:solidFill>
                <a:srgbClr val="3B3C3E"/>
              </a:solidFill>
            </a:endParaRPr>
          </a:p>
          <a:p>
            <a:pPr marL="0" indent="0">
              <a:spcBef>
                <a:spcPts val="1600"/>
              </a:spcBef>
              <a:buFont typeface="Wingdings" panose="05000000000000000000" pitchFamily="2" charset="2"/>
              <a:buNone/>
            </a:pPr>
            <a:endParaRPr lang="en-US" altLang="en-US" sz="2400" smtClean="0">
              <a:solidFill>
                <a:srgbClr val="3B3C3E"/>
              </a:solidFill>
            </a:endParaRPr>
          </a:p>
          <a:p>
            <a:pPr marL="0" indent="0">
              <a:buFont typeface="Wingdings" panose="05000000000000000000" pitchFamily="2" charset="2"/>
              <a:buNone/>
            </a:pPr>
            <a:endParaRPr lang="en-US" altLang="en-US" smtClean="0"/>
          </a:p>
        </p:txBody>
      </p:sp>
      <p:sp>
        <p:nvSpPr>
          <p:cNvPr id="1577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CFF16D0E-B73E-4F51-9630-7696A2A4D5D6}" type="slidenum">
              <a:rPr lang="en-US" altLang="en-US" sz="1200">
                <a:solidFill>
                  <a:srgbClr val="8A8B8C"/>
                </a:solidFill>
                <a:latin typeface="Arial" panose="020B0604020202020204" pitchFamily="34" charset="0"/>
              </a:rPr>
              <a:pPr>
                <a:lnSpc>
                  <a:spcPct val="100000"/>
                </a:lnSpc>
                <a:spcBef>
                  <a:spcPct val="0"/>
                </a:spcBef>
                <a:buClrTx/>
                <a:buFontTx/>
                <a:buNone/>
              </a:pPr>
              <a:t>72</a:t>
            </a:fld>
            <a:endParaRPr lang="en-US" altLang="en-US" sz="1200">
              <a:solidFill>
                <a:srgbClr val="8A8B8C"/>
              </a:solidFill>
              <a:latin typeface="Arial" panose="020B0604020202020204" pitchFamily="34" charset="0"/>
            </a:endParaRPr>
          </a:p>
        </p:txBody>
      </p:sp>
      <p:pic>
        <p:nvPicPr>
          <p:cNvPr id="1577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325" y="1647825"/>
            <a:ext cx="536257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3: Finding a safe place for savings</a:t>
            </a:r>
          </a:p>
        </p:txBody>
      </p:sp>
      <p:sp>
        <p:nvSpPr>
          <p:cNvPr id="3"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solidFill>
                  <a:srgbClr val="3B3C3E"/>
                </a:solidFill>
              </a:rPr>
              <a:t>Where can you keep money you save?</a:t>
            </a:r>
          </a:p>
          <a:p>
            <a:pPr eaLnBrk="1" hangingPunct="1">
              <a:lnSpc>
                <a:spcPts val="2800"/>
              </a:lnSpc>
              <a:spcBef>
                <a:spcPts val="1200"/>
              </a:spcBef>
            </a:pPr>
            <a:r>
              <a:rPr lang="en-US" altLang="en-US" smtClean="0">
                <a:solidFill>
                  <a:srgbClr val="3B3C3E"/>
                </a:solidFill>
              </a:rPr>
              <a:t>What are the benefits?</a:t>
            </a:r>
          </a:p>
          <a:p>
            <a:pPr lvl="1" eaLnBrk="1" hangingPunct="1">
              <a:lnSpc>
                <a:spcPts val="2800"/>
              </a:lnSpc>
              <a:spcBef>
                <a:spcPts val="1200"/>
              </a:spcBef>
            </a:pPr>
            <a:r>
              <a:rPr lang="en-US" altLang="en-US" sz="2000" smtClean="0">
                <a:solidFill>
                  <a:srgbClr val="3B3C3E"/>
                </a:solidFill>
              </a:rPr>
              <a:t>A benefit is something that provides you with an advantage. A benefit is something that is good for you.</a:t>
            </a:r>
          </a:p>
          <a:p>
            <a:pPr eaLnBrk="1" hangingPunct="1">
              <a:lnSpc>
                <a:spcPts val="2800"/>
              </a:lnSpc>
              <a:spcBef>
                <a:spcPts val="1200"/>
              </a:spcBef>
            </a:pPr>
            <a:r>
              <a:rPr lang="en-US" altLang="en-US" smtClean="0">
                <a:solidFill>
                  <a:srgbClr val="3B3C3E"/>
                </a:solidFill>
              </a:rPr>
              <a:t>What are the risks?</a:t>
            </a:r>
          </a:p>
          <a:p>
            <a:pPr lvl="1" eaLnBrk="1" hangingPunct="1">
              <a:lnSpc>
                <a:spcPts val="2800"/>
              </a:lnSpc>
              <a:spcBef>
                <a:spcPts val="1200"/>
              </a:spcBef>
            </a:pPr>
            <a:r>
              <a:rPr lang="en-US" altLang="en-US" sz="2000" smtClean="0">
                <a:solidFill>
                  <a:srgbClr val="3B3C3E"/>
                </a:solidFill>
              </a:rPr>
              <a:t>A risk is any chance for loss. Where there is risk, there is uncertainty in the outcome or result.</a:t>
            </a:r>
          </a:p>
        </p:txBody>
      </p:sp>
      <p:sp>
        <p:nvSpPr>
          <p:cNvPr id="159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4C28F0A-99E7-49B4-BB5E-CAA1DD99A327}" type="slidenum">
              <a:rPr lang="en-US" altLang="en-US" sz="1200">
                <a:solidFill>
                  <a:srgbClr val="8A8B8C"/>
                </a:solidFill>
                <a:latin typeface="Arial" panose="020B0604020202020204" pitchFamily="34" charset="0"/>
              </a:rPr>
              <a:pPr>
                <a:lnSpc>
                  <a:spcPct val="100000"/>
                </a:lnSpc>
                <a:spcBef>
                  <a:spcPct val="0"/>
                </a:spcBef>
                <a:buClrTx/>
                <a:buFontTx/>
                <a:buNone/>
              </a:pPr>
              <a:t>73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554038" y="274638"/>
            <a:ext cx="8035925" cy="742950"/>
          </a:xfrm>
        </p:spPr>
        <p:txBody>
          <a:bodyPr/>
          <a:lstStyle/>
          <a:p>
            <a:r>
              <a:rPr lang="en-US" altLang="en-US" smtClean="0">
                <a:solidFill>
                  <a:srgbClr val="3B3C3E"/>
                </a:solidFill>
              </a:rPr>
              <a:t>Tool 3: Finding a safe place for savings</a:t>
            </a:r>
          </a:p>
        </p:txBody>
      </p:sp>
      <p:sp>
        <p:nvSpPr>
          <p:cNvPr id="16179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7EA920C9-22AD-443B-8460-99A611EA3AA6}" type="slidenum">
              <a:rPr lang="en-US" altLang="en-US" sz="1200">
                <a:solidFill>
                  <a:srgbClr val="8A8B8C"/>
                </a:solidFill>
                <a:latin typeface="Arial" panose="020B0604020202020204" pitchFamily="34" charset="0"/>
              </a:rPr>
              <a:pPr>
                <a:lnSpc>
                  <a:spcPct val="100000"/>
                </a:lnSpc>
                <a:spcBef>
                  <a:spcPct val="0"/>
                </a:spcBef>
                <a:buClrTx/>
                <a:buFontTx/>
                <a:buNone/>
              </a:pPr>
              <a:t>74</a:t>
            </a:fld>
            <a:endParaRPr lang="en-US" altLang="en-US" sz="1200">
              <a:solidFill>
                <a:srgbClr val="8A8B8C"/>
              </a:solidFill>
              <a:latin typeface="Arial" panose="020B0604020202020204" pitchFamily="34" charset="0"/>
            </a:endParaRPr>
          </a:p>
        </p:txBody>
      </p:sp>
      <p:pic>
        <p:nvPicPr>
          <p:cNvPr id="1617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35100"/>
            <a:ext cx="800258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554038" y="274638"/>
            <a:ext cx="8035925" cy="742950"/>
          </a:xfrm>
        </p:spPr>
        <p:txBody>
          <a:bodyPr/>
          <a:lstStyle/>
          <a:p>
            <a:r>
              <a:rPr lang="en-US" altLang="en-US" smtClean="0"/>
              <a:t>Banking history reports</a:t>
            </a:r>
          </a:p>
        </p:txBody>
      </p:sp>
      <p:sp>
        <p:nvSpPr>
          <p:cNvPr id="163843" name="Content Placeholder 2"/>
          <p:cNvSpPr>
            <a:spLocks noGrp="1"/>
          </p:cNvSpPr>
          <p:nvPr>
            <p:ph sz="half" idx="1"/>
          </p:nvPr>
        </p:nvSpPr>
        <p:spPr>
          <a:xfrm>
            <a:off x="457200" y="1350963"/>
            <a:ext cx="8132763" cy="4525962"/>
          </a:xfrm>
        </p:spPr>
        <p:txBody>
          <a:bodyPr/>
          <a:lstStyle/>
          <a:p>
            <a:r>
              <a:rPr lang="en-US" altLang="en-US" smtClean="0"/>
              <a:t>Information about the accounts such as routing transit number and/or account number.</a:t>
            </a:r>
          </a:p>
          <a:p>
            <a:r>
              <a:rPr lang="en-US" altLang="en-US" smtClean="0"/>
              <a:t>The date information was reported about an account.</a:t>
            </a:r>
          </a:p>
          <a:p>
            <a:r>
              <a:rPr lang="en-US" altLang="en-US" smtClean="0"/>
              <a:t>The reason for the report. </a:t>
            </a:r>
          </a:p>
          <a:p>
            <a:r>
              <a:rPr lang="en-US" altLang="en-US" smtClean="0"/>
              <a:t>Information on returned checks from retailers and other businesses that is reported to a reporting agency such as SCAN (Shared Check Authorization Network).</a:t>
            </a:r>
          </a:p>
          <a:p>
            <a:endParaRPr lang="en-US" alt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274638"/>
            <a:ext cx="8035925" cy="742950"/>
          </a:xfrm>
        </p:spPr>
        <p:txBody>
          <a:bodyPr>
            <a:normAutofit fontScale="90000"/>
          </a:bodyPr>
          <a:lstStyle/>
          <a:p>
            <a:pPr>
              <a:defRPr/>
            </a:pPr>
            <a:r>
              <a:rPr lang="en-US" dirty="0" smtClean="0">
                <a:ea typeface="ＭＳ Ｐゴシック" charset="0"/>
                <a:cs typeface="+mj-cs"/>
              </a:rPr>
              <a:t>Tool 4: Increasing </a:t>
            </a:r>
            <a:r>
              <a:rPr lang="en-US" dirty="0">
                <a:ea typeface="ＭＳ Ｐゴシック" charset="0"/>
                <a:cs typeface="+mj-cs"/>
              </a:rPr>
              <a:t>y</a:t>
            </a:r>
            <a:r>
              <a:rPr lang="en-US" dirty="0" smtClean="0">
                <a:ea typeface="ＭＳ Ｐゴシック" charset="0"/>
                <a:cs typeface="+mj-cs"/>
              </a:rPr>
              <a:t>our </a:t>
            </a:r>
            <a:r>
              <a:rPr lang="en-US" dirty="0">
                <a:ea typeface="ＭＳ Ｐゴシック" charset="0"/>
                <a:cs typeface="+mj-cs"/>
              </a:rPr>
              <a:t>i</a:t>
            </a:r>
            <a:r>
              <a:rPr lang="en-US" dirty="0" smtClean="0">
                <a:ea typeface="ＭＳ Ｐゴシック" charset="0"/>
                <a:cs typeface="+mj-cs"/>
              </a:rPr>
              <a:t>ncome </a:t>
            </a:r>
            <a:r>
              <a:rPr lang="en-US" dirty="0">
                <a:ea typeface="ＭＳ Ｐゴシック" charset="0"/>
                <a:cs typeface="+mj-cs"/>
              </a:rPr>
              <a:t>t</a:t>
            </a:r>
            <a:r>
              <a:rPr lang="en-US" dirty="0" smtClean="0">
                <a:ea typeface="ＭＳ Ｐゴシック" charset="0"/>
                <a:cs typeface="+mj-cs"/>
              </a:rPr>
              <a:t>hrough tax credits</a:t>
            </a:r>
            <a:endParaRPr lang="en-US" dirty="0">
              <a:ea typeface="ＭＳ Ｐゴシック" charset="0"/>
              <a:cs typeface="+mj-cs"/>
            </a:endParaRPr>
          </a:p>
        </p:txBody>
      </p:sp>
      <p:sp>
        <p:nvSpPr>
          <p:cNvPr id="165891" name="Content Placeholder 2"/>
          <p:cNvSpPr>
            <a:spLocks noGrp="1"/>
          </p:cNvSpPr>
          <p:nvPr>
            <p:ph idx="1"/>
          </p:nvPr>
        </p:nvSpPr>
        <p:spPr>
          <a:xfrm>
            <a:off x="554038" y="4827588"/>
            <a:ext cx="8132762" cy="4525962"/>
          </a:xfrm>
        </p:spPr>
        <p:txBody>
          <a:bodyPr/>
          <a:lstStyle/>
          <a:p>
            <a:pPr marL="0" indent="0">
              <a:buFont typeface="Wingdings" panose="05000000000000000000" pitchFamily="2" charset="2"/>
              <a:buNone/>
            </a:pPr>
            <a:endParaRPr lang="en-US" altLang="en-US" smtClean="0"/>
          </a:p>
          <a:p>
            <a:pPr marL="0" indent="0">
              <a:buFont typeface="Wingdings" panose="05000000000000000000" pitchFamily="2" charset="2"/>
              <a:buNone/>
            </a:pPr>
            <a:r>
              <a:rPr lang="en-US" altLang="en-US" smtClean="0"/>
              <a:t>All information regarding tax credits from the Internal Revenue Service at </a:t>
            </a:r>
            <a:r>
              <a:rPr lang="en-US" altLang="en-US" smtClean="0">
                <a:hlinkClick r:id="rId3"/>
              </a:rPr>
              <a:t>www.irs.gov</a:t>
            </a:r>
            <a:r>
              <a:rPr lang="en-US" altLang="en-US" smtClean="0"/>
              <a:t>.</a:t>
            </a:r>
          </a:p>
        </p:txBody>
      </p:sp>
      <p:sp>
        <p:nvSpPr>
          <p:cNvPr id="16589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2D820FD0-F72A-4456-9EFB-7DDEFA01E10B}" type="slidenum">
              <a:rPr lang="en-US" altLang="en-US" sz="1200">
                <a:solidFill>
                  <a:srgbClr val="8A8B8C"/>
                </a:solidFill>
                <a:latin typeface="Arial" panose="020B0604020202020204" pitchFamily="34" charset="0"/>
              </a:rPr>
              <a:pPr>
                <a:lnSpc>
                  <a:spcPct val="100000"/>
                </a:lnSpc>
                <a:spcBef>
                  <a:spcPct val="0"/>
                </a:spcBef>
                <a:buClrTx/>
                <a:buFontTx/>
                <a:buNone/>
              </a:pPr>
              <a:t>76</a:t>
            </a:fld>
            <a:endParaRPr lang="en-US" altLang="en-US" sz="1200">
              <a:solidFill>
                <a:srgbClr val="8A8B8C"/>
              </a:solidFill>
              <a:latin typeface="Arial" panose="020B0604020202020204" pitchFamily="34" charset="0"/>
            </a:endParaRPr>
          </a:p>
        </p:txBody>
      </p:sp>
      <p:pic>
        <p:nvPicPr>
          <p:cNvPr id="16589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1276350"/>
            <a:ext cx="68611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554038" y="274638"/>
            <a:ext cx="8035925" cy="742950"/>
          </a:xfrm>
        </p:spPr>
        <p:txBody>
          <a:bodyPr/>
          <a:lstStyle/>
          <a:p>
            <a:r>
              <a:rPr lang="en-US" altLang="en-US" smtClean="0"/>
              <a:t>Module 2: Wrap up</a:t>
            </a:r>
          </a:p>
        </p:txBody>
      </p:sp>
      <p:sp>
        <p:nvSpPr>
          <p:cNvPr id="3" name="Content Placeholder 2"/>
          <p:cNvSpPr>
            <a:spLocks noGrp="1"/>
          </p:cNvSpPr>
          <p:nvPr>
            <p:ph idx="1"/>
          </p:nvPr>
        </p:nvSpPr>
        <p:spPr>
          <a:xfrm>
            <a:off x="457200" y="1350963"/>
            <a:ext cx="8132763" cy="4525962"/>
          </a:xfrm>
        </p:spPr>
        <p:txBody>
          <a:bodyPr/>
          <a:lstStyle/>
          <a:p>
            <a:r>
              <a:rPr lang="en-US" altLang="en-US" sz="1800" smtClean="0"/>
              <a:t>You may want to set aside income for your goals, emergencies, and bills.</a:t>
            </a:r>
          </a:p>
          <a:p>
            <a:r>
              <a:rPr lang="en-US" altLang="en-US" sz="1800" smtClean="0"/>
              <a:t>Many emergencies or unexpected expenses can be managed with $500 to $1,000 in an emergency fund.</a:t>
            </a:r>
          </a:p>
          <a:p>
            <a:r>
              <a:rPr lang="en-US" altLang="en-US" sz="1800" smtClean="0"/>
              <a:t>Use </a:t>
            </a:r>
            <a:r>
              <a:rPr lang="en-US" altLang="en-US" sz="1800" b="1" smtClean="0"/>
              <a:t>Tool 1: Savings plan </a:t>
            </a:r>
            <a:r>
              <a:rPr lang="en-US" altLang="en-US" sz="1800" smtClean="0"/>
              <a:t>to help you plan for and build your savings.</a:t>
            </a:r>
          </a:p>
          <a:p>
            <a:r>
              <a:rPr lang="en-US" altLang="en-US" sz="1800" smtClean="0"/>
              <a:t>Use </a:t>
            </a:r>
            <a:r>
              <a:rPr lang="en-US" altLang="en-US" sz="1800" b="1" smtClean="0"/>
              <a:t>Tool 2: Savings and benefits: Understanding asset limits </a:t>
            </a:r>
            <a:r>
              <a:rPr lang="en-US" altLang="en-US" sz="1800" smtClean="0"/>
              <a:t>to better understand how benefits may impact ability to save.</a:t>
            </a:r>
          </a:p>
          <a:p>
            <a:r>
              <a:rPr lang="en-US" altLang="en-US" sz="1800" smtClean="0"/>
              <a:t>Use </a:t>
            </a:r>
            <a:r>
              <a:rPr lang="en-US" altLang="en-US" sz="1800" b="1" smtClean="0"/>
              <a:t>Tool 3: Finding a safe place for savings </a:t>
            </a:r>
            <a:r>
              <a:rPr lang="en-US" altLang="en-US" sz="1800" smtClean="0"/>
              <a:t>to better understand the benefits and risks of different places to put your savings so you can make the best choice for you.</a:t>
            </a:r>
          </a:p>
          <a:p>
            <a:r>
              <a:rPr lang="en-US" altLang="en-US" sz="1800" smtClean="0"/>
              <a:t>Use </a:t>
            </a:r>
            <a:r>
              <a:rPr lang="en-US" altLang="en-US" sz="1800" b="1" smtClean="0"/>
              <a:t>Tool 4: Increasing your income through tax credits </a:t>
            </a:r>
            <a:r>
              <a:rPr lang="en-US" altLang="en-US" sz="1800" smtClean="0"/>
              <a:t>to learn more about tax credits that may increase your income.</a:t>
            </a:r>
          </a:p>
          <a:p>
            <a:endParaRPr lang="en-US" altLang="en-US" smtClean="0"/>
          </a:p>
        </p:txBody>
      </p:sp>
      <p:sp>
        <p:nvSpPr>
          <p:cNvPr id="1679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D6A58E3-5A49-49E8-B190-94C5A826EDE3}" type="slidenum">
              <a:rPr lang="en-US" altLang="en-US" sz="1200">
                <a:solidFill>
                  <a:srgbClr val="8A8B8C"/>
                </a:solidFill>
                <a:latin typeface="Arial" panose="020B0604020202020204" pitchFamily="34" charset="0"/>
              </a:rPr>
              <a:pPr>
                <a:lnSpc>
                  <a:spcPct val="100000"/>
                </a:lnSpc>
                <a:spcBef>
                  <a:spcPct val="0"/>
                </a:spcBef>
                <a:buClrTx/>
                <a:buFontTx/>
                <a:buNone/>
              </a:pPr>
              <a:t>77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5F43E52-2B73-496A-969C-EDC7666007F6}" type="slidenum">
              <a:rPr lang="en-US" altLang="en-US" sz="1200">
                <a:solidFill>
                  <a:srgbClr val="8A8B8C"/>
                </a:solidFill>
                <a:latin typeface="Arial" panose="020B0604020202020204" pitchFamily="34" charset="0"/>
              </a:rPr>
              <a:pPr>
                <a:lnSpc>
                  <a:spcPct val="100000"/>
                </a:lnSpc>
                <a:spcBef>
                  <a:spcPct val="0"/>
                </a:spcBef>
                <a:buClrTx/>
                <a:buFontTx/>
                <a:buNone/>
              </a:pPr>
              <a:t>78</a:t>
            </a:fld>
            <a:endParaRPr lang="en-US" altLang="en-US" sz="1200">
              <a:solidFill>
                <a:srgbClr val="8A8B8C"/>
              </a:solidFill>
              <a:latin typeface="Arial" panose="020B0604020202020204" pitchFamily="34" charset="0"/>
            </a:endParaRPr>
          </a:p>
        </p:txBody>
      </p:sp>
      <p:sp>
        <p:nvSpPr>
          <p:cNvPr id="169987" name="Title 1"/>
          <p:cNvSpPr txBox="1">
            <a:spLocks/>
          </p:cNvSpPr>
          <p:nvPr/>
        </p:nvSpPr>
        <p:spPr bwMode="auto">
          <a:xfrm>
            <a:off x="903288" y="2298700"/>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169988" name="Text Placeholder 2"/>
          <p:cNvSpPr txBox="1">
            <a:spLocks/>
          </p:cNvSpPr>
          <p:nvPr/>
        </p:nvSpPr>
        <p:spPr bwMode="auto">
          <a:xfrm>
            <a:off x="903288" y="3200400"/>
            <a:ext cx="73088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3: Tracking and managing income and benefits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Income, benefits and wage garnishments</a:t>
            </a:r>
          </a:p>
        </p:txBody>
      </p:sp>
      <p:sp>
        <p:nvSpPr>
          <p:cNvPr id="3" name="Content Placeholder 2"/>
          <p:cNvSpPr>
            <a:spLocks noGrp="1"/>
          </p:cNvSpPr>
          <p:nvPr>
            <p:ph sz="half" idx="1"/>
          </p:nvPr>
        </p:nvSpPr>
        <p:spPr>
          <a:xfrm>
            <a:off x="457200" y="1350963"/>
            <a:ext cx="8132763" cy="4525962"/>
          </a:xfrm>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3B3C3E"/>
                </a:solidFill>
                <a:ea typeface="+mn-ea"/>
                <a:cs typeface="+mn-cs"/>
              </a:rPr>
              <a:t>Income</a:t>
            </a:r>
          </a:p>
          <a:p>
            <a:pPr indent="-347472" eaLnBrk="1" fontAlgn="auto" hangingPunct="1">
              <a:spcAft>
                <a:spcPts val="0"/>
              </a:spcAft>
              <a:buFont typeface="Wingdings" charset="2"/>
              <a:buChar char="§"/>
              <a:defRPr/>
            </a:pPr>
            <a:r>
              <a:rPr lang="en-US" dirty="0" smtClean="0">
                <a:solidFill>
                  <a:srgbClr val="3B3C3E"/>
                </a:solidFill>
                <a:ea typeface="+mn-ea"/>
                <a:cs typeface="+mn-cs"/>
              </a:rPr>
              <a:t>Regular income</a:t>
            </a:r>
          </a:p>
          <a:p>
            <a:pPr indent="-347472" eaLnBrk="1" fontAlgn="auto" hangingPunct="1">
              <a:spcAft>
                <a:spcPts val="0"/>
              </a:spcAft>
              <a:buFont typeface="Wingdings" charset="2"/>
              <a:buChar char="§"/>
              <a:defRPr/>
            </a:pPr>
            <a:r>
              <a:rPr lang="en-US" dirty="0" smtClean="0">
                <a:solidFill>
                  <a:srgbClr val="3B3C3E"/>
                </a:solidFill>
                <a:ea typeface="+mn-ea"/>
                <a:cs typeface="+mn-cs"/>
              </a:rPr>
              <a:t>Irregular income</a:t>
            </a:r>
          </a:p>
          <a:p>
            <a:pPr indent="-347472" eaLnBrk="1" fontAlgn="auto" hangingPunct="1">
              <a:spcAft>
                <a:spcPts val="0"/>
              </a:spcAft>
              <a:buFont typeface="Wingdings" charset="2"/>
              <a:buChar char="§"/>
              <a:defRPr/>
            </a:pPr>
            <a:r>
              <a:rPr lang="en-US" dirty="0" smtClean="0">
                <a:solidFill>
                  <a:srgbClr val="3B3C3E"/>
                </a:solidFill>
                <a:ea typeface="+mn-ea"/>
                <a:cs typeface="+mn-cs"/>
              </a:rPr>
              <a:t>Seasonal</a:t>
            </a:r>
          </a:p>
          <a:p>
            <a:pPr indent="-347472" eaLnBrk="1" fontAlgn="auto" hangingPunct="1">
              <a:spcAft>
                <a:spcPts val="0"/>
              </a:spcAft>
              <a:buFont typeface="Wingdings" charset="2"/>
              <a:buChar char="§"/>
              <a:defRPr/>
            </a:pPr>
            <a:r>
              <a:rPr lang="en-US" dirty="0" smtClean="0">
                <a:solidFill>
                  <a:srgbClr val="3B3C3E"/>
                </a:solidFill>
                <a:ea typeface="+mn-ea"/>
                <a:cs typeface="+mn-cs"/>
              </a:rPr>
              <a:t>One-time occurrence</a:t>
            </a:r>
          </a:p>
          <a:p>
            <a:pPr indent="-347472" eaLnBrk="1" fontAlgn="auto" hangingPunct="1">
              <a:spcAft>
                <a:spcPts val="0"/>
              </a:spcAft>
              <a:buFont typeface="Wingdings" charset="2"/>
              <a:buChar char="§"/>
              <a:defRPr/>
            </a:pPr>
            <a:endParaRPr lang="en-US" dirty="0">
              <a:solidFill>
                <a:srgbClr val="3B3C3E"/>
              </a:solidFill>
              <a:ea typeface="+mn-ea"/>
              <a:cs typeface="+mn-cs"/>
            </a:endParaRPr>
          </a:p>
          <a:p>
            <a:pPr marL="0" indent="0" eaLnBrk="1" fontAlgn="auto" hangingPunct="1">
              <a:spcAft>
                <a:spcPts val="0"/>
              </a:spcAft>
              <a:buFont typeface="Wingdings" charset="2"/>
              <a:buNone/>
              <a:defRPr/>
            </a:pPr>
            <a:r>
              <a:rPr lang="en-US" b="1" dirty="0" smtClean="0">
                <a:solidFill>
                  <a:srgbClr val="3B3C3E"/>
                </a:solidFill>
                <a:ea typeface="+mn-ea"/>
                <a:cs typeface="+mn-cs"/>
              </a:rPr>
              <a:t>Benefits</a:t>
            </a:r>
            <a:br>
              <a:rPr lang="en-US" b="1" dirty="0" smtClean="0">
                <a:solidFill>
                  <a:srgbClr val="3B3C3E"/>
                </a:solidFill>
                <a:ea typeface="+mn-ea"/>
                <a:cs typeface="+mn-cs"/>
              </a:rPr>
            </a:br>
            <a:endParaRPr lang="en-US" dirty="0">
              <a:solidFill>
                <a:srgbClr val="3B3C3E"/>
              </a:solidFill>
              <a:ea typeface="+mn-ea"/>
              <a:cs typeface="+mn-cs"/>
            </a:endParaRPr>
          </a:p>
          <a:p>
            <a:pPr marL="0" indent="0" eaLnBrk="1" fontAlgn="auto" hangingPunct="1">
              <a:spcAft>
                <a:spcPts val="0"/>
              </a:spcAft>
              <a:buFont typeface="Wingdings" charset="2"/>
              <a:buNone/>
              <a:defRPr/>
            </a:pPr>
            <a:r>
              <a:rPr lang="en-US" b="1" dirty="0" smtClean="0">
                <a:solidFill>
                  <a:srgbClr val="3B3C3E"/>
                </a:solidFill>
                <a:ea typeface="+mn-ea"/>
                <a:cs typeface="+mn-cs"/>
              </a:rPr>
              <a:t>Wage garnishments</a:t>
            </a:r>
            <a:endParaRPr lang="en-US" b="1" dirty="0">
              <a:solidFill>
                <a:srgbClr val="3B3C3E"/>
              </a:solidFill>
              <a:ea typeface="+mn-ea"/>
              <a:cs typeface="+mn-cs"/>
            </a:endParaRPr>
          </a:p>
        </p:txBody>
      </p:sp>
      <p:sp>
        <p:nvSpPr>
          <p:cNvPr id="1720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5812D18-5162-4E9A-BD73-A5A30585D7F2}" type="slidenum">
              <a:rPr lang="en-US" altLang="en-US" sz="1200">
                <a:solidFill>
                  <a:srgbClr val="8A8B8C"/>
                </a:solidFill>
                <a:latin typeface="Arial" panose="020B0604020202020204" pitchFamily="34" charset="0"/>
              </a:rPr>
              <a:pPr>
                <a:lnSpc>
                  <a:spcPct val="100000"/>
                </a:lnSpc>
                <a:spcBef>
                  <a:spcPct val="0"/>
                </a:spcBef>
                <a:buClrTx/>
                <a:buFontTx/>
                <a:buNone/>
              </a:pPr>
              <a:t>79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54038" y="274638"/>
            <a:ext cx="8035925" cy="742950"/>
          </a:xfrm>
        </p:spPr>
        <p:txBody>
          <a:bodyPr/>
          <a:lstStyle/>
          <a:p>
            <a:r>
              <a:rPr lang="en-US" altLang="en-US" smtClean="0"/>
              <a:t>Training objectives</a:t>
            </a:r>
          </a:p>
        </p:txBody>
      </p:sp>
      <p:sp>
        <p:nvSpPr>
          <p:cNvPr id="31746" name="Content Placeholder 2"/>
          <p:cNvSpPr>
            <a:spLocks noGrp="1"/>
          </p:cNvSpPr>
          <p:nvPr>
            <p:ph idx="1"/>
          </p:nvPr>
        </p:nvSpPr>
        <p:spPr>
          <a:xfrm>
            <a:off x="457200" y="1350963"/>
            <a:ext cx="8132763" cy="4525962"/>
          </a:xfrm>
        </p:spPr>
        <p:txBody>
          <a:bodyPr/>
          <a:lstStyle/>
          <a:p>
            <a:pPr marL="0" indent="0">
              <a:spcAft>
                <a:spcPts val="600"/>
              </a:spcAft>
              <a:buFont typeface="Wingdings" charset="0"/>
              <a:buNone/>
              <a:defRPr/>
            </a:pPr>
            <a:r>
              <a:rPr lang="en-US" dirty="0" smtClean="0">
                <a:solidFill>
                  <a:schemeClr val="accent2">
                    <a:lumMod val="50000"/>
                  </a:schemeClr>
                </a:solidFill>
              </a:rPr>
              <a:t>By </a:t>
            </a:r>
            <a:r>
              <a:rPr lang="en-US" dirty="0">
                <a:solidFill>
                  <a:schemeClr val="accent2">
                    <a:lumMod val="50000"/>
                  </a:schemeClr>
                </a:solidFill>
              </a:rPr>
              <a:t>the end of the training, you will be able to:</a:t>
            </a:r>
          </a:p>
          <a:p>
            <a:pPr>
              <a:lnSpc>
                <a:spcPts val="2800"/>
              </a:lnSpc>
              <a:spcBef>
                <a:spcPts val="1200"/>
              </a:spcBef>
              <a:buFont typeface="Wingdings" charset="0"/>
              <a:buChar char="§"/>
              <a:defRPr/>
            </a:pPr>
            <a:r>
              <a:rPr lang="en-US" dirty="0">
                <a:solidFill>
                  <a:schemeClr val="accent2">
                    <a:lumMod val="50000"/>
                  </a:schemeClr>
                </a:solidFill>
              </a:rPr>
              <a:t>Explain the ways outcomes of financial empowerment training align with your program and its desired outcomes.</a:t>
            </a:r>
          </a:p>
          <a:p>
            <a:pPr>
              <a:lnSpc>
                <a:spcPts val="2800"/>
              </a:lnSpc>
              <a:spcBef>
                <a:spcPts val="1200"/>
              </a:spcBef>
              <a:buFont typeface="Wingdings" charset="0"/>
              <a:buChar char="§"/>
              <a:defRPr/>
            </a:pPr>
            <a:r>
              <a:rPr lang="en-US" dirty="0">
                <a:solidFill>
                  <a:schemeClr val="accent2">
                    <a:lumMod val="50000"/>
                  </a:schemeClr>
                </a:solidFill>
              </a:rPr>
              <a:t>Demonstrate increased confidence in your own knowledge about core financial management topics.</a:t>
            </a:r>
          </a:p>
          <a:p>
            <a:pPr>
              <a:lnSpc>
                <a:spcPts val="2800"/>
              </a:lnSpc>
              <a:spcBef>
                <a:spcPts val="1200"/>
              </a:spcBef>
              <a:buFont typeface="Wingdings" charset="0"/>
              <a:buChar char="§"/>
              <a:defRPr/>
            </a:pPr>
            <a:r>
              <a:rPr lang="en-US" dirty="0">
                <a:solidFill>
                  <a:schemeClr val="accent2">
                    <a:lumMod val="50000"/>
                  </a:schemeClr>
                </a:solidFill>
              </a:rPr>
              <a:t>Assess the financial condition or situation of the people you serve.</a:t>
            </a:r>
          </a:p>
          <a:p>
            <a:pPr>
              <a:lnSpc>
                <a:spcPts val="2800"/>
              </a:lnSpc>
              <a:spcBef>
                <a:spcPts val="1200"/>
              </a:spcBef>
              <a:buFont typeface="Wingdings" charset="0"/>
              <a:buChar char="§"/>
              <a:defRPr/>
            </a:pPr>
            <a:r>
              <a:rPr lang="en-US" dirty="0">
                <a:solidFill>
                  <a:schemeClr val="accent2">
                    <a:lumMod val="50000"/>
                  </a:schemeClr>
                </a:solidFill>
              </a:rPr>
              <a:t>Provide the right financial content at the right time in the context of your volunteer work based on assessment.</a:t>
            </a:r>
          </a:p>
          <a:p>
            <a:pPr marL="0" indent="0">
              <a:buFont typeface="Wingdings" charset="0"/>
              <a:buChar char="§"/>
              <a:defRPr/>
            </a:pPr>
            <a:endParaRPr lang="en-US" dirty="0">
              <a:ea typeface="MS PGothic" charset="0"/>
            </a:endParaRPr>
          </a:p>
          <a:p>
            <a:pPr lvl="1">
              <a:buFont typeface="Wingdings" charset="0"/>
              <a:buChar char=""/>
              <a:defRPr/>
            </a:pPr>
            <a:endParaRPr lang="en-US" dirty="0">
              <a:ea typeface="MS PGothic" charset="0"/>
            </a:endParaRPr>
          </a:p>
          <a:p>
            <a:pPr marL="0" indent="0">
              <a:buFont typeface="Wingdings" charset="0"/>
              <a:buChar char="§"/>
              <a:defRPr/>
            </a:pPr>
            <a:endParaRPr lang="en-US" dirty="0">
              <a:ea typeface="MS PGothic" charset="0"/>
            </a:endParaRPr>
          </a:p>
          <a:p>
            <a:pPr marL="0" indent="0">
              <a:buFont typeface="Wingdings" charset="0"/>
              <a:buChar char="§"/>
              <a:defRPr/>
            </a:pPr>
            <a:endParaRPr lang="en-US" dirty="0">
              <a:ea typeface="MS PGothic" charset="0"/>
            </a:endParaRPr>
          </a:p>
        </p:txBody>
      </p:sp>
      <p:sp>
        <p:nvSpPr>
          <p:cNvPr id="2662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F5B91436-AEA8-45B6-9BC9-F313F69EA151}" type="slidenum">
              <a:rPr lang="en-US" altLang="en-US" sz="1200">
                <a:solidFill>
                  <a:srgbClr val="8A8B8C"/>
                </a:solidFill>
                <a:latin typeface="Arial" panose="020B0604020202020204" pitchFamily="34" charset="0"/>
              </a:rPr>
              <a:pPr>
                <a:lnSpc>
                  <a:spcPct val="100000"/>
                </a:lnSpc>
                <a:spcBef>
                  <a:spcPct val="0"/>
                </a:spcBef>
                <a:buClrTx/>
                <a:buFontTx/>
                <a:buNone/>
              </a:pPr>
              <a:t>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Income and resource tracker</a:t>
            </a:r>
          </a:p>
        </p:txBody>
      </p:sp>
      <p:sp>
        <p:nvSpPr>
          <p:cNvPr id="17408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819FC98-F068-4254-BB6B-FABEFC014D37}" type="slidenum">
              <a:rPr lang="en-US" altLang="en-US" sz="1200">
                <a:solidFill>
                  <a:srgbClr val="8A8B8C"/>
                </a:solidFill>
                <a:latin typeface="Arial" panose="020B0604020202020204" pitchFamily="34" charset="0"/>
              </a:rPr>
              <a:pPr>
                <a:lnSpc>
                  <a:spcPct val="100000"/>
                </a:lnSpc>
                <a:spcBef>
                  <a:spcPct val="0"/>
                </a:spcBef>
                <a:buClrTx/>
                <a:buFontTx/>
                <a:buNone/>
              </a:pPr>
              <a:t>80</a:t>
            </a:fld>
            <a:endParaRPr lang="en-US" altLang="en-US" sz="1200">
              <a:solidFill>
                <a:srgbClr val="8A8B8C"/>
              </a:solidFill>
              <a:latin typeface="Arial" panose="020B0604020202020204" pitchFamily="34" charset="0"/>
            </a:endParaRPr>
          </a:p>
        </p:txBody>
      </p:sp>
      <p:pic>
        <p:nvPicPr>
          <p:cNvPr id="174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333500"/>
            <a:ext cx="80295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554038" y="274638"/>
            <a:ext cx="8035925" cy="742950"/>
          </a:xfrm>
        </p:spPr>
        <p:txBody>
          <a:bodyPr/>
          <a:lstStyle/>
          <a:p>
            <a:r>
              <a:rPr lang="en-US" altLang="en-US" smtClean="0"/>
              <a:t>Tool 2: Ways to receive income and benefits</a:t>
            </a:r>
          </a:p>
        </p:txBody>
      </p:sp>
      <p:sp>
        <p:nvSpPr>
          <p:cNvPr id="176131" name="Content Placeholder 2"/>
          <p:cNvSpPr>
            <a:spLocks noGrp="1"/>
          </p:cNvSpPr>
          <p:nvPr>
            <p:ph sz="half" idx="1"/>
          </p:nvPr>
        </p:nvSpPr>
        <p:spPr>
          <a:xfrm>
            <a:off x="457200" y="1350963"/>
            <a:ext cx="8132763" cy="4525962"/>
          </a:xfrm>
        </p:spPr>
        <p:txBody>
          <a:bodyPr/>
          <a:lstStyle/>
          <a:p>
            <a:r>
              <a:rPr lang="en-US" altLang="en-US" smtClean="0"/>
              <a:t>Cash</a:t>
            </a:r>
          </a:p>
          <a:p>
            <a:r>
              <a:rPr lang="en-US" altLang="en-US" smtClean="0"/>
              <a:t>Paychecks</a:t>
            </a:r>
          </a:p>
          <a:p>
            <a:r>
              <a:rPr lang="en-US" altLang="en-US" smtClean="0"/>
              <a:t>Direct deposit</a:t>
            </a:r>
          </a:p>
          <a:p>
            <a:r>
              <a:rPr lang="en-US" altLang="en-US" smtClean="0"/>
              <a:t>Payroll cards</a:t>
            </a:r>
          </a:p>
          <a:p>
            <a:r>
              <a:rPr lang="en-US" altLang="en-US" smtClean="0"/>
              <a:t>EBT</a:t>
            </a:r>
          </a:p>
        </p:txBody>
      </p:sp>
      <p:sp>
        <p:nvSpPr>
          <p:cNvPr id="1761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C64D913-CEAF-46C9-AA28-4436F9E9BCD2}" type="slidenum">
              <a:rPr lang="en-US" altLang="en-US" sz="1200">
                <a:solidFill>
                  <a:srgbClr val="8A8B8C"/>
                </a:solidFill>
                <a:latin typeface="Arial" panose="020B0604020202020204" pitchFamily="34" charset="0"/>
              </a:rPr>
              <a:pPr>
                <a:lnSpc>
                  <a:spcPct val="100000"/>
                </a:lnSpc>
                <a:spcBef>
                  <a:spcPct val="0"/>
                </a:spcBef>
                <a:buClrTx/>
                <a:buFontTx/>
                <a:buNone/>
              </a:pPr>
              <a:t>81</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554038" y="274638"/>
            <a:ext cx="8035925" cy="742950"/>
          </a:xfrm>
        </p:spPr>
        <p:txBody>
          <a:bodyPr/>
          <a:lstStyle/>
          <a:p>
            <a:r>
              <a:rPr lang="en-US" altLang="en-US" smtClean="0"/>
              <a:t>Tool 2: Ways to receive income and benefits</a:t>
            </a:r>
          </a:p>
        </p:txBody>
      </p:sp>
      <p:sp>
        <p:nvSpPr>
          <p:cNvPr id="17817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9A3189B-ACC3-4FE6-8C8C-2861819A0429}" type="slidenum">
              <a:rPr lang="en-US" altLang="en-US" sz="1200">
                <a:solidFill>
                  <a:srgbClr val="8A8B8C"/>
                </a:solidFill>
                <a:latin typeface="Arial" panose="020B0604020202020204" pitchFamily="34" charset="0"/>
              </a:rPr>
              <a:pPr>
                <a:lnSpc>
                  <a:spcPct val="100000"/>
                </a:lnSpc>
                <a:spcBef>
                  <a:spcPct val="0"/>
                </a:spcBef>
                <a:buClrTx/>
                <a:buFontTx/>
                <a:buNone/>
              </a:pPr>
              <a:t>82</a:t>
            </a:fld>
            <a:endParaRPr lang="en-US" altLang="en-US" sz="1200">
              <a:solidFill>
                <a:srgbClr val="8A8B8C"/>
              </a:solidFill>
              <a:latin typeface="Arial" panose="020B0604020202020204" pitchFamily="34" charset="0"/>
            </a:endParaRPr>
          </a:p>
        </p:txBody>
      </p:sp>
      <p:pic>
        <p:nvPicPr>
          <p:cNvPr id="1781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93838"/>
            <a:ext cx="8035925"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554038" y="274638"/>
            <a:ext cx="8170862" cy="742950"/>
          </a:xfrm>
        </p:spPr>
        <p:txBody>
          <a:bodyPr/>
          <a:lstStyle/>
          <a:p>
            <a:r>
              <a:rPr lang="en-US" altLang="en-US" smtClean="0">
                <a:solidFill>
                  <a:srgbClr val="3B3C3E"/>
                </a:solidFill>
              </a:rPr>
              <a:t>Tool 3: Ways to increase income and resources</a:t>
            </a:r>
          </a:p>
        </p:txBody>
      </p:sp>
      <p:sp>
        <p:nvSpPr>
          <p:cNvPr id="180227" name="Content Placeholder 2"/>
          <p:cNvSpPr>
            <a:spLocks noGrp="1"/>
          </p:cNvSpPr>
          <p:nvPr>
            <p:ph idx="1"/>
          </p:nvPr>
        </p:nvSpPr>
        <p:spPr>
          <a:xfrm>
            <a:off x="457200" y="1350963"/>
            <a:ext cx="8132763" cy="4525962"/>
          </a:xfrm>
        </p:spPr>
        <p:txBody>
          <a:bodyPr/>
          <a:lstStyle/>
          <a:p>
            <a:pPr>
              <a:lnSpc>
                <a:spcPts val="2800"/>
              </a:lnSpc>
              <a:spcBef>
                <a:spcPts val="1200"/>
              </a:spcBef>
            </a:pPr>
            <a:r>
              <a:rPr lang="en-US" altLang="en-US" smtClean="0">
                <a:solidFill>
                  <a:srgbClr val="3B3C3E"/>
                </a:solidFill>
              </a:rPr>
              <a:t>Review this tool on page 131.</a:t>
            </a:r>
          </a:p>
          <a:p>
            <a:pPr>
              <a:lnSpc>
                <a:spcPts val="2800"/>
              </a:lnSpc>
              <a:spcBef>
                <a:spcPts val="1200"/>
              </a:spcBef>
            </a:pPr>
            <a:r>
              <a:rPr lang="en-US" altLang="en-US" smtClean="0">
                <a:solidFill>
                  <a:srgbClr val="3B3C3E"/>
                </a:solidFill>
              </a:rPr>
              <a:t>Think about the people that you serve.</a:t>
            </a:r>
          </a:p>
          <a:p>
            <a:pPr>
              <a:lnSpc>
                <a:spcPts val="2800"/>
              </a:lnSpc>
              <a:spcBef>
                <a:spcPts val="1200"/>
              </a:spcBef>
            </a:pPr>
            <a:r>
              <a:rPr lang="en-US" altLang="en-US" smtClean="0">
                <a:solidFill>
                  <a:srgbClr val="3B3C3E"/>
                </a:solidFill>
              </a:rPr>
              <a:t>Which strategies listed do you think are potentially feasible for them?</a:t>
            </a:r>
          </a:p>
          <a:p>
            <a:pPr lvl="1">
              <a:lnSpc>
                <a:spcPts val="2800"/>
              </a:lnSpc>
              <a:spcBef>
                <a:spcPts val="1200"/>
              </a:spcBef>
            </a:pPr>
            <a:r>
              <a:rPr lang="en-US" altLang="en-US" smtClean="0">
                <a:solidFill>
                  <a:srgbClr val="3B3C3E"/>
                </a:solidFill>
              </a:rPr>
              <a:t>Circle these.</a:t>
            </a:r>
          </a:p>
          <a:p>
            <a:pPr>
              <a:lnSpc>
                <a:spcPts val="2800"/>
              </a:lnSpc>
              <a:spcBef>
                <a:spcPts val="1200"/>
              </a:spcBef>
            </a:pPr>
            <a:r>
              <a:rPr lang="en-US" altLang="en-US" smtClean="0">
                <a:solidFill>
                  <a:srgbClr val="3B3C3E"/>
                </a:solidFill>
              </a:rPr>
              <a:t>What strategies are missing?</a:t>
            </a:r>
          </a:p>
          <a:p>
            <a:pPr lvl="1">
              <a:lnSpc>
                <a:spcPts val="2800"/>
              </a:lnSpc>
              <a:spcBef>
                <a:spcPts val="1200"/>
              </a:spcBef>
            </a:pPr>
            <a:r>
              <a:rPr lang="en-US" altLang="en-US" smtClean="0">
                <a:solidFill>
                  <a:srgbClr val="3B3C3E"/>
                </a:solidFill>
              </a:rPr>
              <a:t>Add these.</a:t>
            </a:r>
          </a:p>
        </p:txBody>
      </p:sp>
      <p:sp>
        <p:nvSpPr>
          <p:cNvPr id="1802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3E46BEE0-FC11-4449-8377-958CB8878996}" type="slidenum">
              <a:rPr lang="en-US" altLang="en-US" sz="1200">
                <a:solidFill>
                  <a:srgbClr val="8A8B8C"/>
                </a:solidFill>
                <a:latin typeface="Arial" panose="020B0604020202020204" pitchFamily="34" charset="0"/>
              </a:rPr>
              <a:pPr>
                <a:lnSpc>
                  <a:spcPct val="100000"/>
                </a:lnSpc>
                <a:spcBef>
                  <a:spcPct val="0"/>
                </a:spcBef>
                <a:buClrTx/>
                <a:buFontTx/>
                <a:buNone/>
              </a:pPr>
              <a:t>83</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554038" y="274638"/>
            <a:ext cx="8170862" cy="742950"/>
          </a:xfrm>
        </p:spPr>
        <p:txBody>
          <a:bodyPr/>
          <a:lstStyle/>
          <a:p>
            <a:r>
              <a:rPr lang="en-US" altLang="en-US" smtClean="0">
                <a:solidFill>
                  <a:srgbClr val="3B3C3E"/>
                </a:solidFill>
              </a:rPr>
              <a:t>Tool 3: Ways to increase income and resources</a:t>
            </a:r>
          </a:p>
        </p:txBody>
      </p:sp>
      <p:sp>
        <p:nvSpPr>
          <p:cNvPr id="1822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95457724-E964-4BF1-A43C-3E7ABA9E9DE3}" type="slidenum">
              <a:rPr lang="en-US" altLang="en-US" sz="1200">
                <a:solidFill>
                  <a:srgbClr val="8A8B8C"/>
                </a:solidFill>
                <a:latin typeface="Arial" panose="020B0604020202020204" pitchFamily="34" charset="0"/>
              </a:rPr>
              <a:pPr>
                <a:lnSpc>
                  <a:spcPct val="100000"/>
                </a:lnSpc>
                <a:spcBef>
                  <a:spcPct val="0"/>
                </a:spcBef>
                <a:buClrTx/>
                <a:buFontTx/>
                <a:buNone/>
              </a:pPr>
              <a:t>84</a:t>
            </a:fld>
            <a:endParaRPr lang="en-US" altLang="en-US" sz="1200">
              <a:solidFill>
                <a:srgbClr val="8A8B8C"/>
              </a:solidFill>
              <a:latin typeface="Arial" panose="020B0604020202020204" pitchFamily="34" charset="0"/>
            </a:endParaRPr>
          </a:p>
        </p:txBody>
      </p:sp>
      <p:pic>
        <p:nvPicPr>
          <p:cNvPr id="1822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309688"/>
            <a:ext cx="605948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554038" y="274638"/>
            <a:ext cx="8035925" cy="742950"/>
          </a:xfrm>
        </p:spPr>
        <p:txBody>
          <a:bodyPr/>
          <a:lstStyle/>
          <a:p>
            <a:r>
              <a:rPr lang="en-US" altLang="en-US" smtClean="0">
                <a:solidFill>
                  <a:srgbClr val="3B3C3E"/>
                </a:solidFill>
              </a:rPr>
              <a:t>Module 3: Wrap up</a:t>
            </a:r>
          </a:p>
        </p:txBody>
      </p:sp>
      <p:sp>
        <p:nvSpPr>
          <p:cNvPr id="3" name="Content Placeholder 2"/>
          <p:cNvSpPr>
            <a:spLocks noGrp="1"/>
          </p:cNvSpPr>
          <p:nvPr>
            <p:ph idx="1"/>
          </p:nvPr>
        </p:nvSpPr>
        <p:spPr>
          <a:xfrm>
            <a:off x="457200" y="1020763"/>
            <a:ext cx="8686800" cy="5187950"/>
          </a:xfrm>
        </p:spPr>
        <p:txBody>
          <a:bodyPr>
            <a:normAutofit fontScale="85000" lnSpcReduction="10000"/>
          </a:bodyPr>
          <a:lstStyle/>
          <a:p>
            <a:pPr>
              <a:buFont typeface="Wingdings" charset="0"/>
              <a:buChar char="§"/>
              <a:defRPr/>
            </a:pPr>
            <a:r>
              <a:rPr lang="en-US" sz="2400" dirty="0" smtClean="0">
                <a:ea typeface="ＭＳ Ｐゴシック" charset="0"/>
                <a:cs typeface="+mn-cs"/>
              </a:rPr>
              <a:t>Income is all of the money or financial resources that come into your household.</a:t>
            </a:r>
          </a:p>
          <a:p>
            <a:pPr>
              <a:buFont typeface="Wingdings" charset="0"/>
              <a:buChar char="§"/>
              <a:defRPr/>
            </a:pPr>
            <a:r>
              <a:rPr lang="en-US" sz="2400" dirty="0" smtClean="0">
                <a:ea typeface="ＭＳ Ｐゴシック" charset="0"/>
                <a:cs typeface="+mn-cs"/>
              </a:rPr>
              <a:t>Managing irregular or seasonal income is challenging and hard to plan with.</a:t>
            </a:r>
          </a:p>
          <a:p>
            <a:pPr>
              <a:buFont typeface="Wingdings" charset="0"/>
              <a:buChar char="§"/>
              <a:defRPr/>
            </a:pPr>
            <a:r>
              <a:rPr lang="en-US" sz="2400" dirty="0" smtClean="0">
                <a:ea typeface="ＭＳ Ｐゴシック" charset="0"/>
                <a:cs typeface="+mn-cs"/>
              </a:rPr>
              <a:t>Wage garnishments for debts or other unpaid obligations will reduce your take home income.</a:t>
            </a:r>
          </a:p>
          <a:p>
            <a:pPr>
              <a:buFont typeface="Wingdings" charset="0"/>
              <a:buChar char="§"/>
              <a:defRPr/>
            </a:pPr>
            <a:r>
              <a:rPr lang="en-US" sz="2400" dirty="0" smtClean="0">
                <a:ea typeface="ＭＳ Ｐゴシック" charset="0"/>
                <a:cs typeface="+mn-cs"/>
              </a:rPr>
              <a:t>Use </a:t>
            </a:r>
            <a:r>
              <a:rPr lang="en-US" sz="2400" b="1" i="1" dirty="0" smtClean="0">
                <a:ea typeface="ＭＳ Ｐゴシック" charset="0"/>
                <a:cs typeface="+mn-cs"/>
              </a:rPr>
              <a:t>Tool 1: Income and resource tracker </a:t>
            </a:r>
            <a:r>
              <a:rPr lang="en-US" sz="2400" dirty="0" smtClean="0">
                <a:ea typeface="ＭＳ Ｐゴシック" charset="0"/>
                <a:cs typeface="+mn-cs"/>
              </a:rPr>
              <a:t>to help </a:t>
            </a:r>
            <a:r>
              <a:rPr lang="en-US" sz="2400" dirty="0">
                <a:ea typeface="ＭＳ Ｐゴシック" charset="0"/>
                <a:cs typeface="+mn-cs"/>
              </a:rPr>
              <a:t>you </a:t>
            </a:r>
            <a:r>
              <a:rPr lang="en-US" sz="2400" dirty="0" smtClean="0">
                <a:ea typeface="ＭＳ Ｐゴシック" charset="0"/>
                <a:cs typeface="+mn-cs"/>
              </a:rPr>
              <a:t>understand when and how much income and benefits you receive. </a:t>
            </a:r>
          </a:p>
          <a:p>
            <a:pPr>
              <a:buFont typeface="Wingdings" charset="0"/>
              <a:buChar char="§"/>
              <a:defRPr/>
            </a:pPr>
            <a:r>
              <a:rPr lang="en-US" sz="2400" dirty="0">
                <a:ea typeface="ＭＳ Ｐゴシック" charset="0"/>
                <a:cs typeface="+mn-cs"/>
              </a:rPr>
              <a:t>Use </a:t>
            </a:r>
            <a:r>
              <a:rPr lang="en-US" sz="2400" b="1" i="1" dirty="0">
                <a:ea typeface="ＭＳ Ｐゴシック" charset="0"/>
                <a:cs typeface="+mn-cs"/>
              </a:rPr>
              <a:t>Tool 2</a:t>
            </a:r>
            <a:r>
              <a:rPr lang="en-US" sz="2400" b="1" i="1" dirty="0" smtClean="0">
                <a:ea typeface="ＭＳ Ｐゴシック" charset="0"/>
                <a:cs typeface="+mn-cs"/>
              </a:rPr>
              <a:t>: Ways </a:t>
            </a:r>
            <a:r>
              <a:rPr lang="en-US" sz="2400" b="1" i="1" dirty="0">
                <a:ea typeface="ＭＳ Ｐゴシック" charset="0"/>
                <a:cs typeface="+mn-cs"/>
              </a:rPr>
              <a:t>receive income and benefits </a:t>
            </a:r>
            <a:r>
              <a:rPr lang="en-US" sz="2400" dirty="0">
                <a:ea typeface="ＭＳ Ｐゴシック" charset="0"/>
                <a:cs typeface="+mn-cs"/>
              </a:rPr>
              <a:t>to better understand the benefits and risks of different ways of receiving income and </a:t>
            </a:r>
            <a:r>
              <a:rPr lang="en-US" sz="2400" dirty="0" smtClean="0">
                <a:ea typeface="ＭＳ Ｐゴシック" charset="0"/>
                <a:cs typeface="+mn-cs"/>
              </a:rPr>
              <a:t>benefits.</a:t>
            </a:r>
            <a:endParaRPr lang="en-US" sz="2400" dirty="0">
              <a:ea typeface="ＭＳ Ｐゴシック" charset="0"/>
              <a:cs typeface="+mn-cs"/>
            </a:endParaRPr>
          </a:p>
          <a:p>
            <a:pPr>
              <a:buFont typeface="Wingdings" charset="0"/>
              <a:buChar char="§"/>
              <a:defRPr/>
            </a:pPr>
            <a:r>
              <a:rPr lang="en-US" sz="2400" dirty="0" smtClean="0">
                <a:ea typeface="ＭＳ Ｐゴシック" charset="0"/>
                <a:cs typeface="+mn-cs"/>
              </a:rPr>
              <a:t>Use </a:t>
            </a:r>
            <a:r>
              <a:rPr lang="en-US" sz="2400" b="1" i="1" dirty="0" smtClean="0">
                <a:ea typeface="ＭＳ Ｐゴシック" charset="0"/>
                <a:cs typeface="+mn-cs"/>
              </a:rPr>
              <a:t>Tool 3: Ways to increase income and resources </a:t>
            </a:r>
            <a:r>
              <a:rPr lang="en-US" sz="2400" dirty="0" smtClean="0">
                <a:ea typeface="ＭＳ Ｐゴシック" charset="0"/>
                <a:cs typeface="+mn-cs"/>
              </a:rPr>
              <a:t>to identify ways to possibly increase your income or financial resources.</a:t>
            </a:r>
          </a:p>
        </p:txBody>
      </p:sp>
      <p:sp>
        <p:nvSpPr>
          <p:cNvPr id="18432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51105DC4-E144-4DB4-8C01-AFD809A04728}" type="slidenum">
              <a:rPr lang="en-US" altLang="en-US" sz="1200">
                <a:solidFill>
                  <a:srgbClr val="8A8B8C"/>
                </a:solidFill>
                <a:latin typeface="Arial" panose="020B0604020202020204" pitchFamily="34" charset="0"/>
              </a:rPr>
              <a:pPr>
                <a:lnSpc>
                  <a:spcPct val="100000"/>
                </a:lnSpc>
                <a:spcBef>
                  <a:spcPct val="0"/>
                </a:spcBef>
                <a:buClrTx/>
                <a:buFontTx/>
                <a:buNone/>
              </a:pPr>
              <a:t>85</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8B5D4DF-A4E8-4B44-A334-007AAC74ABF1}" type="slidenum">
              <a:rPr lang="en-US" altLang="en-US" sz="1200">
                <a:solidFill>
                  <a:srgbClr val="8A8B8C"/>
                </a:solidFill>
                <a:latin typeface="Arial" panose="020B0604020202020204" pitchFamily="34" charset="0"/>
              </a:rPr>
              <a:pPr>
                <a:lnSpc>
                  <a:spcPct val="100000"/>
                </a:lnSpc>
                <a:spcBef>
                  <a:spcPct val="0"/>
                </a:spcBef>
                <a:buClrTx/>
                <a:buFontTx/>
                <a:buNone/>
              </a:pPr>
              <a:t>86</a:t>
            </a:fld>
            <a:endParaRPr lang="en-US" altLang="en-US" sz="1200">
              <a:solidFill>
                <a:srgbClr val="8A8B8C"/>
              </a:solidFill>
              <a:latin typeface="Arial" panose="020B0604020202020204" pitchFamily="34" charset="0"/>
            </a:endParaRPr>
          </a:p>
        </p:txBody>
      </p:sp>
      <p:sp>
        <p:nvSpPr>
          <p:cNvPr id="186371" name="Title 1"/>
          <p:cNvSpPr txBox="1">
            <a:spLocks/>
          </p:cNvSpPr>
          <p:nvPr/>
        </p:nvSpPr>
        <p:spPr bwMode="auto">
          <a:xfrm>
            <a:off x="903288" y="2439988"/>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186372" name="Text Placeholder 2"/>
          <p:cNvSpPr txBox="1">
            <a:spLocks/>
          </p:cNvSpPr>
          <p:nvPr/>
        </p:nvSpPr>
        <p:spPr bwMode="auto">
          <a:xfrm>
            <a:off x="903288" y="3341688"/>
            <a:ext cx="7308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4: Paying bills and other expenses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Paying bills and other expenses</a:t>
            </a:r>
          </a:p>
        </p:txBody>
      </p:sp>
      <p:sp>
        <p:nvSpPr>
          <p:cNvPr id="3" name="Content Placeholder 2"/>
          <p:cNvSpPr>
            <a:spLocks noGrp="1"/>
          </p:cNvSpPr>
          <p:nvPr>
            <p:ph idx="1"/>
          </p:nvPr>
        </p:nvSpPr>
        <p:spPr>
          <a:xfrm>
            <a:off x="457200" y="1350963"/>
            <a:ext cx="8132763" cy="4525962"/>
          </a:xfrm>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3B3C3E"/>
                </a:solidFill>
                <a:ea typeface="+mn-ea"/>
                <a:cs typeface="+mn-cs"/>
              </a:rPr>
              <a:t>Spending</a:t>
            </a:r>
          </a:p>
          <a:p>
            <a:pPr indent="-347472" eaLnBrk="1" fontAlgn="auto" hangingPunct="1">
              <a:spcAft>
                <a:spcPts val="0"/>
              </a:spcAft>
              <a:buFont typeface="Wingdings" charset="2"/>
              <a:buChar char="§"/>
              <a:defRPr/>
            </a:pPr>
            <a:r>
              <a:rPr lang="en-US" dirty="0" smtClean="0">
                <a:solidFill>
                  <a:srgbClr val="3B3C3E"/>
                </a:solidFill>
                <a:ea typeface="+mn-ea"/>
                <a:cs typeface="+mn-cs"/>
              </a:rPr>
              <a:t>Money you use to pay for a wide range of basic needs, your financial obligations, and other things you may want.</a:t>
            </a:r>
          </a:p>
          <a:p>
            <a:pPr indent="-347472" eaLnBrk="1" fontAlgn="auto" hangingPunct="1">
              <a:spcAft>
                <a:spcPts val="0"/>
              </a:spcAft>
              <a:buFont typeface="Wingdings" charset="2"/>
              <a:buChar char="§"/>
              <a:defRPr/>
            </a:pPr>
            <a:endParaRPr lang="en-US" dirty="0" smtClean="0">
              <a:solidFill>
                <a:srgbClr val="3B3C3E"/>
              </a:solidFill>
              <a:ea typeface="+mn-ea"/>
              <a:cs typeface="+mn-cs"/>
            </a:endParaRPr>
          </a:p>
          <a:p>
            <a:pPr marL="0" indent="0" eaLnBrk="1" fontAlgn="auto" hangingPunct="1">
              <a:lnSpc>
                <a:spcPts val="2800"/>
              </a:lnSpc>
              <a:spcBef>
                <a:spcPts val="1200"/>
              </a:spcBef>
              <a:spcAft>
                <a:spcPts val="600"/>
              </a:spcAft>
              <a:buFont typeface="Wingdings" charset="2"/>
              <a:buNone/>
              <a:defRPr/>
            </a:pPr>
            <a:r>
              <a:rPr lang="en-US" b="1" dirty="0" smtClean="0">
                <a:solidFill>
                  <a:srgbClr val="3B3C3E"/>
                </a:solidFill>
                <a:ea typeface="+mn-ea"/>
                <a:cs typeface="+mn-cs"/>
              </a:rPr>
              <a:t>Needs, wants, and obligations</a:t>
            </a:r>
          </a:p>
          <a:p>
            <a:pPr indent="-347472" eaLnBrk="1" fontAlgn="auto" hangingPunct="1">
              <a:spcAft>
                <a:spcPts val="0"/>
              </a:spcAft>
              <a:buFont typeface="Wingdings" charset="2"/>
              <a:buChar char="§"/>
              <a:defRPr/>
            </a:pPr>
            <a:r>
              <a:rPr lang="en-US" dirty="0" smtClean="0">
                <a:solidFill>
                  <a:srgbClr val="3B3C3E"/>
                </a:solidFill>
                <a:ea typeface="+mn-ea"/>
                <a:cs typeface="+mn-cs"/>
              </a:rPr>
              <a:t>Needs are things you must have to live. </a:t>
            </a:r>
          </a:p>
          <a:p>
            <a:pPr indent="-347472" eaLnBrk="1" fontAlgn="auto" hangingPunct="1">
              <a:spcAft>
                <a:spcPts val="0"/>
              </a:spcAft>
              <a:buFont typeface="Wingdings" charset="2"/>
              <a:buChar char="§"/>
              <a:defRPr/>
            </a:pPr>
            <a:r>
              <a:rPr lang="en-US" dirty="0" smtClean="0">
                <a:solidFill>
                  <a:srgbClr val="3B3C3E"/>
                </a:solidFill>
                <a:ea typeface="+mn-ea"/>
                <a:cs typeface="+mn-cs"/>
              </a:rPr>
              <a:t>Wants are things you can survive without. </a:t>
            </a:r>
          </a:p>
          <a:p>
            <a:pPr indent="-347472" eaLnBrk="1" fontAlgn="auto" hangingPunct="1">
              <a:spcAft>
                <a:spcPts val="0"/>
              </a:spcAft>
              <a:buFont typeface="Wingdings" charset="2"/>
              <a:buChar char="§"/>
              <a:defRPr/>
            </a:pPr>
            <a:r>
              <a:rPr lang="en-US" dirty="0" smtClean="0">
                <a:solidFill>
                  <a:srgbClr val="3B3C3E"/>
                </a:solidFill>
                <a:ea typeface="+mn-ea"/>
                <a:cs typeface="+mn-cs"/>
              </a:rPr>
              <a:t>Obligations are things you must pay because you owe someone money (a car loan) or have been ordered to pay someone (child support).</a:t>
            </a:r>
          </a:p>
          <a:p>
            <a:pPr indent="-347472" eaLnBrk="1" fontAlgn="auto" hangingPunct="1">
              <a:spcAft>
                <a:spcPts val="0"/>
              </a:spcAft>
              <a:buFont typeface="Wingdings" charset="2"/>
              <a:buChar char="§"/>
              <a:defRPr/>
            </a:pPr>
            <a:endParaRPr lang="en-US" dirty="0">
              <a:ea typeface="+mn-ea"/>
              <a:cs typeface="+mn-cs"/>
            </a:endParaRPr>
          </a:p>
        </p:txBody>
      </p:sp>
      <p:sp>
        <p:nvSpPr>
          <p:cNvPr id="18842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904C1B2-D72A-47B1-96C3-84BFE1F8CA86}" type="slidenum">
              <a:rPr lang="en-US" altLang="en-US" sz="1200">
                <a:solidFill>
                  <a:srgbClr val="8A8B8C"/>
                </a:solidFill>
                <a:latin typeface="Arial" panose="020B0604020202020204" pitchFamily="34" charset="0"/>
              </a:rPr>
              <a:pPr>
                <a:lnSpc>
                  <a:spcPct val="100000"/>
                </a:lnSpc>
                <a:spcBef>
                  <a:spcPct val="0"/>
                </a:spcBef>
                <a:buClrTx/>
                <a:buFontTx/>
                <a:buNone/>
              </a:pPr>
              <a:t>87</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Spending tracker</a:t>
            </a:r>
          </a:p>
        </p:txBody>
      </p:sp>
      <p:sp>
        <p:nvSpPr>
          <p:cNvPr id="19046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D053D9BF-42AE-4D61-94A6-D538293594FC}" type="slidenum">
              <a:rPr lang="en-US" altLang="en-US" sz="1200">
                <a:solidFill>
                  <a:srgbClr val="8A8B8C"/>
                </a:solidFill>
                <a:latin typeface="Arial" panose="020B0604020202020204" pitchFamily="34" charset="0"/>
              </a:rPr>
              <a:pPr>
                <a:lnSpc>
                  <a:spcPct val="100000"/>
                </a:lnSpc>
                <a:spcBef>
                  <a:spcPct val="0"/>
                </a:spcBef>
                <a:buClrTx/>
                <a:buFontTx/>
                <a:buNone/>
              </a:pPr>
              <a:t>88</a:t>
            </a:fld>
            <a:endParaRPr lang="en-US" altLang="en-US" sz="1200">
              <a:solidFill>
                <a:srgbClr val="8A8B8C"/>
              </a:solidFill>
              <a:latin typeface="Arial" panose="020B0604020202020204" pitchFamily="34" charset="0"/>
            </a:endParaRPr>
          </a:p>
        </p:txBody>
      </p:sp>
      <p:pic>
        <p:nvPicPr>
          <p:cNvPr id="1904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304925"/>
            <a:ext cx="7138987"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1: Spending tracker</a:t>
            </a:r>
          </a:p>
        </p:txBody>
      </p:sp>
      <p:sp>
        <p:nvSpPr>
          <p:cNvPr id="1925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EDF336D6-3452-49EE-9BBE-01F8DA000CD4}" type="slidenum">
              <a:rPr lang="en-US" altLang="en-US" sz="1200">
                <a:solidFill>
                  <a:srgbClr val="8A8B8C"/>
                </a:solidFill>
                <a:latin typeface="Arial" panose="020B0604020202020204" pitchFamily="34" charset="0"/>
              </a:rPr>
              <a:pPr>
                <a:lnSpc>
                  <a:spcPct val="100000"/>
                </a:lnSpc>
                <a:spcBef>
                  <a:spcPct val="0"/>
                </a:spcBef>
                <a:buClrTx/>
                <a:buFontTx/>
                <a:buNone/>
              </a:pPr>
              <a:t>89</a:t>
            </a:fld>
            <a:endParaRPr lang="en-US" altLang="en-US" sz="1200">
              <a:solidFill>
                <a:srgbClr val="8A8B8C"/>
              </a:solidFill>
              <a:latin typeface="Arial" panose="020B0604020202020204" pitchFamily="34" charset="0"/>
            </a:endParaRPr>
          </a:p>
        </p:txBody>
      </p:sp>
      <p:pic>
        <p:nvPicPr>
          <p:cNvPr id="192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1301750"/>
            <a:ext cx="71405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54038" y="274638"/>
            <a:ext cx="8035925" cy="742950"/>
          </a:xfrm>
        </p:spPr>
        <p:txBody>
          <a:bodyPr/>
          <a:lstStyle/>
          <a:p>
            <a:r>
              <a:rPr lang="en-US" altLang="en-US" smtClean="0"/>
              <a:t>Training objectives</a:t>
            </a:r>
          </a:p>
        </p:txBody>
      </p:sp>
      <p:sp>
        <p:nvSpPr>
          <p:cNvPr id="3" name="Content Placeholder 2"/>
          <p:cNvSpPr>
            <a:spLocks noGrp="1"/>
          </p:cNvSpPr>
          <p:nvPr>
            <p:ph idx="1"/>
          </p:nvPr>
        </p:nvSpPr>
        <p:spPr>
          <a:xfrm>
            <a:off x="457200" y="1350963"/>
            <a:ext cx="8132763" cy="4525962"/>
          </a:xfrm>
        </p:spPr>
        <p:txBody>
          <a:bodyPr/>
          <a:lstStyle/>
          <a:p>
            <a:pPr marL="0" indent="0">
              <a:spcAft>
                <a:spcPts val="600"/>
              </a:spcAft>
              <a:buFont typeface="Wingdings" charset="0"/>
              <a:buNone/>
              <a:defRPr/>
            </a:pPr>
            <a:r>
              <a:rPr lang="en-US" dirty="0">
                <a:solidFill>
                  <a:srgbClr val="3B3C3E"/>
                </a:solidFill>
              </a:rPr>
              <a:t>By the end of the training, you will be able to:</a:t>
            </a:r>
          </a:p>
          <a:p>
            <a:pPr>
              <a:lnSpc>
                <a:spcPts val="2800"/>
              </a:lnSpc>
              <a:spcBef>
                <a:spcPts val="1200"/>
              </a:spcBef>
              <a:buFont typeface="Wingdings" charset="0"/>
              <a:buChar char="§"/>
              <a:defRPr/>
            </a:pPr>
            <a:r>
              <a:rPr lang="en-US" dirty="0">
                <a:solidFill>
                  <a:srgbClr val="3B3C3E"/>
                </a:solidFill>
              </a:rPr>
              <a:t>Use specific tools to help people reach their own goals in different cultural and situational contexts.</a:t>
            </a:r>
          </a:p>
          <a:p>
            <a:pPr>
              <a:lnSpc>
                <a:spcPts val="2800"/>
              </a:lnSpc>
              <a:spcBef>
                <a:spcPts val="1200"/>
              </a:spcBef>
              <a:buFont typeface="Wingdings" charset="0"/>
              <a:buChar char="§"/>
              <a:defRPr/>
            </a:pPr>
            <a:r>
              <a:rPr lang="en-US" dirty="0">
                <a:solidFill>
                  <a:srgbClr val="3B3C3E"/>
                </a:solidFill>
              </a:rPr>
              <a:t>Access and use tools and materials available at </a:t>
            </a:r>
            <a:r>
              <a:rPr lang="en-US" dirty="0">
                <a:solidFill>
                  <a:srgbClr val="3B3C3E"/>
                </a:solidFill>
                <a:hlinkClick r:id="rId3"/>
              </a:rPr>
              <a:t>www.consumerfinance.gov</a:t>
            </a:r>
            <a:r>
              <a:rPr lang="en-US" dirty="0">
                <a:solidFill>
                  <a:srgbClr val="3B3C3E"/>
                </a:solidFill>
              </a:rPr>
              <a:t>.</a:t>
            </a:r>
          </a:p>
          <a:p>
            <a:pPr>
              <a:lnSpc>
                <a:spcPts val="2800"/>
              </a:lnSpc>
              <a:spcBef>
                <a:spcPts val="1200"/>
              </a:spcBef>
              <a:buFont typeface="Wingdings" charset="0"/>
              <a:buChar char="§"/>
              <a:defRPr/>
            </a:pPr>
            <a:r>
              <a:rPr lang="en-US" dirty="0">
                <a:solidFill>
                  <a:srgbClr val="3B3C3E"/>
                </a:solidFill>
              </a:rPr>
              <a:t>Make appropriate and specific referrals to help people manage their financial challenges.</a:t>
            </a:r>
          </a:p>
          <a:p>
            <a:pPr>
              <a:lnSpc>
                <a:spcPts val="2800"/>
              </a:lnSpc>
              <a:spcBef>
                <a:spcPts val="1200"/>
              </a:spcBef>
              <a:buFont typeface="Wingdings" charset="0"/>
              <a:buChar char="§"/>
              <a:defRPr/>
            </a:pPr>
            <a:r>
              <a:rPr lang="en-US" dirty="0">
                <a:solidFill>
                  <a:srgbClr val="3B3C3E"/>
                </a:solidFill>
              </a:rPr>
              <a:t>Know where to go for unbiased information or </a:t>
            </a:r>
            <a:r>
              <a:rPr lang="en-US" dirty="0" smtClean="0">
                <a:solidFill>
                  <a:srgbClr val="3B3C3E"/>
                </a:solidFill>
              </a:rPr>
              <a:t>help.</a:t>
            </a:r>
            <a:endParaRPr lang="en-US" dirty="0">
              <a:solidFill>
                <a:srgbClr val="3B3C3E"/>
              </a:solidFill>
            </a:endParaRPr>
          </a:p>
        </p:txBody>
      </p:sp>
      <p:sp>
        <p:nvSpPr>
          <p:cNvPr id="2867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2701420-C6C9-40A3-8915-2B6927C79247}" type="slidenum">
              <a:rPr lang="en-US" altLang="en-US" sz="1200">
                <a:solidFill>
                  <a:srgbClr val="8A8B8C"/>
                </a:solidFill>
                <a:latin typeface="Arial" panose="020B0604020202020204" pitchFamily="34" charset="0"/>
              </a:rPr>
              <a:pPr>
                <a:lnSpc>
                  <a:spcPct val="100000"/>
                </a:lnSpc>
                <a:spcBef>
                  <a:spcPct val="0"/>
                </a:spcBef>
                <a:buClrTx/>
                <a:buFontTx/>
                <a:buNone/>
              </a:pPr>
              <a:t>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554038" y="274638"/>
            <a:ext cx="8035925" cy="742950"/>
          </a:xfrm>
        </p:spPr>
        <p:txBody>
          <a:bodyPr/>
          <a:lstStyle/>
          <a:p>
            <a:r>
              <a:rPr lang="en-US" altLang="en-US" smtClean="0"/>
              <a:t>Tool 2: Bill Calendar</a:t>
            </a:r>
          </a:p>
        </p:txBody>
      </p:sp>
      <p:sp>
        <p:nvSpPr>
          <p:cNvPr id="1945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1A487533-D139-4BED-AE1B-6A47E5421755}" type="slidenum">
              <a:rPr lang="en-US" altLang="en-US" sz="1200">
                <a:solidFill>
                  <a:srgbClr val="8A8B8C"/>
                </a:solidFill>
                <a:latin typeface="Arial" panose="020B0604020202020204" pitchFamily="34" charset="0"/>
              </a:rPr>
              <a:pPr>
                <a:lnSpc>
                  <a:spcPct val="100000"/>
                </a:lnSpc>
                <a:spcBef>
                  <a:spcPct val="0"/>
                </a:spcBef>
                <a:buClrTx/>
                <a:buFontTx/>
                <a:buNone/>
              </a:pPr>
              <a:t>90</a:t>
            </a:fld>
            <a:endParaRPr lang="en-US" altLang="en-US" sz="1200">
              <a:solidFill>
                <a:srgbClr val="8A8B8C"/>
              </a:solidFill>
              <a:latin typeface="Arial" panose="020B0604020202020204" pitchFamily="34" charset="0"/>
            </a:endParaRPr>
          </a:p>
        </p:txBody>
      </p:sp>
      <p:pic>
        <p:nvPicPr>
          <p:cNvPr id="1945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909763"/>
            <a:ext cx="802798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554038" y="274638"/>
            <a:ext cx="8035925" cy="742950"/>
          </a:xfrm>
        </p:spPr>
        <p:txBody>
          <a:bodyPr/>
          <a:lstStyle/>
          <a:p>
            <a:r>
              <a:rPr lang="en-US" altLang="en-US" smtClean="0"/>
              <a:t>Tool 3: Ways to pay bills: Know your options</a:t>
            </a:r>
          </a:p>
        </p:txBody>
      </p:sp>
      <p:sp>
        <p:nvSpPr>
          <p:cNvPr id="19661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5B8623A-5BB2-4473-B03F-6F4063A6918B}" type="slidenum">
              <a:rPr lang="en-US" altLang="en-US" sz="1200">
                <a:solidFill>
                  <a:srgbClr val="8A8B8C"/>
                </a:solidFill>
                <a:latin typeface="Arial" panose="020B0604020202020204" pitchFamily="34" charset="0"/>
              </a:rPr>
              <a:pPr>
                <a:lnSpc>
                  <a:spcPct val="100000"/>
                </a:lnSpc>
                <a:spcBef>
                  <a:spcPct val="0"/>
                </a:spcBef>
                <a:buClrTx/>
                <a:buFontTx/>
                <a:buNone/>
              </a:pPr>
              <a:t>91</a:t>
            </a:fld>
            <a:endParaRPr lang="en-US" altLang="en-US" sz="1200">
              <a:solidFill>
                <a:srgbClr val="8A8B8C"/>
              </a:solidFill>
              <a:latin typeface="Arial" panose="020B0604020202020204" pitchFamily="34" charset="0"/>
            </a:endParaRPr>
          </a:p>
        </p:txBody>
      </p:sp>
      <p:pic>
        <p:nvPicPr>
          <p:cNvPr id="1966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544638"/>
            <a:ext cx="807085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554038" y="274638"/>
            <a:ext cx="8035925" cy="742950"/>
          </a:xfrm>
        </p:spPr>
        <p:txBody>
          <a:bodyPr/>
          <a:lstStyle/>
          <a:p>
            <a:pPr eaLnBrk="1" hangingPunct="1"/>
            <a:r>
              <a:rPr lang="en-US" altLang="en-US" smtClean="0"/>
              <a:t>Tool 4: Strategies for cutting expenses</a:t>
            </a:r>
          </a:p>
        </p:txBody>
      </p:sp>
      <p:sp>
        <p:nvSpPr>
          <p:cNvPr id="198659"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pPr>
            <a:r>
              <a:rPr lang="en-US" altLang="en-US" smtClean="0"/>
              <a:t>Review this tool on page 159.</a:t>
            </a:r>
          </a:p>
          <a:p>
            <a:pPr eaLnBrk="1" hangingPunct="1">
              <a:lnSpc>
                <a:spcPts val="2800"/>
              </a:lnSpc>
              <a:spcBef>
                <a:spcPts val="1200"/>
              </a:spcBef>
            </a:pPr>
            <a:r>
              <a:rPr lang="en-US" altLang="en-US" smtClean="0"/>
              <a:t>Think about the people you serve.</a:t>
            </a:r>
          </a:p>
          <a:p>
            <a:pPr eaLnBrk="1" hangingPunct="1">
              <a:lnSpc>
                <a:spcPts val="2800"/>
              </a:lnSpc>
              <a:spcBef>
                <a:spcPts val="1200"/>
              </a:spcBef>
            </a:pPr>
            <a:r>
              <a:rPr lang="en-US" altLang="en-US" smtClean="0"/>
              <a:t>Which strategies listed do you think are potentially feasible for them?</a:t>
            </a:r>
          </a:p>
          <a:p>
            <a:pPr lvl="1" eaLnBrk="1" hangingPunct="1">
              <a:lnSpc>
                <a:spcPts val="2800"/>
              </a:lnSpc>
              <a:spcBef>
                <a:spcPts val="1200"/>
              </a:spcBef>
            </a:pPr>
            <a:r>
              <a:rPr lang="en-US" altLang="en-US" sz="2000" smtClean="0"/>
              <a:t>Circle these.</a:t>
            </a:r>
          </a:p>
          <a:p>
            <a:pPr eaLnBrk="1" hangingPunct="1">
              <a:lnSpc>
                <a:spcPts val="2800"/>
              </a:lnSpc>
              <a:spcBef>
                <a:spcPts val="1200"/>
              </a:spcBef>
            </a:pPr>
            <a:r>
              <a:rPr lang="en-US" altLang="en-US" smtClean="0"/>
              <a:t>What strategies are missing?</a:t>
            </a:r>
          </a:p>
          <a:p>
            <a:pPr lvl="1" eaLnBrk="1" hangingPunct="1">
              <a:lnSpc>
                <a:spcPts val="2800"/>
              </a:lnSpc>
              <a:spcBef>
                <a:spcPts val="1200"/>
              </a:spcBef>
            </a:pPr>
            <a:r>
              <a:rPr lang="en-US" altLang="en-US" sz="2000" smtClean="0"/>
              <a:t>Add these.</a:t>
            </a:r>
          </a:p>
        </p:txBody>
      </p:sp>
      <p:sp>
        <p:nvSpPr>
          <p:cNvPr id="19866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728C1B2-447C-4107-B24C-4BF364BC86C0}" type="slidenum">
              <a:rPr lang="en-US" altLang="en-US" sz="1200">
                <a:solidFill>
                  <a:srgbClr val="8A8B8C"/>
                </a:solidFill>
                <a:latin typeface="Arial" panose="020B0604020202020204" pitchFamily="34" charset="0"/>
              </a:rPr>
              <a:pPr>
                <a:lnSpc>
                  <a:spcPct val="100000"/>
                </a:lnSpc>
                <a:spcBef>
                  <a:spcPct val="0"/>
                </a:spcBef>
                <a:buClrTx/>
                <a:buFontTx/>
                <a:buNone/>
              </a:pPr>
              <a:t>92</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a:xfrm>
            <a:off x="554038" y="274638"/>
            <a:ext cx="8035925" cy="742950"/>
          </a:xfrm>
        </p:spPr>
        <p:txBody>
          <a:bodyPr/>
          <a:lstStyle/>
          <a:p>
            <a:r>
              <a:rPr lang="en-US" altLang="en-US" smtClean="0"/>
              <a:t>Tool 4: Strategies for cutting expenses</a:t>
            </a:r>
          </a:p>
        </p:txBody>
      </p:sp>
      <p:sp>
        <p:nvSpPr>
          <p:cNvPr id="20070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88342F6D-49EC-4ED0-BDCA-A32FFB7C63C3}" type="slidenum">
              <a:rPr lang="en-US" altLang="en-US" sz="1200">
                <a:solidFill>
                  <a:srgbClr val="8A8B8C"/>
                </a:solidFill>
                <a:latin typeface="Arial" panose="020B0604020202020204" pitchFamily="34" charset="0"/>
              </a:rPr>
              <a:pPr>
                <a:lnSpc>
                  <a:spcPct val="100000"/>
                </a:lnSpc>
                <a:spcBef>
                  <a:spcPct val="0"/>
                </a:spcBef>
                <a:buClrTx/>
                <a:buFontTx/>
                <a:buNone/>
              </a:pPr>
              <a:t>93</a:t>
            </a:fld>
            <a:endParaRPr lang="en-US" altLang="en-US" sz="1200">
              <a:solidFill>
                <a:srgbClr val="8A8B8C"/>
              </a:solidFill>
              <a:latin typeface="Arial" panose="020B0604020202020204" pitchFamily="34" charset="0"/>
            </a:endParaRPr>
          </a:p>
        </p:txBody>
      </p:sp>
      <p:pic>
        <p:nvPicPr>
          <p:cNvPr id="2007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62088"/>
            <a:ext cx="803751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Consequences of skipping bills</a:t>
            </a:r>
          </a:p>
        </p:txBody>
      </p:sp>
      <p:sp>
        <p:nvSpPr>
          <p:cNvPr id="202755" name="Content Placeholder 2"/>
          <p:cNvSpPr>
            <a:spLocks noGrp="1"/>
          </p:cNvSpPr>
          <p:nvPr>
            <p:ph idx="1"/>
          </p:nvPr>
        </p:nvSpPr>
        <p:spPr>
          <a:xfrm>
            <a:off x="461963" y="1287463"/>
            <a:ext cx="8132762" cy="4525962"/>
          </a:xfrm>
        </p:spPr>
        <p:txBody>
          <a:bodyPr/>
          <a:lstStyle/>
          <a:p>
            <a:pPr eaLnBrk="1" hangingPunct="1">
              <a:lnSpc>
                <a:spcPts val="900"/>
              </a:lnSpc>
              <a:spcAft>
                <a:spcPts val="1200"/>
              </a:spcAft>
            </a:pPr>
            <a:r>
              <a:rPr lang="en-US" altLang="en-US" sz="1800" smtClean="0">
                <a:solidFill>
                  <a:srgbClr val="3B3C3E"/>
                </a:solidFill>
              </a:rPr>
              <a:t>Group 1: </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a. Consequences of paying rent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b. Consequences of missing multiple rent payments.</a:t>
            </a:r>
            <a:br>
              <a:rPr lang="en-US" altLang="en-US" smtClean="0">
                <a:solidFill>
                  <a:srgbClr val="3B3C3E"/>
                </a:solidFill>
              </a:rPr>
            </a:br>
            <a:r>
              <a:rPr lang="en-US" altLang="en-US" smtClean="0">
                <a:solidFill>
                  <a:srgbClr val="3B3C3E"/>
                </a:solidFill>
              </a:rPr>
              <a:t/>
            </a:r>
            <a:br>
              <a:rPr lang="en-US" altLang="en-US" smtClean="0">
                <a:solidFill>
                  <a:srgbClr val="3B3C3E"/>
                </a:solidFill>
              </a:rPr>
            </a:br>
            <a:endParaRPr lang="en-US" altLang="en-US" smtClean="0">
              <a:solidFill>
                <a:srgbClr val="3B3C3E"/>
              </a:solidFill>
            </a:endParaRPr>
          </a:p>
          <a:p>
            <a:pPr eaLnBrk="1" hangingPunct="1">
              <a:lnSpc>
                <a:spcPts val="900"/>
              </a:lnSpc>
              <a:spcAft>
                <a:spcPts val="1200"/>
              </a:spcAft>
            </a:pPr>
            <a:r>
              <a:rPr lang="en-US" altLang="en-US" sz="1800" smtClean="0">
                <a:solidFill>
                  <a:srgbClr val="3B3C3E"/>
                </a:solidFill>
              </a:rPr>
              <a:t>Group 2:</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a. Consequences of making car payment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b. Consequences of missing multiple car payments.</a:t>
            </a:r>
            <a:br>
              <a:rPr lang="en-US" altLang="en-US" smtClean="0">
                <a:solidFill>
                  <a:srgbClr val="3B3C3E"/>
                </a:solidFill>
              </a:rPr>
            </a:br>
            <a:r>
              <a:rPr lang="en-US" altLang="en-US" smtClean="0">
                <a:solidFill>
                  <a:srgbClr val="3B3C3E"/>
                </a:solidFill>
              </a:rPr>
              <a:t/>
            </a:r>
            <a:br>
              <a:rPr lang="en-US" altLang="en-US" smtClean="0">
                <a:solidFill>
                  <a:srgbClr val="3B3C3E"/>
                </a:solidFill>
              </a:rPr>
            </a:br>
            <a:endParaRPr lang="en-US" altLang="en-US" smtClean="0">
              <a:solidFill>
                <a:srgbClr val="3B3C3E"/>
              </a:solidFill>
            </a:endParaRPr>
          </a:p>
          <a:p>
            <a:pPr eaLnBrk="1" hangingPunct="1">
              <a:lnSpc>
                <a:spcPts val="900"/>
              </a:lnSpc>
              <a:spcAft>
                <a:spcPts val="1200"/>
              </a:spcAft>
            </a:pPr>
            <a:r>
              <a:rPr lang="en-US" altLang="en-US" sz="1800" smtClean="0">
                <a:solidFill>
                  <a:srgbClr val="3B3C3E"/>
                </a:solidFill>
              </a:rPr>
              <a:t>Group 3:</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a. Consequences of being late with electricity bill.</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b. Consequences of multiple late electricity bill payments.</a:t>
            </a:r>
            <a:br>
              <a:rPr lang="en-US" altLang="en-US" smtClean="0">
                <a:solidFill>
                  <a:srgbClr val="3B3C3E"/>
                </a:solidFill>
              </a:rPr>
            </a:br>
            <a:r>
              <a:rPr lang="en-US" altLang="en-US" smtClean="0">
                <a:solidFill>
                  <a:srgbClr val="3B3C3E"/>
                </a:solidFill>
              </a:rPr>
              <a:t/>
            </a:r>
            <a:br>
              <a:rPr lang="en-US" altLang="en-US" smtClean="0">
                <a:solidFill>
                  <a:srgbClr val="3B3C3E"/>
                </a:solidFill>
              </a:rPr>
            </a:br>
            <a:endParaRPr lang="en-US" altLang="en-US" smtClean="0">
              <a:solidFill>
                <a:srgbClr val="3B3C3E"/>
              </a:solidFill>
            </a:endParaRPr>
          </a:p>
          <a:p>
            <a:pPr eaLnBrk="1" hangingPunct="1">
              <a:lnSpc>
                <a:spcPts val="900"/>
              </a:lnSpc>
              <a:spcAft>
                <a:spcPts val="1200"/>
              </a:spcAft>
            </a:pPr>
            <a:r>
              <a:rPr lang="en-US" altLang="en-US" sz="1800" smtClean="0">
                <a:solidFill>
                  <a:srgbClr val="3B3C3E"/>
                </a:solidFill>
              </a:rPr>
              <a:t>Group 4:</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a. Consequences of missing payday loan payment.</a:t>
            </a:r>
          </a:p>
          <a:p>
            <a:pPr marL="457200" lvl="1" indent="0" eaLnBrk="1" hangingPunct="1">
              <a:lnSpc>
                <a:spcPts val="400"/>
              </a:lnSpc>
              <a:spcAft>
                <a:spcPts val="1200"/>
              </a:spcAft>
              <a:buFont typeface="Wingdings" panose="05000000000000000000" pitchFamily="2" charset="2"/>
              <a:buNone/>
            </a:pPr>
            <a:r>
              <a:rPr lang="en-US" altLang="en-US" smtClean="0">
                <a:solidFill>
                  <a:srgbClr val="3B3C3E"/>
                </a:solidFill>
              </a:rPr>
              <a:t>b. Consequences of missing credit card payment.</a:t>
            </a:r>
          </a:p>
          <a:p>
            <a:pPr eaLnBrk="1" hangingPunct="1"/>
            <a:endParaRPr lang="en-US" altLang="en-US" smtClean="0"/>
          </a:p>
          <a:p>
            <a:pPr eaLnBrk="1" hangingPunct="1"/>
            <a:endParaRPr lang="en-US" altLang="en-US" smtClean="0"/>
          </a:p>
        </p:txBody>
      </p:sp>
      <p:sp>
        <p:nvSpPr>
          <p:cNvPr id="2027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AD3DA6F-CFD9-4657-90A8-887F6726CCF6}" type="slidenum">
              <a:rPr lang="en-US" altLang="en-US" sz="1200">
                <a:solidFill>
                  <a:srgbClr val="8A8B8C"/>
                </a:solidFill>
                <a:latin typeface="Arial" panose="020B0604020202020204" pitchFamily="34" charset="0"/>
              </a:rPr>
              <a:pPr>
                <a:lnSpc>
                  <a:spcPct val="100000"/>
                </a:lnSpc>
                <a:spcBef>
                  <a:spcPct val="0"/>
                </a:spcBef>
                <a:buClrTx/>
                <a:buFontTx/>
                <a:buNone/>
              </a:pPr>
              <a:t>94</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Tool 5: Prioritizing bills</a:t>
            </a:r>
          </a:p>
        </p:txBody>
      </p:sp>
      <p:sp>
        <p:nvSpPr>
          <p:cNvPr id="2048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6AD73A7E-8039-4C2F-9F74-206BB0D37364}" type="slidenum">
              <a:rPr lang="en-US" altLang="en-US" sz="1200">
                <a:solidFill>
                  <a:srgbClr val="8A8B8C"/>
                </a:solidFill>
                <a:latin typeface="Arial" panose="020B0604020202020204" pitchFamily="34" charset="0"/>
              </a:rPr>
              <a:pPr>
                <a:lnSpc>
                  <a:spcPct val="100000"/>
                </a:lnSpc>
                <a:spcBef>
                  <a:spcPct val="0"/>
                </a:spcBef>
                <a:buClrTx/>
                <a:buFontTx/>
                <a:buNone/>
              </a:pPr>
              <a:t>95</a:t>
            </a:fld>
            <a:endParaRPr lang="en-US" altLang="en-US" sz="1200">
              <a:solidFill>
                <a:srgbClr val="8A8B8C"/>
              </a:solidFill>
              <a:latin typeface="Arial" panose="020B0604020202020204" pitchFamily="34" charset="0"/>
            </a:endParaRPr>
          </a:p>
        </p:txBody>
      </p:sp>
      <p:sp>
        <p:nvSpPr>
          <p:cNvPr id="204804"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12" tIns="914112" rIns="914112" bIns="914112"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cs typeface="Arial" panose="020B0604020202020204" pitchFamily="34" charset="0"/>
            </a:endParaRPr>
          </a:p>
        </p:txBody>
      </p:sp>
      <p:sp>
        <p:nvSpPr>
          <p:cNvPr id="204805" name="Rectangle 7"/>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endParaRPr lang="en-US" altLang="en-US" sz="1800">
              <a:cs typeface="Arial" panose="020B0604020202020204" pitchFamily="34" charset="0"/>
            </a:endParaRPr>
          </a:p>
        </p:txBody>
      </p:sp>
      <p:sp>
        <p:nvSpPr>
          <p:cNvPr id="204806" name="Rectangle 8"/>
          <p:cNvSpPr>
            <a:spLocks noChangeArrowheads="1"/>
          </p:cNvSpPr>
          <p:nvPr/>
        </p:nvSpPr>
        <p:spPr bwMode="auto">
          <a:xfrm>
            <a:off x="0" y="3829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defTabSz="914400" eaLnBrk="1" hangingPunct="1">
              <a:lnSpc>
                <a:spcPct val="100000"/>
              </a:lnSpc>
              <a:spcBef>
                <a:spcPct val="0"/>
              </a:spcBef>
              <a:buClrTx/>
              <a:buFontTx/>
              <a:buNone/>
            </a:pPr>
            <a:r>
              <a:rPr lang="en-US" altLang="en-US" sz="1600" b="1" u="sng">
                <a:latin typeface="Arial" panose="020B0604020202020204" pitchFamily="34" charset="0"/>
                <a:ea typeface="Calibri" panose="020F0502020204030204" pitchFamily="34" charset="0"/>
                <a:cs typeface="Times New Roman" panose="02020603050405020304" pitchFamily="18" charset="0"/>
              </a:rPr>
              <a:t/>
            </a:r>
            <a:br>
              <a:rPr lang="en-US" altLang="en-US" sz="1600" b="1" u="sng">
                <a:latin typeface="Arial" panose="020B0604020202020204" pitchFamily="34" charset="0"/>
                <a:ea typeface="Calibri" panose="020F0502020204030204" pitchFamily="34" charset="0"/>
                <a:cs typeface="Times New Roman" panose="02020603050405020304" pitchFamily="18" charset="0"/>
              </a:rPr>
            </a:b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pic>
        <p:nvPicPr>
          <p:cNvPr id="2048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01763"/>
            <a:ext cx="80359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554038" y="274638"/>
            <a:ext cx="8035925" cy="742950"/>
          </a:xfrm>
        </p:spPr>
        <p:txBody>
          <a:bodyPr/>
          <a:lstStyle/>
          <a:p>
            <a:r>
              <a:rPr lang="en-US" altLang="en-US" smtClean="0">
                <a:solidFill>
                  <a:srgbClr val="3B3C3E"/>
                </a:solidFill>
              </a:rPr>
              <a:t>Module 4: Wrap up</a:t>
            </a:r>
          </a:p>
        </p:txBody>
      </p:sp>
      <p:sp>
        <p:nvSpPr>
          <p:cNvPr id="3" name="Content Placeholder 2"/>
          <p:cNvSpPr>
            <a:spLocks noGrp="1"/>
          </p:cNvSpPr>
          <p:nvPr>
            <p:ph idx="1"/>
          </p:nvPr>
        </p:nvSpPr>
        <p:spPr>
          <a:xfrm>
            <a:off x="457200" y="1020763"/>
            <a:ext cx="8132763" cy="5187950"/>
          </a:xfrm>
        </p:spPr>
        <p:txBody>
          <a:bodyPr/>
          <a:lstStyle/>
          <a:p>
            <a:r>
              <a:rPr lang="en-US" altLang="en-US" sz="1500" smtClean="0"/>
              <a:t>Making changes to how you spend means knowing the difference among your needs, wants, and obligations—changes can generally only be made to spending for wants.</a:t>
            </a:r>
          </a:p>
          <a:p>
            <a:r>
              <a:rPr lang="en-US" altLang="en-US" sz="1500" smtClean="0"/>
              <a:t>Paying bills on time may help you avoid late fees, fines, increased costs of services, and decreases in your credit scores.</a:t>
            </a:r>
          </a:p>
          <a:p>
            <a:r>
              <a:rPr lang="en-US" altLang="en-US" sz="1500" smtClean="0"/>
              <a:t>Use </a:t>
            </a:r>
            <a:r>
              <a:rPr lang="en-US" altLang="en-US" sz="1500" b="1" i="1" smtClean="0"/>
              <a:t>Tool 1: Spending tracker </a:t>
            </a:r>
            <a:r>
              <a:rPr lang="en-US" altLang="en-US" sz="1500" smtClean="0"/>
              <a:t>to understand how you use your money now.</a:t>
            </a:r>
          </a:p>
          <a:p>
            <a:r>
              <a:rPr lang="en-US" altLang="en-US" sz="1500" smtClean="0"/>
              <a:t>Use </a:t>
            </a:r>
            <a:r>
              <a:rPr lang="en-US" altLang="en-US" sz="1500" b="1" i="1" smtClean="0"/>
              <a:t>Tool 2: Bill calendar </a:t>
            </a:r>
            <a:r>
              <a:rPr lang="en-US" altLang="en-US" sz="1500" smtClean="0"/>
              <a:t>to create a visual reminder of when your bills are due and how much is due.</a:t>
            </a:r>
          </a:p>
          <a:p>
            <a:r>
              <a:rPr lang="en-US" altLang="en-US" sz="1500" smtClean="0"/>
              <a:t>Use </a:t>
            </a:r>
            <a:r>
              <a:rPr lang="en-US" altLang="en-US" sz="1500" b="1" i="1" smtClean="0"/>
              <a:t>Tool 3: Ways to pay bills: Know your options  </a:t>
            </a:r>
            <a:r>
              <a:rPr lang="en-US" altLang="en-US" sz="1500" smtClean="0"/>
              <a:t>to better understand the advantages and disadvantages of different methods for paying bills.</a:t>
            </a:r>
          </a:p>
          <a:p>
            <a:r>
              <a:rPr lang="en-US" altLang="en-US" sz="1500" smtClean="0"/>
              <a:t>Use </a:t>
            </a:r>
            <a:r>
              <a:rPr lang="en-US" altLang="en-US" sz="1500" b="1" i="1" smtClean="0"/>
              <a:t>Tool 4: Strategies for cutting expenses </a:t>
            </a:r>
            <a:r>
              <a:rPr lang="en-US" altLang="en-US" sz="1500" smtClean="0"/>
              <a:t>to identify ways to cut spending.</a:t>
            </a:r>
          </a:p>
          <a:p>
            <a:r>
              <a:rPr lang="en-US" altLang="en-US" sz="1500" smtClean="0"/>
              <a:t>Use </a:t>
            </a:r>
            <a:r>
              <a:rPr lang="en-US" altLang="en-US" sz="1500" b="1" i="1" smtClean="0"/>
              <a:t>Tool 5: When cash is short—prioritizing bills and planning spending </a:t>
            </a:r>
            <a:r>
              <a:rPr lang="en-US" altLang="en-US" sz="1500" smtClean="0"/>
              <a:t>to help you develop a short-term plan to get through times when you do not have enough income to cover your needs, wants, and obligations.</a:t>
            </a:r>
          </a:p>
          <a:p>
            <a:endParaRPr lang="en-US" altLang="en-US" sz="1500" smtClean="0"/>
          </a:p>
        </p:txBody>
      </p:sp>
      <p:sp>
        <p:nvSpPr>
          <p:cNvPr id="2068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7EAD8F1-37E0-40E4-B220-AED84910F1FA}" type="slidenum">
              <a:rPr lang="en-US" altLang="en-US" sz="1200">
                <a:solidFill>
                  <a:srgbClr val="8A8B8C"/>
                </a:solidFill>
                <a:latin typeface="Arial" panose="020B0604020202020204" pitchFamily="34" charset="0"/>
              </a:rPr>
              <a:pPr>
                <a:lnSpc>
                  <a:spcPct val="100000"/>
                </a:lnSpc>
                <a:spcBef>
                  <a:spcPct val="0"/>
                </a:spcBef>
                <a:buClrTx/>
                <a:buFontTx/>
                <a:buNone/>
              </a:pPr>
              <a:t>96</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0A664201-D771-42E9-B535-67306BB394ED}" type="slidenum">
              <a:rPr lang="en-US" altLang="en-US" sz="1200">
                <a:solidFill>
                  <a:srgbClr val="8A8B8C"/>
                </a:solidFill>
                <a:latin typeface="Arial" panose="020B0604020202020204" pitchFamily="34" charset="0"/>
              </a:rPr>
              <a:pPr>
                <a:lnSpc>
                  <a:spcPct val="100000"/>
                </a:lnSpc>
                <a:spcBef>
                  <a:spcPct val="0"/>
                </a:spcBef>
                <a:buClrTx/>
                <a:buFontTx/>
                <a:buNone/>
              </a:pPr>
              <a:t>97</a:t>
            </a:fld>
            <a:endParaRPr lang="en-US" altLang="en-US" sz="1200">
              <a:solidFill>
                <a:srgbClr val="8A8B8C"/>
              </a:solidFill>
              <a:latin typeface="Arial" panose="020B0604020202020204" pitchFamily="34" charset="0"/>
            </a:endParaRPr>
          </a:p>
        </p:txBody>
      </p:sp>
      <p:sp>
        <p:nvSpPr>
          <p:cNvPr id="208899" name="Title 1"/>
          <p:cNvSpPr txBox="1">
            <a:spLocks/>
          </p:cNvSpPr>
          <p:nvPr/>
        </p:nvSpPr>
        <p:spPr bwMode="auto">
          <a:xfrm>
            <a:off x="903288" y="2439988"/>
            <a:ext cx="73088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nchor="ct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5000"/>
              </a:lnSpc>
              <a:spcBef>
                <a:spcPts val="7500"/>
              </a:spcBef>
              <a:buClrTx/>
              <a:buFontTx/>
              <a:buNone/>
            </a:pPr>
            <a:r>
              <a:rPr lang="en-US" altLang="en-US" sz="4600">
                <a:solidFill>
                  <a:schemeClr val="tx2"/>
                </a:solidFill>
              </a:rPr>
              <a:t>Your Money, Your Goals</a:t>
            </a:r>
          </a:p>
        </p:txBody>
      </p:sp>
      <p:sp>
        <p:nvSpPr>
          <p:cNvPr id="208900" name="Text Placeholder 2"/>
          <p:cNvSpPr txBox="1">
            <a:spLocks/>
          </p:cNvSpPr>
          <p:nvPr/>
        </p:nvSpPr>
        <p:spPr bwMode="auto">
          <a:xfrm>
            <a:off x="749300" y="3319463"/>
            <a:ext cx="7308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51" tIns="32125" rIns="64251" bIns="32125">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ts val="4000"/>
              </a:lnSpc>
              <a:spcBef>
                <a:spcPts val="2113"/>
              </a:spcBef>
              <a:buFontTx/>
              <a:buNone/>
            </a:pPr>
            <a:r>
              <a:rPr lang="en-US" altLang="en-US" sz="3000">
                <a:solidFill>
                  <a:srgbClr val="3B3C3E"/>
                </a:solidFill>
              </a:rPr>
              <a:t>Module 5: Getting through the month</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Getting through the month</a:t>
            </a:r>
          </a:p>
        </p:txBody>
      </p:sp>
      <p:sp>
        <p:nvSpPr>
          <p:cNvPr id="3" name="Content Placeholder 2"/>
          <p:cNvSpPr>
            <a:spLocks noGrp="1"/>
          </p:cNvSpPr>
          <p:nvPr>
            <p:ph idx="1"/>
          </p:nvPr>
        </p:nvSpPr>
        <p:spPr>
          <a:xfrm>
            <a:off x="457200" y="1350963"/>
            <a:ext cx="8132763" cy="4525962"/>
          </a:xfrm>
        </p:spPr>
        <p:txBody>
          <a:bodyPr/>
          <a:lstStyle/>
          <a:p>
            <a:pPr eaLnBrk="1" hangingPunct="1">
              <a:lnSpc>
                <a:spcPts val="2800"/>
              </a:lnSpc>
              <a:spcBef>
                <a:spcPts val="1200"/>
              </a:spcBef>
              <a:spcAft>
                <a:spcPts val="1200"/>
              </a:spcAft>
            </a:pPr>
            <a:r>
              <a:rPr lang="en-US" altLang="en-US" sz="2400" smtClean="0">
                <a:solidFill>
                  <a:srgbClr val="3B3C3E"/>
                </a:solidFill>
              </a:rPr>
              <a:t>What is a cash flow budget?</a:t>
            </a:r>
          </a:p>
          <a:p>
            <a:pPr eaLnBrk="1" hangingPunct="1">
              <a:lnSpc>
                <a:spcPts val="2800"/>
              </a:lnSpc>
              <a:spcBef>
                <a:spcPts val="1200"/>
              </a:spcBef>
              <a:spcAft>
                <a:spcPts val="1200"/>
              </a:spcAft>
            </a:pPr>
            <a:r>
              <a:rPr lang="en-US" altLang="en-US" sz="2400" smtClean="0">
                <a:solidFill>
                  <a:srgbClr val="3B3C3E"/>
                </a:solidFill>
              </a:rPr>
              <a:t>How is it different from a regular budget?</a:t>
            </a:r>
          </a:p>
          <a:p>
            <a:pPr eaLnBrk="1" hangingPunct="1">
              <a:lnSpc>
                <a:spcPts val="2800"/>
              </a:lnSpc>
              <a:spcBef>
                <a:spcPts val="1200"/>
              </a:spcBef>
              <a:spcAft>
                <a:spcPts val="1200"/>
              </a:spcAft>
            </a:pPr>
            <a:r>
              <a:rPr lang="en-US" altLang="en-US" sz="2400" smtClean="0">
                <a:solidFill>
                  <a:srgbClr val="3B3C3E"/>
                </a:solidFill>
              </a:rPr>
              <a:t>What do you think may be the benefit of this approach for your the people you serves?</a:t>
            </a:r>
          </a:p>
        </p:txBody>
      </p:sp>
      <p:sp>
        <p:nvSpPr>
          <p:cNvPr id="2109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AABF3CE3-4319-41A2-82FB-FCEA5411D090}" type="slidenum">
              <a:rPr lang="en-US" altLang="en-US" sz="1200">
                <a:solidFill>
                  <a:srgbClr val="8A8B8C"/>
                </a:solidFill>
                <a:latin typeface="Arial" panose="020B0604020202020204" pitchFamily="34" charset="0"/>
              </a:rPr>
              <a:pPr>
                <a:lnSpc>
                  <a:spcPct val="100000"/>
                </a:lnSpc>
                <a:spcBef>
                  <a:spcPct val="0"/>
                </a:spcBef>
                <a:buClrTx/>
                <a:buFontTx/>
                <a:buNone/>
              </a:pPr>
              <a:t>98</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554038" y="274638"/>
            <a:ext cx="8035925" cy="742950"/>
          </a:xfrm>
        </p:spPr>
        <p:txBody>
          <a:bodyPr/>
          <a:lstStyle/>
          <a:p>
            <a:pPr eaLnBrk="1" hangingPunct="1"/>
            <a:r>
              <a:rPr lang="en-US" altLang="en-US" smtClean="0">
                <a:solidFill>
                  <a:srgbClr val="3B3C3E"/>
                </a:solidFill>
              </a:rPr>
              <a:t>Developing a cash flow budget</a:t>
            </a:r>
          </a:p>
        </p:txBody>
      </p:sp>
      <p:sp>
        <p:nvSpPr>
          <p:cNvPr id="3" name="Content Placeholder 2"/>
          <p:cNvSpPr>
            <a:spLocks noGrp="1"/>
          </p:cNvSpPr>
          <p:nvPr>
            <p:ph idx="1"/>
          </p:nvPr>
        </p:nvSpPr>
        <p:spPr>
          <a:xfrm>
            <a:off x="457200" y="1241425"/>
            <a:ext cx="8132763" cy="5840413"/>
          </a:xfrm>
        </p:spPr>
        <p:txBody>
          <a:bodyPr/>
          <a:lstStyle/>
          <a:p>
            <a:pPr eaLnBrk="1" hangingPunct="1">
              <a:spcBef>
                <a:spcPts val="2400"/>
              </a:spcBef>
            </a:pPr>
            <a:r>
              <a:rPr lang="en-US" altLang="en-US" sz="1800" b="1" smtClean="0">
                <a:solidFill>
                  <a:srgbClr val="3B3C3E"/>
                </a:solidFill>
              </a:rPr>
              <a:t>Keep track of everything you earn and spend money on for a week, two weeks, or one month.</a:t>
            </a:r>
            <a:r>
              <a:rPr lang="en-US" altLang="en-US" sz="1800" smtClean="0">
                <a:solidFill>
                  <a:srgbClr val="3B3C3E"/>
                </a:solidFill>
              </a:rPr>
              <a:t> </a:t>
            </a:r>
            <a:r>
              <a:rPr lang="en-US" altLang="en-US" sz="1800" i="1" smtClean="0">
                <a:solidFill>
                  <a:srgbClr val="3B3C3E"/>
                </a:solidFill>
              </a:rPr>
              <a:t>Tool 1: Income and Resource Tracker from Module 3: Managing Income and Benefits</a:t>
            </a:r>
            <a:r>
              <a:rPr lang="en-US" altLang="en-US" sz="1800" smtClean="0">
                <a:solidFill>
                  <a:srgbClr val="3B3C3E"/>
                </a:solidFill>
              </a:rPr>
              <a:t> and </a:t>
            </a:r>
            <a:r>
              <a:rPr lang="en-US" altLang="en-US" sz="1800" i="1" smtClean="0">
                <a:solidFill>
                  <a:srgbClr val="3B3C3E"/>
                </a:solidFill>
              </a:rPr>
              <a:t>Tool 1: Spending Tracker</a:t>
            </a:r>
            <a:r>
              <a:rPr lang="en-US" altLang="en-US" sz="1800" smtClean="0">
                <a:solidFill>
                  <a:srgbClr val="3B3C3E"/>
                </a:solidFill>
              </a:rPr>
              <a:t> from </a:t>
            </a:r>
            <a:r>
              <a:rPr lang="en-US" altLang="en-US" sz="1800" i="1" smtClean="0">
                <a:solidFill>
                  <a:srgbClr val="3B3C3E"/>
                </a:solidFill>
              </a:rPr>
              <a:t>Module 4: Paying Bills and Other Expenses</a:t>
            </a:r>
            <a:r>
              <a:rPr lang="en-US" altLang="en-US" sz="1800" smtClean="0">
                <a:solidFill>
                  <a:srgbClr val="3B3C3E"/>
                </a:solidFill>
              </a:rPr>
              <a:t>. </a:t>
            </a:r>
          </a:p>
          <a:p>
            <a:pPr eaLnBrk="1" hangingPunct="1">
              <a:spcBef>
                <a:spcPts val="2400"/>
              </a:spcBef>
            </a:pPr>
            <a:r>
              <a:rPr lang="en-US" altLang="en-US" sz="1800" b="1" smtClean="0">
                <a:solidFill>
                  <a:srgbClr val="3B3C3E"/>
                </a:solidFill>
              </a:rPr>
              <a:t>Analyze your spending</a:t>
            </a:r>
            <a:r>
              <a:rPr lang="en-US" altLang="en-US" sz="1800" smtClean="0">
                <a:solidFill>
                  <a:srgbClr val="3B3C3E"/>
                </a:solidFill>
              </a:rPr>
              <a:t>. </a:t>
            </a:r>
            <a:r>
              <a:rPr lang="en-US" altLang="en-US" sz="1800" i="1" smtClean="0">
                <a:solidFill>
                  <a:srgbClr val="3B3C3E"/>
                </a:solidFill>
              </a:rPr>
              <a:t>Tool 1: Spending Tracker</a:t>
            </a:r>
            <a:r>
              <a:rPr lang="en-US" altLang="en-US" sz="1800" smtClean="0">
                <a:solidFill>
                  <a:srgbClr val="3B3C3E"/>
                </a:solidFill>
              </a:rPr>
              <a:t> from </a:t>
            </a:r>
            <a:r>
              <a:rPr lang="en-US" altLang="en-US" sz="1800" i="1" smtClean="0">
                <a:solidFill>
                  <a:srgbClr val="3B3C3E"/>
                </a:solidFill>
              </a:rPr>
              <a:t>Module 4: Paying Bills and Other Expenses</a:t>
            </a:r>
            <a:r>
              <a:rPr lang="en-US" altLang="en-US" sz="1800" smtClean="0">
                <a:solidFill>
                  <a:srgbClr val="3B3C3E"/>
                </a:solidFill>
              </a:rPr>
              <a:t>.</a:t>
            </a:r>
          </a:p>
          <a:p>
            <a:pPr eaLnBrk="1" hangingPunct="1">
              <a:spcBef>
                <a:spcPts val="2400"/>
              </a:spcBef>
            </a:pPr>
            <a:r>
              <a:rPr lang="en-US" altLang="en-US" sz="1800" b="1" smtClean="0">
                <a:solidFill>
                  <a:srgbClr val="3B3C3E"/>
                </a:solidFill>
              </a:rPr>
              <a:t>Use this information to create a cash flow budget</a:t>
            </a:r>
            <a:r>
              <a:rPr lang="en-US" altLang="en-US" sz="1800" smtClean="0">
                <a:solidFill>
                  <a:srgbClr val="3B3C3E"/>
                </a:solidFill>
              </a:rPr>
              <a:t>. </a:t>
            </a:r>
            <a:r>
              <a:rPr lang="en-US" altLang="en-US" sz="1800" i="1" smtClean="0">
                <a:solidFill>
                  <a:srgbClr val="3B3C3E"/>
                </a:solidFill>
              </a:rPr>
              <a:t>Tool 1: Cash Flow Budget</a:t>
            </a:r>
            <a:r>
              <a:rPr lang="en-US" altLang="en-US" sz="1800" smtClean="0">
                <a:solidFill>
                  <a:srgbClr val="3B3C3E"/>
                </a:solidFill>
              </a:rPr>
              <a:t> or </a:t>
            </a:r>
            <a:r>
              <a:rPr lang="en-US" altLang="en-US" sz="1800" i="1" smtClean="0">
                <a:solidFill>
                  <a:srgbClr val="3B3C3E"/>
                </a:solidFill>
              </a:rPr>
              <a:t>Tool 2: Cash Flow Calendar</a:t>
            </a:r>
            <a:r>
              <a:rPr lang="en-US" altLang="en-US" sz="1800" smtClean="0">
                <a:solidFill>
                  <a:srgbClr val="3B3C3E"/>
                </a:solidFill>
              </a:rPr>
              <a:t>. </a:t>
            </a:r>
          </a:p>
          <a:p>
            <a:pPr eaLnBrk="1" hangingPunct="1">
              <a:spcBef>
                <a:spcPts val="2400"/>
              </a:spcBef>
            </a:pPr>
            <a:r>
              <a:rPr lang="en-US" altLang="en-US" sz="1800" b="1" smtClean="0">
                <a:solidFill>
                  <a:srgbClr val="3B3C3E"/>
                </a:solidFill>
              </a:rPr>
              <a:t>Your cash flow budget is about setting targets for how you will use your income going forward.</a:t>
            </a:r>
          </a:p>
        </p:txBody>
      </p:sp>
      <p:sp>
        <p:nvSpPr>
          <p:cNvPr id="2129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fld id="{435303CA-705F-48AE-BDB6-58D83B3FE75E}" type="slidenum">
              <a:rPr lang="en-US" altLang="en-US" sz="1200">
                <a:solidFill>
                  <a:srgbClr val="8A8B8C"/>
                </a:solidFill>
                <a:latin typeface="Arial" panose="020B0604020202020204" pitchFamily="34" charset="0"/>
              </a:rPr>
              <a:pPr>
                <a:lnSpc>
                  <a:spcPct val="100000"/>
                </a:lnSpc>
                <a:spcBef>
                  <a:spcPct val="0"/>
                </a:spcBef>
                <a:buClrTx/>
                <a:buFontTx/>
                <a:buNone/>
              </a:pPr>
              <a:t>99</a:t>
            </a:fld>
            <a:endParaRPr lang="en-US" altLang="en-US" sz="1200">
              <a:solidFill>
                <a:srgbClr val="8A8B8C"/>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FPB 2014 1">
      <a:dk1>
        <a:srgbClr val="101820"/>
      </a:dk1>
      <a:lt1>
        <a:srgbClr val="FFFFFF"/>
      </a:lt1>
      <a:dk2>
        <a:srgbClr val="2CB34A"/>
      </a:dk2>
      <a:lt2>
        <a:srgbClr val="ADDC91"/>
      </a:lt2>
      <a:accent1>
        <a:srgbClr val="DBEDD4"/>
      </a:accent1>
      <a:accent2>
        <a:srgbClr val="75787B"/>
      </a:accent2>
      <a:accent3>
        <a:srgbClr val="BABBBD"/>
      </a:accent3>
      <a:accent4>
        <a:srgbClr val="005E5D"/>
      </a:accent4>
      <a:accent5>
        <a:srgbClr val="0072CE"/>
      </a:accent5>
      <a:accent6>
        <a:srgbClr val="796E65"/>
      </a:accent6>
      <a:hlink>
        <a:srgbClr val="0072CE"/>
      </a:hlink>
      <a:folHlink>
        <a:srgbClr val="0072C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FPB 2014 1">
    <a:dk1>
      <a:srgbClr val="101820"/>
    </a:dk1>
    <a:lt1>
      <a:srgbClr val="FFFFFF"/>
    </a:lt1>
    <a:dk2>
      <a:srgbClr val="2CB34A"/>
    </a:dk2>
    <a:lt2>
      <a:srgbClr val="ADDC91"/>
    </a:lt2>
    <a:accent1>
      <a:srgbClr val="DBEDD4"/>
    </a:accent1>
    <a:accent2>
      <a:srgbClr val="75787B"/>
    </a:accent2>
    <a:accent3>
      <a:srgbClr val="BABBBD"/>
    </a:accent3>
    <a:accent4>
      <a:srgbClr val="005E5D"/>
    </a:accent4>
    <a:accent5>
      <a:srgbClr val="0072CE"/>
    </a:accent5>
    <a:accent6>
      <a:srgbClr val="796E65"/>
    </a:accent6>
    <a:hlink>
      <a:srgbClr val="0072CE"/>
    </a:hlink>
    <a:folHlink>
      <a:srgbClr val="0072C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14325</TotalTime>
  <Words>39721</Words>
  <Application>Microsoft Office PowerPoint</Application>
  <PresentationFormat>On-screen Show (4:3)</PresentationFormat>
  <Paragraphs>3851</Paragraphs>
  <Slides>183</Slides>
  <Notes>183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183</vt:i4>
      </vt:variant>
    </vt:vector>
  </HeadingPairs>
  <TitlesOfParts>
    <vt:vector size="196" baseType="lpstr">
      <vt:lpstr>Georgia</vt:lpstr>
      <vt:lpstr>MS PGothic</vt:lpstr>
      <vt:lpstr>Arial</vt:lpstr>
      <vt:lpstr>Wingdings</vt:lpstr>
      <vt:lpstr>Calibri</vt:lpstr>
      <vt:lpstr>ヒラギノ角ゴ ProN W3</vt:lpstr>
      <vt:lpstr>Times New Roman</vt:lpstr>
      <vt:lpstr>+mj-lt</vt:lpstr>
      <vt:lpstr>MS PMincho</vt:lpstr>
      <vt:lpstr>Symbol</vt:lpstr>
      <vt:lpstr>Office Theme</vt:lpstr>
      <vt:lpstr>Microsoft Excel Sheet</vt:lpstr>
      <vt:lpstr>Microsoft Word Document</vt:lpstr>
      <vt:lpstr>Your Money, Your Goals</vt:lpstr>
      <vt:lpstr>Your Money, Your Goals</vt:lpstr>
      <vt:lpstr>Money and me: Opening activity</vt:lpstr>
      <vt:lpstr>Money and me: Opening activity</vt:lpstr>
      <vt:lpstr>Money: What does it mean?</vt:lpstr>
      <vt:lpstr>Your Money, Your Goals</vt:lpstr>
      <vt:lpstr>Training purpose</vt:lpstr>
      <vt:lpstr>Training objectives</vt:lpstr>
      <vt:lpstr>Training objectives</vt:lpstr>
      <vt:lpstr>Training presenter</vt:lpstr>
      <vt:lpstr>Introduction activity</vt:lpstr>
      <vt:lpstr>Training agenda</vt:lpstr>
      <vt:lpstr>PowerPoint Presentation</vt:lpstr>
      <vt:lpstr>Introduction to the CFPB</vt:lpstr>
      <vt:lpstr>Introduction to the CFPB</vt:lpstr>
      <vt:lpstr>Submitting a complaint</vt:lpstr>
      <vt:lpstr>Submitting a complaint</vt:lpstr>
      <vt:lpstr>Complaint process</vt:lpstr>
      <vt:lpstr>PowerPoint Presentation</vt:lpstr>
      <vt:lpstr>Getting the Community Volunteer toolkit</vt:lpstr>
      <vt:lpstr>Sign up for YMYG updates</vt:lpstr>
      <vt:lpstr>PowerPoint Presentation</vt:lpstr>
      <vt:lpstr>Financial empowerment</vt:lpstr>
      <vt:lpstr>Financial empowerment and community volunteers</vt:lpstr>
      <vt:lpstr>Debate</vt:lpstr>
      <vt:lpstr>Benefit / cost analysis</vt:lpstr>
      <vt:lpstr>Your Money, Your Goals</vt:lpstr>
      <vt:lpstr>Organization of Your Money, Your Goals</vt:lpstr>
      <vt:lpstr>Organization of Your Money, Your Goals</vt:lpstr>
      <vt:lpstr>Organization of Your Money, Your Goals</vt:lpstr>
      <vt:lpstr>Where would you start if your the people you serve...</vt:lpstr>
      <vt:lpstr>Where would you start if your the people you serve... (continued)</vt:lpstr>
      <vt:lpstr>Integration: Using the toolkit with the people you serves</vt:lpstr>
      <vt:lpstr>Financial empowerment checklist</vt:lpstr>
      <vt:lpstr>Intro Part 1, Tool 1: Financial empowerment checklist</vt:lpstr>
      <vt:lpstr>What would you do if someone. . .</vt:lpstr>
      <vt:lpstr>Your Money, Your Goals</vt:lpstr>
      <vt:lpstr>The role of referral</vt:lpstr>
      <vt:lpstr>The right referral partner</vt:lpstr>
      <vt:lpstr>Identifying resource and referral partners</vt:lpstr>
      <vt:lpstr>Your Money, Your Goals</vt:lpstr>
      <vt:lpstr>Financial empowerment self-assessment</vt:lpstr>
      <vt:lpstr>Situation assessment</vt:lpstr>
      <vt:lpstr>Tool 1: My money picture</vt:lpstr>
      <vt:lpstr>Tool 1: My money picture</vt:lpstr>
      <vt:lpstr>Goals and financial situation assessment role play</vt:lpstr>
      <vt:lpstr>Goals and financial situation assessment role play</vt:lpstr>
      <vt:lpstr>Goals and financial situation assessment role play</vt:lpstr>
      <vt:lpstr>Goals and financial situation assessment role play</vt:lpstr>
      <vt:lpstr>Other strategies for starting the conversation</vt:lpstr>
      <vt:lpstr>Your Money, Your Goals</vt:lpstr>
      <vt:lpstr>Setting goals</vt:lpstr>
      <vt:lpstr>SMART Goals</vt:lpstr>
      <vt:lpstr>Hopes, wants, and dreams vs. strong goal</vt:lpstr>
      <vt:lpstr>Tool 1: Goal-setting tool</vt:lpstr>
      <vt:lpstr>Action plan</vt:lpstr>
      <vt:lpstr>Calculating amount to set aside each week</vt:lpstr>
      <vt:lpstr>Life cycle events and large purchases</vt:lpstr>
      <vt:lpstr>Planning for life events and large purchases</vt:lpstr>
      <vt:lpstr>Planning for life events and large purchases</vt:lpstr>
      <vt:lpstr>Tool 2: Planning for life events and large purchases</vt:lpstr>
      <vt:lpstr>Tool 3: Buying a car</vt:lpstr>
      <vt:lpstr>Tool 3: Buying a car</vt:lpstr>
      <vt:lpstr>Module 1: Wrap up</vt:lpstr>
      <vt:lpstr>Your Money, Your Goals</vt:lpstr>
      <vt:lpstr>Saving</vt:lpstr>
      <vt:lpstr>Emergency fund</vt:lpstr>
      <vt:lpstr>Cost to replace spark plugs on your car = $350</vt:lpstr>
      <vt:lpstr>Tool 1: Savings plan</vt:lpstr>
      <vt:lpstr>Tool 1: Savings plan</vt:lpstr>
      <vt:lpstr>Finding money to save</vt:lpstr>
      <vt:lpstr>Tool 2: Savings and Benefits: Understanding asset limits</vt:lpstr>
      <vt:lpstr>Tool 3: Finding a safe place for savings</vt:lpstr>
      <vt:lpstr>Tool 3: Finding a safe place for savings</vt:lpstr>
      <vt:lpstr>Banking history reports</vt:lpstr>
      <vt:lpstr>Tool 4: Increasing your income through tax credits</vt:lpstr>
      <vt:lpstr>Module 2: Wrap up</vt:lpstr>
      <vt:lpstr>PowerPoint Presentation</vt:lpstr>
      <vt:lpstr>Income, benefits and wage garnishments</vt:lpstr>
      <vt:lpstr>Tool 1: Income and resource tracker</vt:lpstr>
      <vt:lpstr>Tool 2: Ways to receive income and benefits</vt:lpstr>
      <vt:lpstr>Tool 2: Ways to receive income and benefits</vt:lpstr>
      <vt:lpstr>Tool 3: Ways to increase income and resources</vt:lpstr>
      <vt:lpstr>Tool 3: Ways to increase income and resources</vt:lpstr>
      <vt:lpstr>Module 3: Wrap up</vt:lpstr>
      <vt:lpstr>PowerPoint Presentation</vt:lpstr>
      <vt:lpstr>Paying bills and other expenses</vt:lpstr>
      <vt:lpstr>Tool 1: Spending tracker</vt:lpstr>
      <vt:lpstr>Tool 1: Spending tracker</vt:lpstr>
      <vt:lpstr>Tool 2: Bill Calendar</vt:lpstr>
      <vt:lpstr>Tool 3: Ways to pay bills: Know your options</vt:lpstr>
      <vt:lpstr>Tool 4: Strategies for cutting expenses</vt:lpstr>
      <vt:lpstr>Tool 4: Strategies for cutting expenses</vt:lpstr>
      <vt:lpstr>Consequences of skipping bills</vt:lpstr>
      <vt:lpstr>Tool 5: Prioritizing bills</vt:lpstr>
      <vt:lpstr>Module 4: Wrap up</vt:lpstr>
      <vt:lpstr>PowerPoint Presentation</vt:lpstr>
      <vt:lpstr>Getting through the month</vt:lpstr>
      <vt:lpstr>Developing a cash flow budget</vt:lpstr>
      <vt:lpstr>Tool 1: Cash flow budget</vt:lpstr>
      <vt:lpstr>Tool 1: Cash flow budget</vt:lpstr>
      <vt:lpstr>Reading a cash flow budget: Scenario overview</vt:lpstr>
      <vt:lpstr>Managing cash flow scenario</vt:lpstr>
      <vt:lpstr>Cash flow analysis questions</vt:lpstr>
      <vt:lpstr>Tool 1: Cash flow budget</vt:lpstr>
      <vt:lpstr>Tool 2: Cash flow calendar</vt:lpstr>
      <vt:lpstr>Tool 3: Improving cash flow checklist</vt:lpstr>
      <vt:lpstr>Tool 3: Improving cash flow checklist</vt:lpstr>
      <vt:lpstr>Module 5: Wrap up</vt:lpstr>
      <vt:lpstr>PowerPoint Presentation</vt:lpstr>
      <vt:lpstr>Dealing with debt</vt:lpstr>
      <vt:lpstr>Good debt, bad debt</vt:lpstr>
      <vt:lpstr>Medical debt</vt:lpstr>
      <vt:lpstr>Avoiding medical debt</vt:lpstr>
      <vt:lpstr>Payday loans and deposit advance products</vt:lpstr>
      <vt:lpstr>Avoiding Debt Traps</vt:lpstr>
      <vt:lpstr>Avoiding Debt Traps</vt:lpstr>
      <vt:lpstr>Alternatives to high-cost credit</vt:lpstr>
      <vt:lpstr>Know your rights</vt:lpstr>
      <vt:lpstr>Tool 1: Debt worksheet</vt:lpstr>
      <vt:lpstr>Tool 2: Debt-to-income worksheet</vt:lpstr>
      <vt:lpstr>Tool 2: Debt-to-income worksheet</vt:lpstr>
      <vt:lpstr>Activity in pairs</vt:lpstr>
      <vt:lpstr>Tool 2: Debt-to-income worksheet</vt:lpstr>
      <vt:lpstr>Tool 3: Reducing debt worksheet</vt:lpstr>
      <vt:lpstr>Tool 3: Reducing debt worksheet</vt:lpstr>
      <vt:lpstr>Tool 4: Repaying student loans</vt:lpstr>
      <vt:lpstr>Student loan debt</vt:lpstr>
      <vt:lpstr>Student loan debt</vt:lpstr>
      <vt:lpstr>Dealing with debt exercise</vt:lpstr>
      <vt:lpstr>Dealing with debt exercise (continued)</vt:lpstr>
      <vt:lpstr>Tool 5: When debt collectors call</vt:lpstr>
      <vt:lpstr>Module 6: Wrap up</vt:lpstr>
      <vt:lpstr>Module 6: Wrap up</vt:lpstr>
      <vt:lpstr>PowerPoint Presentation</vt:lpstr>
      <vt:lpstr>Understanding credit reports &amp; scores</vt:lpstr>
      <vt:lpstr>Reading a credit report</vt:lpstr>
      <vt:lpstr>Understanding credit reports &amp; scores</vt:lpstr>
      <vt:lpstr>Module 7: Understanding credit reports &amp; scores</vt:lpstr>
      <vt:lpstr>Tool 1: Getting your credit reports and scores</vt:lpstr>
      <vt:lpstr>Credit scores: Example based on FICO score</vt:lpstr>
      <vt:lpstr>Tool 2: Credit report review checklist</vt:lpstr>
      <vt:lpstr>Filing a dispute</vt:lpstr>
      <vt:lpstr>Tool 3: Improving credit reports and scores</vt:lpstr>
      <vt:lpstr>Tool 4: Keeping records to show you have paid bills</vt:lpstr>
      <vt:lpstr>Tool 4: Keeping records to show you have paid bills</vt:lpstr>
      <vt:lpstr>Ordering, reviewing, and improving</vt:lpstr>
      <vt:lpstr>PowerPoint Presentation</vt:lpstr>
      <vt:lpstr>Financial service providers</vt:lpstr>
      <vt:lpstr>Tool 1: Know your options: Money services, cards, accounts, and loans</vt:lpstr>
      <vt:lpstr>Tool 1: Know your options: Money services, cards, accounts, and loans</vt:lpstr>
      <vt:lpstr>Tool 1: Selecting a financial service provider</vt:lpstr>
      <vt:lpstr>Tool 2: Ask questions: Choosing where to get what you need</vt:lpstr>
      <vt:lpstr>Tool 3: Money services and banking basics</vt:lpstr>
      <vt:lpstr>Checking account</vt:lpstr>
      <vt:lpstr>Prepaid debit card</vt:lpstr>
      <vt:lpstr>Money transfer</vt:lpstr>
      <vt:lpstr>Bill payment service</vt:lpstr>
      <vt:lpstr>Savings account</vt:lpstr>
      <vt:lpstr>Line of credit</vt:lpstr>
      <vt:lpstr>Car title loan</vt:lpstr>
      <vt:lpstr>Online banking</vt:lpstr>
      <vt:lpstr>Credit building loan</vt:lpstr>
      <vt:lpstr>Money order</vt:lpstr>
      <vt:lpstr>Tool 4: Opening an account checklist</vt:lpstr>
      <vt:lpstr>Tool 4: Opening an account checklist</vt:lpstr>
      <vt:lpstr>Overdraft coverage</vt:lpstr>
      <vt:lpstr>Tool 5: Money Transfers and Remittances</vt:lpstr>
      <vt:lpstr>Module 8: Wrap up</vt:lpstr>
      <vt:lpstr>Module 8: Wrap up</vt:lpstr>
      <vt:lpstr>PowerPoint Presentation</vt:lpstr>
      <vt:lpstr>Tool 1: Submitting a complaint to the CFPB</vt:lpstr>
      <vt:lpstr>Tool 2: Protecting your identity</vt:lpstr>
      <vt:lpstr>Tool 2: Protecting your identity</vt:lpstr>
      <vt:lpstr>Tool 3: Red flags</vt:lpstr>
      <vt:lpstr>Skit 1: Identifying red flags</vt:lpstr>
      <vt:lpstr>Skit 2: Identifying red flags</vt:lpstr>
      <vt:lpstr>Skit 3: Identifying red flags</vt:lpstr>
      <vt:lpstr>Tool 4: Learning more about consumer protection</vt:lpstr>
      <vt:lpstr>Module 9: Wrap up</vt:lpstr>
      <vt:lpstr>Additional resources</vt:lpstr>
      <vt:lpstr>PowerPoint Presentation</vt:lpstr>
      <vt:lpstr>Closing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CFPB User</dc:creator>
  <cp:lastModifiedBy>Miller, Benjamin</cp:lastModifiedBy>
  <cp:revision>382</cp:revision>
  <cp:lastPrinted>2015-10-01T17:40:15Z</cp:lastPrinted>
  <dcterms:created xsi:type="dcterms:W3CDTF">2012-11-19T20:41:22Z</dcterms:created>
  <dcterms:modified xsi:type="dcterms:W3CDTF">2016-03-28T13:58:30Z</dcterms:modified>
</cp:coreProperties>
</file>